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8" r:id="rId2"/>
    <p:sldId id="284" r:id="rId3"/>
    <p:sldId id="259" r:id="rId4"/>
    <p:sldId id="289" r:id="rId5"/>
    <p:sldId id="278" r:id="rId6"/>
    <p:sldId id="287" r:id="rId7"/>
    <p:sldId id="285" r:id="rId8"/>
    <p:sldId id="299" r:id="rId9"/>
    <p:sldId id="295" r:id="rId10"/>
    <p:sldId id="293" r:id="rId11"/>
    <p:sldId id="297" r:id="rId12"/>
    <p:sldId id="298" r:id="rId13"/>
    <p:sldId id="262" r:id="rId14"/>
    <p:sldId id="263" r:id="rId15"/>
    <p:sldId id="286" r:id="rId16"/>
    <p:sldId id="265" r:id="rId17"/>
    <p:sldId id="296" r:id="rId18"/>
    <p:sldId id="294" r:id="rId19"/>
    <p:sldId id="268" r:id="rId20"/>
    <p:sldId id="269" r:id="rId21"/>
    <p:sldId id="270" r:id="rId22"/>
    <p:sldId id="300" r:id="rId23"/>
    <p:sldId id="30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y Fitzgerald" initials="KRF"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4" y="-1356"/>
      </p:cViewPr>
      <p:guideLst>
        <p:guide orient="horz" pos="2160"/>
        <p:guide pos="2880"/>
      </p:guideLst>
    </p:cSldViewPr>
  </p:slideViewPr>
  <p:notesTextViewPr>
    <p:cViewPr>
      <p:scale>
        <a:sx n="1" d="1"/>
        <a:sy n="1" d="1"/>
      </p:scale>
      <p:origin x="0" y="0"/>
    </p:cViewPr>
  </p:notesTextViewPr>
  <p:sorterViewPr>
    <p:cViewPr>
      <p:scale>
        <a:sx n="130" d="100"/>
        <a:sy n="130" d="100"/>
      </p:scale>
      <p:origin x="0" y="81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r>
              <a:rPr lang="en-US" smtClean="0"/>
              <a:t>2.2 Update on Decision Making Framework</a:t>
            </a: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5B7AB35-6504-4E4F-B79C-CB0DEE2B5E2D}" type="datetimeFigureOut">
              <a:rPr lang="en-US" smtClean="0"/>
              <a:t>4/11/2018</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9CCA817-AE1C-416B-8536-AD24CF23FC60}" type="slidenum">
              <a:rPr lang="en-US" smtClean="0"/>
              <a:t>‹#›</a:t>
            </a:fld>
            <a:endParaRPr lang="en-US"/>
          </a:p>
        </p:txBody>
      </p:sp>
    </p:spTree>
    <p:extLst>
      <p:ext uri="{BB962C8B-B14F-4D97-AF65-F5344CB8AC3E}">
        <p14:creationId xmlns:p14="http://schemas.microsoft.com/office/powerpoint/2010/main" val="169669234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2.2 Update on Decision Making Framework</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BE79F6-42B8-4884-B62F-77D02AA5828C}" type="datetimeFigureOut">
              <a:rPr lang="en-US" smtClean="0"/>
              <a:t>4/11/2018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98CA347-B270-420D-BD84-EEF18BF8FA6E}" type="slidenum">
              <a:rPr lang="en-US" smtClean="0"/>
              <a:t>‹#›</a:t>
            </a:fld>
            <a:endParaRPr lang="en-US"/>
          </a:p>
        </p:txBody>
      </p:sp>
    </p:spTree>
    <p:extLst>
      <p:ext uri="{BB962C8B-B14F-4D97-AF65-F5344CB8AC3E}">
        <p14:creationId xmlns:p14="http://schemas.microsoft.com/office/powerpoint/2010/main" val="369488655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8CA347-B270-420D-BD84-EEF18BF8FA6E}" type="slidenum">
              <a:rPr lang="en-US" smtClean="0"/>
              <a:t>1</a:t>
            </a:fld>
            <a:endParaRPr lang="en-US"/>
          </a:p>
        </p:txBody>
      </p:sp>
      <p:sp>
        <p:nvSpPr>
          <p:cNvPr id="5" name="Header Placeholder 4"/>
          <p:cNvSpPr>
            <a:spLocks noGrp="1"/>
          </p:cNvSpPr>
          <p:nvPr>
            <p:ph type="hdr" sz="quarter" idx="11"/>
          </p:nvPr>
        </p:nvSpPr>
        <p:spPr/>
        <p:txBody>
          <a:bodyPr/>
          <a:lstStyle/>
          <a:p>
            <a:r>
              <a:rPr lang="en-US" smtClean="0"/>
              <a:t>2.2 Update on Decision Making Framework</a:t>
            </a:r>
            <a:endParaRPr lang="en-US"/>
          </a:p>
        </p:txBody>
      </p:sp>
    </p:spTree>
    <p:extLst>
      <p:ext uri="{BB962C8B-B14F-4D97-AF65-F5344CB8AC3E}">
        <p14:creationId xmlns:p14="http://schemas.microsoft.com/office/powerpoint/2010/main" val="2960083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CDCB39-21CD-4832-BF28-F57B5368E90A}"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00F1FC2-B637-4C55-9C6B-DB601E3032B6}" type="slidenum">
              <a:rPr lang="en-US" smtClean="0"/>
              <a:t>‹#›</a:t>
            </a:fld>
            <a:endParaRPr lang="en-US"/>
          </a:p>
        </p:txBody>
      </p:sp>
      <p:sp>
        <p:nvSpPr>
          <p:cNvPr id="2" name="Title 1"/>
          <p:cNvSpPr>
            <a:spLocks noGrp="1"/>
          </p:cNvSpPr>
          <p:nvPr>
            <p:ph type="ctrTitle"/>
          </p:nvPr>
        </p:nvSpPr>
        <p:spPr>
          <a:xfrm>
            <a:off x="685800" y="2130425"/>
            <a:ext cx="7772400" cy="1470025"/>
          </a:xfrm>
        </p:spPr>
        <p:txBody>
          <a:bodyPr/>
          <a:lstStyle>
            <a:lvl1pPr>
              <a:defRPr>
                <a:solidFill>
                  <a:schemeClr val="bg1"/>
                </a:solidFill>
                <a:latin typeface="Lucida Bright" panose="020406020505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Lucida Bright" panose="020406020505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8542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DCB39-21CD-4832-BF28-F57B5368E90A}"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1FC2-B637-4C55-9C6B-DB601E3032B6}" type="slidenum">
              <a:rPr lang="en-US" smtClean="0"/>
              <a:t>‹#›</a:t>
            </a:fld>
            <a:endParaRPr lang="en-US"/>
          </a:p>
        </p:txBody>
      </p:sp>
    </p:spTree>
    <p:extLst>
      <p:ext uri="{BB962C8B-B14F-4D97-AF65-F5344CB8AC3E}">
        <p14:creationId xmlns:p14="http://schemas.microsoft.com/office/powerpoint/2010/main" val="37862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CDCB39-21CD-4832-BF28-F57B5368E90A}"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F1FC2-B637-4C55-9C6B-DB601E3032B6}" type="slidenum">
              <a:rPr lang="en-US" smtClean="0"/>
              <a:t>‹#›</a:t>
            </a:fld>
            <a:endParaRPr lang="en-US"/>
          </a:p>
        </p:txBody>
      </p:sp>
    </p:spTree>
    <p:extLst>
      <p:ext uri="{BB962C8B-B14F-4D97-AF65-F5344CB8AC3E}">
        <p14:creationId xmlns:p14="http://schemas.microsoft.com/office/powerpoint/2010/main" val="411630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74638"/>
            <a:ext cx="8001000" cy="1143000"/>
          </a:xfrm>
        </p:spPr>
        <p:txBody>
          <a:bodyPr/>
          <a:lstStyle>
            <a:lvl1pPr>
              <a:defRPr>
                <a:latin typeface="Lucida Bright" panose="020406020505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600200"/>
            <a:ext cx="8077200" cy="4525963"/>
          </a:xfrm>
        </p:spPr>
        <p:txBody>
          <a:bodyPr/>
          <a:lstStyle>
            <a:lvl1pPr>
              <a:defRPr>
                <a:latin typeface="Lucida Bright" panose="02040602050505020304" pitchFamily="18" charset="0"/>
              </a:defRPr>
            </a:lvl1pPr>
            <a:lvl2pPr>
              <a:defRPr>
                <a:latin typeface="Lucida Bright" panose="02040602050505020304" pitchFamily="18" charset="0"/>
              </a:defRPr>
            </a:lvl2pPr>
            <a:lvl3pPr>
              <a:defRPr>
                <a:latin typeface="Lucida Bright" panose="02040602050505020304" pitchFamily="18" charset="0"/>
              </a:defRPr>
            </a:lvl3pPr>
            <a:lvl4pPr>
              <a:defRPr>
                <a:latin typeface="Lucida Bright" panose="02040602050505020304" pitchFamily="18" charset="0"/>
              </a:defRPr>
            </a:lvl4pPr>
            <a:lvl5pPr>
              <a:defRPr>
                <a:latin typeface="Lucida Bright" panose="020406020505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atin typeface="Lucida Bright" panose="02040602050505020304" pitchFamily="18" charset="0"/>
              </a:defRPr>
            </a:lvl1pPr>
          </a:lstStyle>
          <a:p>
            <a:fld id="{400F1FC2-B637-4C55-9C6B-DB601E3032B6}" type="slidenum">
              <a:rPr lang="en-US" smtClean="0"/>
              <a:pPr/>
              <a:t>‹#›</a:t>
            </a:fld>
            <a:endParaRPr lang="en-US"/>
          </a:p>
        </p:txBody>
      </p:sp>
      <p:sp>
        <p:nvSpPr>
          <p:cNvPr id="5" name="Footer Placeholder 4"/>
          <p:cNvSpPr>
            <a:spLocks noGrp="1"/>
          </p:cNvSpPr>
          <p:nvPr>
            <p:ph type="ftr" sz="quarter" idx="11"/>
          </p:nvPr>
        </p:nvSpPr>
        <p:spPr/>
        <p:txBody>
          <a:bodyPr/>
          <a:lstStyle>
            <a:lvl1pPr>
              <a:defRPr>
                <a:latin typeface="Lucida Bright" panose="02040602050505020304" pitchFamily="18" charset="0"/>
              </a:defRPr>
            </a:lvl1pPr>
          </a:lstStyle>
          <a:p>
            <a:endParaRPr lang="en-US" dirty="0"/>
          </a:p>
        </p:txBody>
      </p:sp>
      <p:sp>
        <p:nvSpPr>
          <p:cNvPr id="4" name="Date Placeholder 3"/>
          <p:cNvSpPr>
            <a:spLocks noGrp="1"/>
          </p:cNvSpPr>
          <p:nvPr>
            <p:ph type="dt" sz="half" idx="10"/>
          </p:nvPr>
        </p:nvSpPr>
        <p:spPr/>
        <p:txBody>
          <a:bodyPr/>
          <a:lstStyle>
            <a:lvl1pPr>
              <a:defRPr>
                <a:latin typeface="Lucida Bright" panose="02040602050505020304" pitchFamily="18" charset="0"/>
              </a:defRPr>
            </a:lvl1pPr>
          </a:lstStyle>
          <a:p>
            <a:fld id="{66CDCB39-21CD-4832-BF28-F57B5368E90A}" type="datetimeFigureOut">
              <a:rPr lang="en-US" smtClean="0"/>
              <a:pPr/>
              <a:t>4/11/2018</a:t>
            </a:fld>
            <a:endParaRPr lang="en-US"/>
          </a:p>
        </p:txBody>
      </p:sp>
    </p:spTree>
    <p:extLst>
      <p:ext uri="{BB962C8B-B14F-4D97-AF65-F5344CB8AC3E}">
        <p14:creationId xmlns:p14="http://schemas.microsoft.com/office/powerpoint/2010/main" val="123077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Lucida Bright" panose="020406020505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p:nvPr>
        </p:nvSpPr>
        <p:spPr>
          <a:xfrm>
            <a:off x="722313" y="4406900"/>
            <a:ext cx="7772400" cy="1362075"/>
          </a:xfrm>
        </p:spPr>
        <p:txBody>
          <a:bodyPr anchor="t"/>
          <a:lstStyle>
            <a:lvl1pPr algn="l">
              <a:defRPr sz="4000" b="1" cap="all">
                <a:latin typeface="Lucida Bright" panose="02040602050505020304" pitchFamily="18"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atin typeface="Lucida Bright" panose="02040602050505020304" pitchFamily="18" charset="0"/>
              </a:defRPr>
            </a:lvl1pPr>
          </a:lstStyle>
          <a:p>
            <a:fld id="{66CDCB39-21CD-4832-BF28-F57B5368E90A}" type="datetimeFigureOut">
              <a:rPr lang="en-US" smtClean="0"/>
              <a:pPr/>
              <a:t>4/11/2018</a:t>
            </a:fld>
            <a:endParaRPr lang="en-US"/>
          </a:p>
        </p:txBody>
      </p:sp>
      <p:sp>
        <p:nvSpPr>
          <p:cNvPr id="5" name="Footer Placeholder 4"/>
          <p:cNvSpPr>
            <a:spLocks noGrp="1"/>
          </p:cNvSpPr>
          <p:nvPr>
            <p:ph type="ftr" sz="quarter" idx="11"/>
          </p:nvPr>
        </p:nvSpPr>
        <p:spPr/>
        <p:txBody>
          <a:bodyPr/>
          <a:lstStyle>
            <a:lvl1pPr>
              <a:defRPr>
                <a:latin typeface="Lucida Bright" panose="02040602050505020304" pitchFamily="18" charset="0"/>
              </a:defRPr>
            </a:lvl1pPr>
          </a:lstStyle>
          <a:p>
            <a:endParaRPr lang="en-US" dirty="0"/>
          </a:p>
        </p:txBody>
      </p:sp>
      <p:sp>
        <p:nvSpPr>
          <p:cNvPr id="6" name="Slide Number Placeholder 5"/>
          <p:cNvSpPr>
            <a:spLocks noGrp="1"/>
          </p:cNvSpPr>
          <p:nvPr>
            <p:ph type="sldNum" sz="quarter" idx="12"/>
          </p:nvPr>
        </p:nvSpPr>
        <p:spPr/>
        <p:txBody>
          <a:bodyPr/>
          <a:lstStyle/>
          <a:p>
            <a:fld id="{400F1FC2-B637-4C55-9C6B-DB601E3032B6}" type="slidenum">
              <a:rPr lang="en-US" smtClean="0"/>
              <a:t>‹#›</a:t>
            </a:fld>
            <a:endParaRPr lang="en-US" dirty="0"/>
          </a:p>
        </p:txBody>
      </p:sp>
    </p:spTree>
    <p:extLst>
      <p:ext uri="{BB962C8B-B14F-4D97-AF65-F5344CB8AC3E}">
        <p14:creationId xmlns:p14="http://schemas.microsoft.com/office/powerpoint/2010/main" val="3509148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274638"/>
            <a:ext cx="8001000" cy="1143000"/>
          </a:xfrm>
        </p:spPr>
        <p:txBody>
          <a:bodyPr/>
          <a:lstStyle>
            <a:lvl1pPr>
              <a:defRPr>
                <a:latin typeface="Lucida Bright" panose="02040602050505020304" pitchFamily="18"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3886200" cy="4525963"/>
          </a:xfrm>
        </p:spPr>
        <p:txBody>
          <a:bodyPr/>
          <a:lstStyle>
            <a:lvl1pPr>
              <a:defRPr sz="2800">
                <a:latin typeface="Lucida Bright" panose="02040602050505020304" pitchFamily="18" charset="0"/>
              </a:defRPr>
            </a:lvl1pPr>
            <a:lvl2pPr>
              <a:defRPr sz="2400">
                <a:latin typeface="Lucida Bright" panose="02040602050505020304" pitchFamily="18" charset="0"/>
              </a:defRPr>
            </a:lvl2pPr>
            <a:lvl3pPr>
              <a:defRPr sz="2000">
                <a:latin typeface="Lucida Bright" panose="02040602050505020304" pitchFamily="18" charset="0"/>
              </a:defRPr>
            </a:lvl3pPr>
            <a:lvl4pPr>
              <a:defRPr sz="1800">
                <a:latin typeface="Lucida Bright" panose="02040602050505020304" pitchFamily="18" charset="0"/>
              </a:defRPr>
            </a:lvl4pPr>
            <a:lvl5pPr>
              <a:defRPr sz="1800">
                <a:latin typeface="Lucida Bright" panose="020406020505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533400" y="1600200"/>
            <a:ext cx="3962400" cy="4525963"/>
          </a:xfrm>
        </p:spPr>
        <p:txBody>
          <a:bodyPr/>
          <a:lstStyle>
            <a:lvl1pPr>
              <a:defRPr sz="2800">
                <a:latin typeface="Lucida Bright" panose="02040602050505020304" pitchFamily="18" charset="0"/>
              </a:defRPr>
            </a:lvl1pPr>
            <a:lvl2pPr>
              <a:defRPr sz="2400">
                <a:latin typeface="Lucida Bright" panose="02040602050505020304" pitchFamily="18" charset="0"/>
              </a:defRPr>
            </a:lvl2pPr>
            <a:lvl3pPr>
              <a:defRPr sz="2000">
                <a:latin typeface="Lucida Bright" panose="02040602050505020304" pitchFamily="18" charset="0"/>
              </a:defRPr>
            </a:lvl3pPr>
            <a:lvl4pPr>
              <a:defRPr sz="1800">
                <a:latin typeface="Lucida Bright" panose="02040602050505020304" pitchFamily="18" charset="0"/>
              </a:defRPr>
            </a:lvl4pPr>
            <a:lvl5pPr>
              <a:defRPr sz="1800">
                <a:latin typeface="Lucida Bright" panose="020406020505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Lucida Bright" panose="02040602050505020304" pitchFamily="18" charset="0"/>
              </a:defRPr>
            </a:lvl1pPr>
          </a:lstStyle>
          <a:p>
            <a:fld id="{66CDCB39-21CD-4832-BF28-F57B5368E90A}" type="datetimeFigureOut">
              <a:rPr lang="en-US" smtClean="0"/>
              <a:pPr/>
              <a:t>4/11/2018</a:t>
            </a:fld>
            <a:endParaRPr lang="en-US"/>
          </a:p>
        </p:txBody>
      </p:sp>
      <p:sp>
        <p:nvSpPr>
          <p:cNvPr id="6" name="Footer Placeholder 5"/>
          <p:cNvSpPr>
            <a:spLocks noGrp="1"/>
          </p:cNvSpPr>
          <p:nvPr>
            <p:ph type="ftr" sz="quarter" idx="11"/>
          </p:nvPr>
        </p:nvSpPr>
        <p:spPr/>
        <p:txBody>
          <a:bodyPr/>
          <a:lstStyle>
            <a:lvl1pPr>
              <a:defRPr>
                <a:latin typeface="Lucida Bright" panose="02040602050505020304" pitchFamily="18" charset="0"/>
              </a:defRPr>
            </a:lvl1pPr>
          </a:lstStyle>
          <a:p>
            <a:endParaRPr lang="en-US"/>
          </a:p>
        </p:txBody>
      </p:sp>
      <p:sp>
        <p:nvSpPr>
          <p:cNvPr id="7" name="Slide Number Placeholder 6"/>
          <p:cNvSpPr>
            <a:spLocks noGrp="1"/>
          </p:cNvSpPr>
          <p:nvPr>
            <p:ph type="sldNum" sz="quarter" idx="12"/>
          </p:nvPr>
        </p:nvSpPr>
        <p:spPr/>
        <p:txBody>
          <a:bodyPr/>
          <a:lstStyle>
            <a:lvl1pPr>
              <a:defRPr>
                <a:latin typeface="Lucida Bright" panose="02040602050505020304" pitchFamily="18" charset="0"/>
              </a:defRPr>
            </a:lvl1pPr>
          </a:lstStyle>
          <a:p>
            <a:fld id="{400F1FC2-B637-4C55-9C6B-DB601E3032B6}" type="slidenum">
              <a:rPr lang="en-US" smtClean="0"/>
              <a:pPr/>
              <a:t>‹#›</a:t>
            </a:fld>
            <a:endParaRPr lang="en-US"/>
          </a:p>
        </p:txBody>
      </p:sp>
    </p:spTree>
    <p:extLst>
      <p:ext uri="{BB962C8B-B14F-4D97-AF65-F5344CB8AC3E}">
        <p14:creationId xmlns:p14="http://schemas.microsoft.com/office/powerpoint/2010/main" val="212605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CDCB39-21CD-4832-BF28-F57B5368E90A}"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0F1FC2-B637-4C55-9C6B-DB601E3032B6}" type="slidenum">
              <a:rPr lang="en-US" smtClean="0"/>
              <a:t>‹#›</a:t>
            </a:fld>
            <a:endParaRPr lang="en-US"/>
          </a:p>
        </p:txBody>
      </p:sp>
    </p:spTree>
    <p:extLst>
      <p:ext uri="{BB962C8B-B14F-4D97-AF65-F5344CB8AC3E}">
        <p14:creationId xmlns:p14="http://schemas.microsoft.com/office/powerpoint/2010/main" val="180380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02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8576"/>
            <a:ext cx="918210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274638"/>
            <a:ext cx="8077200" cy="1143000"/>
          </a:xfrm>
        </p:spPr>
        <p:txBody>
          <a:bodyPr/>
          <a:lstStyle>
            <a:lvl1pPr>
              <a:defRPr b="1">
                <a:effectLst/>
                <a:latin typeface="Lucida Bright" panose="020406020505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ucida Bright" panose="02040602050505020304" pitchFamily="18" charset="0"/>
              </a:defRPr>
            </a:lvl1pPr>
          </a:lstStyle>
          <a:p>
            <a:fld id="{66CDCB39-21CD-4832-BF28-F57B5368E90A}" type="datetimeFigureOut">
              <a:rPr lang="en-US" smtClean="0"/>
              <a:pPr/>
              <a:t>4/11/2018</a:t>
            </a:fld>
            <a:endParaRPr lang="en-US"/>
          </a:p>
        </p:txBody>
      </p:sp>
      <p:sp>
        <p:nvSpPr>
          <p:cNvPr id="4" name="Footer Placeholder 3"/>
          <p:cNvSpPr>
            <a:spLocks noGrp="1"/>
          </p:cNvSpPr>
          <p:nvPr>
            <p:ph type="ftr" sz="quarter" idx="11"/>
          </p:nvPr>
        </p:nvSpPr>
        <p:spPr/>
        <p:txBody>
          <a:bodyPr/>
          <a:lstStyle>
            <a:lvl1pPr>
              <a:defRPr>
                <a:latin typeface="Lucida Bright" panose="02040602050505020304" pitchFamily="18" charset="0"/>
              </a:defRPr>
            </a:lvl1pPr>
          </a:lstStyle>
          <a:p>
            <a:endParaRPr lang="en-US"/>
          </a:p>
        </p:txBody>
      </p:sp>
      <p:sp>
        <p:nvSpPr>
          <p:cNvPr id="5" name="Slide Number Placeholder 4"/>
          <p:cNvSpPr>
            <a:spLocks noGrp="1"/>
          </p:cNvSpPr>
          <p:nvPr>
            <p:ph type="sldNum" sz="quarter" idx="12"/>
          </p:nvPr>
        </p:nvSpPr>
        <p:spPr/>
        <p:txBody>
          <a:bodyPr/>
          <a:lstStyle>
            <a:lvl1pPr>
              <a:defRPr>
                <a:latin typeface="Lucida Bright" panose="02040602050505020304" pitchFamily="18" charset="0"/>
              </a:defRPr>
            </a:lvl1pPr>
          </a:lstStyle>
          <a:p>
            <a:fld id="{400F1FC2-B637-4C55-9C6B-DB601E3032B6}" type="slidenum">
              <a:rPr lang="en-US" smtClean="0"/>
              <a:pPr/>
              <a:t>‹#›</a:t>
            </a:fld>
            <a:endParaRPr lang="en-US"/>
          </a:p>
        </p:txBody>
      </p:sp>
    </p:spTree>
    <p:extLst>
      <p:ext uri="{BB962C8B-B14F-4D97-AF65-F5344CB8AC3E}">
        <p14:creationId xmlns:p14="http://schemas.microsoft.com/office/powerpoint/2010/main" val="4042411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DCB39-21CD-4832-BF28-F57B5368E90A}"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0F1FC2-B637-4C55-9C6B-DB601E3032B6}" type="slidenum">
              <a:rPr lang="en-US" smtClean="0"/>
              <a:t>‹#›</a:t>
            </a:fld>
            <a:endParaRPr lang="en-US"/>
          </a:p>
        </p:txBody>
      </p:sp>
    </p:spTree>
    <p:extLst>
      <p:ext uri="{BB962C8B-B14F-4D97-AF65-F5344CB8AC3E}">
        <p14:creationId xmlns:p14="http://schemas.microsoft.com/office/powerpoint/2010/main" val="109529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DCB39-21CD-4832-BF28-F57B5368E90A}"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F1FC2-B637-4C55-9C6B-DB601E3032B6}" type="slidenum">
              <a:rPr lang="en-US" smtClean="0"/>
              <a:t>‹#›</a:t>
            </a:fld>
            <a:endParaRPr lang="en-US"/>
          </a:p>
        </p:txBody>
      </p:sp>
    </p:spTree>
    <p:extLst>
      <p:ext uri="{BB962C8B-B14F-4D97-AF65-F5344CB8AC3E}">
        <p14:creationId xmlns:p14="http://schemas.microsoft.com/office/powerpoint/2010/main" val="183530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DCB39-21CD-4832-BF28-F57B5368E90A}"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F1FC2-B637-4C55-9C6B-DB601E3032B6}" type="slidenum">
              <a:rPr lang="en-US" smtClean="0"/>
              <a:t>‹#›</a:t>
            </a:fld>
            <a:endParaRPr lang="en-US"/>
          </a:p>
        </p:txBody>
      </p:sp>
    </p:spTree>
    <p:extLst>
      <p:ext uri="{BB962C8B-B14F-4D97-AF65-F5344CB8AC3E}">
        <p14:creationId xmlns:p14="http://schemas.microsoft.com/office/powerpoint/2010/main" val="251732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DCB39-21CD-4832-BF28-F57B5368E90A}" type="datetimeFigureOut">
              <a:rPr lang="en-US" smtClean="0"/>
              <a:t>4/11/2018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F1FC2-B637-4C55-9C6B-DB601E3032B6}" type="slidenum">
              <a:rPr lang="en-US" smtClean="0"/>
              <a:t>‹#›</a:t>
            </a:fld>
            <a:endParaRPr lang="en-US"/>
          </a:p>
        </p:txBody>
      </p:sp>
    </p:spTree>
    <p:extLst>
      <p:ext uri="{BB962C8B-B14F-4D97-AF65-F5344CB8AC3E}">
        <p14:creationId xmlns:p14="http://schemas.microsoft.com/office/powerpoint/2010/main" val="4001728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3733800"/>
            <a:ext cx="7467600" cy="1600200"/>
          </a:xfrm>
        </p:spPr>
        <p:txBody>
          <a:bodyPr>
            <a:normAutofit fontScale="92500" lnSpcReduction="10000"/>
          </a:bodyPr>
          <a:lstStyle/>
          <a:p>
            <a:r>
              <a:rPr lang="en-US" b="1" dirty="0" smtClean="0">
                <a:effectLst>
                  <a:outerShdw blurRad="38100" dist="38100" dir="2700000" algn="tl">
                    <a:srgbClr val="000000">
                      <a:alpha val="43137"/>
                    </a:srgbClr>
                  </a:outerShdw>
                </a:effectLst>
              </a:rPr>
              <a:t>Joint City Council </a:t>
            </a:r>
            <a:r>
              <a:rPr lang="en-US" b="1" smtClean="0">
                <a:effectLst>
                  <a:outerShdw blurRad="38100" dist="38100" dir="2700000" algn="tl">
                    <a:srgbClr val="000000">
                      <a:alpha val="43137"/>
                    </a:srgbClr>
                  </a:outerShdw>
                </a:effectLst>
              </a:rPr>
              <a:t>and </a:t>
            </a:r>
          </a:p>
          <a:p>
            <a:r>
              <a:rPr lang="en-US" b="1" smtClean="0">
                <a:effectLst>
                  <a:outerShdw blurRad="38100" dist="38100" dir="2700000" algn="tl">
                    <a:srgbClr val="000000">
                      <a:alpha val="43137"/>
                    </a:srgbClr>
                  </a:outerShdw>
                </a:effectLst>
              </a:rPr>
              <a:t>Water Commission Meeting </a:t>
            </a:r>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April 10, 2018</a:t>
            </a:r>
            <a:endParaRPr lang="en-US" b="1" dirty="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304800" y="1905000"/>
            <a:ext cx="8458200" cy="1470025"/>
          </a:xfrm>
        </p:spPr>
        <p:txBody>
          <a:bodyPr>
            <a:noAutofit/>
          </a:bodyPr>
          <a:lstStyle/>
          <a:p>
            <a:r>
              <a:rPr lang="en-US" b="1" dirty="0" smtClean="0">
                <a:effectLst>
                  <a:outerShdw blurRad="38100" dist="38100" dir="2700000" algn="tl">
                    <a:srgbClr val="000000">
                      <a:alpha val="43137"/>
                    </a:srgbClr>
                  </a:outerShdw>
                </a:effectLst>
              </a:rPr>
              <a:t>WSAC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Decision Making Framework  </a:t>
            </a:r>
            <a:br>
              <a:rPr lang="en-US" b="1" dirty="0" smtClean="0">
                <a:effectLst>
                  <a:outerShdw blurRad="38100" dist="38100" dir="2700000" algn="tl">
                    <a:srgbClr val="000000">
                      <a:alpha val="43137"/>
                    </a:srgbClr>
                  </a:outerShdw>
                </a:effectLst>
              </a:rPr>
            </a:br>
            <a:endParaRPr lang="en-US" sz="2800" dirty="0"/>
          </a:p>
        </p:txBody>
      </p:sp>
      <p:sp>
        <p:nvSpPr>
          <p:cNvPr id="6" name="Slide Number Placeholder 5"/>
          <p:cNvSpPr>
            <a:spLocks noGrp="1"/>
          </p:cNvSpPr>
          <p:nvPr>
            <p:ph type="sldNum" sz="quarter" idx="12"/>
          </p:nvPr>
        </p:nvSpPr>
        <p:spPr/>
        <p:txBody>
          <a:bodyPr/>
          <a:lstStyle/>
          <a:p>
            <a:fld id="{D13AEDB0-5190-4B0F-BE04-0E285C6FF050}" type="slidenum">
              <a:rPr lang="en-US" smtClean="0"/>
              <a:t>1</a:t>
            </a:fld>
            <a:endParaRPr lang="en-US"/>
          </a:p>
        </p:txBody>
      </p:sp>
    </p:spTree>
    <p:extLst>
      <p:ext uri="{BB962C8B-B14F-4D97-AF65-F5344CB8AC3E}">
        <p14:creationId xmlns:p14="http://schemas.microsoft.com/office/powerpoint/2010/main" val="2862014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smtClean="0"/>
              <a:t>Key Decision-Making Metrics: </a:t>
            </a:r>
            <a:endParaRPr lang="en-US" dirty="0"/>
          </a:p>
        </p:txBody>
      </p:sp>
      <p:sp>
        <p:nvSpPr>
          <p:cNvPr id="10" name="Slide Number Placeholder 9"/>
          <p:cNvSpPr>
            <a:spLocks noGrp="1"/>
          </p:cNvSpPr>
          <p:nvPr>
            <p:ph type="sldNum" sz="quarter" idx="12"/>
          </p:nvPr>
        </p:nvSpPr>
        <p:spPr/>
        <p:txBody>
          <a:bodyPr/>
          <a:lstStyle/>
          <a:p>
            <a:fld id="{D13AEDB0-5190-4B0F-BE04-0E285C6FF050}" type="slidenum">
              <a:rPr lang="en-US" smtClean="0"/>
              <a:t>10</a:t>
            </a:fld>
            <a:endParaRPr lang="en-US"/>
          </a:p>
        </p:txBody>
      </p:sp>
      <p:sp>
        <p:nvSpPr>
          <p:cNvPr id="7" name="Content Placeholder 6"/>
          <p:cNvSpPr>
            <a:spLocks noGrp="1"/>
          </p:cNvSpPr>
          <p:nvPr>
            <p:ph sz="quarter" idx="1"/>
          </p:nvPr>
        </p:nvSpPr>
        <p:spPr>
          <a:xfrm>
            <a:off x="609600" y="1600200"/>
            <a:ext cx="7924800" cy="4769069"/>
          </a:xfrm>
        </p:spPr>
        <p:txBody>
          <a:bodyPr>
            <a:normAutofit lnSpcReduction="10000"/>
          </a:bodyPr>
          <a:lstStyle/>
          <a:p>
            <a:pPr>
              <a:lnSpc>
                <a:spcPct val="108000"/>
              </a:lnSpc>
              <a:spcAft>
                <a:spcPts val="600"/>
              </a:spcAft>
            </a:pPr>
            <a:r>
              <a:rPr lang="en-US" dirty="0" smtClean="0"/>
              <a:t>Quantitative information for the three most important decision-making criteria.   </a:t>
            </a:r>
          </a:p>
          <a:p>
            <a:pPr>
              <a:lnSpc>
                <a:spcPct val="108000"/>
              </a:lnSpc>
              <a:spcAft>
                <a:spcPts val="600"/>
              </a:spcAft>
            </a:pPr>
            <a:r>
              <a:rPr lang="en-US" dirty="0" smtClean="0"/>
              <a:t>WSAC’s Key Decision-Making Metrics include: </a:t>
            </a:r>
          </a:p>
          <a:p>
            <a:pPr lvl="1">
              <a:lnSpc>
                <a:spcPct val="108000"/>
              </a:lnSpc>
              <a:spcAft>
                <a:spcPts val="600"/>
              </a:spcAft>
            </a:pPr>
            <a:r>
              <a:rPr lang="en-US" dirty="0" smtClean="0"/>
              <a:t>Cost </a:t>
            </a:r>
          </a:p>
          <a:p>
            <a:pPr lvl="1">
              <a:lnSpc>
                <a:spcPct val="108000"/>
              </a:lnSpc>
              <a:spcAft>
                <a:spcPts val="600"/>
              </a:spcAft>
            </a:pPr>
            <a:r>
              <a:rPr lang="en-US" dirty="0" smtClean="0"/>
              <a:t>Yield</a:t>
            </a:r>
          </a:p>
          <a:p>
            <a:pPr lvl="1">
              <a:lnSpc>
                <a:spcPct val="108000"/>
              </a:lnSpc>
              <a:spcAft>
                <a:spcPts val="600"/>
              </a:spcAft>
            </a:pPr>
            <a:r>
              <a:rPr lang="en-US" dirty="0" smtClean="0"/>
              <a:t>Timeliness </a:t>
            </a:r>
          </a:p>
          <a:p>
            <a:pPr lvl="1"/>
            <a:endParaRPr lang="en-US" sz="2400" dirty="0" smtClean="0"/>
          </a:p>
        </p:txBody>
      </p:sp>
    </p:spTree>
    <p:extLst>
      <p:ext uri="{BB962C8B-B14F-4D97-AF65-F5344CB8AC3E}">
        <p14:creationId xmlns:p14="http://schemas.microsoft.com/office/powerpoint/2010/main" val="3861211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Key Metrics:  </a:t>
            </a:r>
            <a:endParaRPr lang="en-US" dirty="0"/>
          </a:p>
        </p:txBody>
      </p:sp>
      <p:sp>
        <p:nvSpPr>
          <p:cNvPr id="3" name="Content Placeholder 2"/>
          <p:cNvSpPr>
            <a:spLocks noGrp="1"/>
          </p:cNvSpPr>
          <p:nvPr>
            <p:ph sz="quarter" idx="1"/>
          </p:nvPr>
        </p:nvSpPr>
        <p:spPr>
          <a:xfrm>
            <a:off x="609600" y="1447800"/>
            <a:ext cx="8077200" cy="5029200"/>
          </a:xfrm>
        </p:spPr>
        <p:txBody>
          <a:bodyPr>
            <a:normAutofit/>
          </a:bodyPr>
          <a:lstStyle/>
          <a:p>
            <a:r>
              <a:rPr lang="en-US" dirty="0" smtClean="0"/>
              <a:t>Cost</a:t>
            </a:r>
          </a:p>
          <a:p>
            <a:pPr lvl="1"/>
            <a:r>
              <a:rPr lang="en-US" dirty="0" smtClean="0"/>
              <a:t>Choose to pursue groundwater storage strategies (Strategy 1) as long as the Annual Cost per million gallons of Average Year Yield (ACAYY) is not more than 130% of the ACAYY for Strategy 2 options and the groundwater strategies meet other threshold metrics. </a:t>
            </a:r>
          </a:p>
        </p:txBody>
      </p:sp>
      <p:sp>
        <p:nvSpPr>
          <p:cNvPr id="4" name="Slide Number Placeholder 3"/>
          <p:cNvSpPr>
            <a:spLocks noGrp="1"/>
          </p:cNvSpPr>
          <p:nvPr>
            <p:ph type="sldNum" sz="quarter" idx="12"/>
          </p:nvPr>
        </p:nvSpPr>
        <p:spPr/>
        <p:txBody>
          <a:bodyPr/>
          <a:lstStyle/>
          <a:p>
            <a:fld id="{D13AEDB0-5190-4B0F-BE04-0E285C6FF050}" type="slidenum">
              <a:rPr lang="en-US" smtClean="0"/>
              <a:t>11</a:t>
            </a:fld>
            <a:endParaRPr lang="en-US"/>
          </a:p>
        </p:txBody>
      </p:sp>
    </p:spTree>
    <p:extLst>
      <p:ext uri="{BB962C8B-B14F-4D97-AF65-F5344CB8AC3E}">
        <p14:creationId xmlns:p14="http://schemas.microsoft.com/office/powerpoint/2010/main" val="2080434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Key Metrics</a:t>
            </a:r>
            <a:endParaRPr lang="en-US" dirty="0"/>
          </a:p>
        </p:txBody>
      </p:sp>
      <p:sp>
        <p:nvSpPr>
          <p:cNvPr id="3" name="Content Placeholder 2"/>
          <p:cNvSpPr>
            <a:spLocks noGrp="1"/>
          </p:cNvSpPr>
          <p:nvPr>
            <p:ph idx="1"/>
          </p:nvPr>
        </p:nvSpPr>
        <p:spPr/>
        <p:txBody>
          <a:bodyPr>
            <a:normAutofit/>
          </a:bodyPr>
          <a:lstStyle/>
          <a:p>
            <a:r>
              <a:rPr lang="en-US" dirty="0" smtClean="0"/>
              <a:t>Yield</a:t>
            </a:r>
          </a:p>
          <a:p>
            <a:pPr lvl="1"/>
            <a:r>
              <a:rPr lang="en-US" dirty="0" smtClean="0"/>
              <a:t>Preferred project(s) must produce the required yield of 1.2 billion gallons of water for the worst year shortage. </a:t>
            </a:r>
          </a:p>
          <a:p>
            <a:r>
              <a:rPr lang="en-US" dirty="0" smtClean="0"/>
              <a:t>Timeliness </a:t>
            </a:r>
          </a:p>
          <a:p>
            <a:pPr lvl="1"/>
            <a:r>
              <a:rPr lang="en-US" dirty="0" smtClean="0"/>
              <a:t>The preferred project(s) must be implemented to achieve water supply sufficiency within 10 years (i.e., 2025)</a:t>
            </a:r>
          </a:p>
          <a:p>
            <a:endParaRPr lang="en-US" dirty="0"/>
          </a:p>
        </p:txBody>
      </p:sp>
    </p:spTree>
    <p:extLst>
      <p:ext uri="{BB962C8B-B14F-4D97-AF65-F5344CB8AC3E}">
        <p14:creationId xmlns:p14="http://schemas.microsoft.com/office/powerpoint/2010/main" val="442993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Guiding Principles: </a:t>
            </a:r>
            <a:endParaRPr lang="en-US" dirty="0"/>
          </a:p>
        </p:txBody>
      </p:sp>
      <p:sp>
        <p:nvSpPr>
          <p:cNvPr id="10" name="Slide Number Placeholder 9"/>
          <p:cNvSpPr>
            <a:spLocks noGrp="1"/>
          </p:cNvSpPr>
          <p:nvPr>
            <p:ph type="sldNum" sz="quarter" idx="12"/>
          </p:nvPr>
        </p:nvSpPr>
        <p:spPr/>
        <p:txBody>
          <a:bodyPr/>
          <a:lstStyle/>
          <a:p>
            <a:fld id="{D13AEDB0-5190-4B0F-BE04-0E285C6FF050}" type="slidenum">
              <a:rPr lang="en-US" smtClean="0"/>
              <a:t>13</a:t>
            </a:fld>
            <a:endParaRPr lang="en-US"/>
          </a:p>
        </p:txBody>
      </p:sp>
      <p:sp>
        <p:nvSpPr>
          <p:cNvPr id="7" name="Content Placeholder 6"/>
          <p:cNvSpPr>
            <a:spLocks noGrp="1"/>
          </p:cNvSpPr>
          <p:nvPr>
            <p:ph sz="quarter" idx="1"/>
          </p:nvPr>
        </p:nvSpPr>
        <p:spPr>
          <a:xfrm>
            <a:off x="609600" y="1492469"/>
            <a:ext cx="7924800" cy="5334000"/>
          </a:xfrm>
        </p:spPr>
        <p:txBody>
          <a:bodyPr>
            <a:normAutofit/>
          </a:bodyPr>
          <a:lstStyle/>
          <a:p>
            <a:pPr lvl="1"/>
            <a:r>
              <a:rPr lang="en-US" dirty="0" smtClean="0"/>
              <a:t>Qualitative and value based statements of goals, preferences, or requirements that are to be considered in decision-making along with quantitative information.</a:t>
            </a:r>
          </a:p>
        </p:txBody>
      </p:sp>
    </p:spTree>
    <p:extLst>
      <p:ext uri="{BB962C8B-B14F-4D97-AF65-F5344CB8AC3E}">
        <p14:creationId xmlns:p14="http://schemas.microsoft.com/office/powerpoint/2010/main" val="1689141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3648"/>
            <a:ext cx="8001000" cy="1143000"/>
          </a:xfrm>
        </p:spPr>
        <p:txBody>
          <a:bodyPr/>
          <a:lstStyle/>
          <a:p>
            <a:pPr algn="l"/>
            <a:r>
              <a:rPr lang="en-US" dirty="0" smtClean="0"/>
              <a:t>WSAC’s Guiding Principles </a:t>
            </a:r>
            <a:endParaRPr lang="en-US" dirty="0"/>
          </a:p>
        </p:txBody>
      </p:sp>
      <p:sp>
        <p:nvSpPr>
          <p:cNvPr id="8" name="Content Placeholder 7"/>
          <p:cNvSpPr>
            <a:spLocks noGrp="1"/>
          </p:cNvSpPr>
          <p:nvPr>
            <p:ph sz="quarter" idx="1"/>
          </p:nvPr>
        </p:nvSpPr>
        <p:spPr>
          <a:xfrm>
            <a:off x="685800" y="990600"/>
            <a:ext cx="7772400" cy="5181600"/>
          </a:xfrm>
        </p:spPr>
        <p:txBody>
          <a:bodyPr>
            <a:normAutofit/>
          </a:bodyPr>
          <a:lstStyle/>
          <a:p>
            <a:r>
              <a:rPr lang="en-US" sz="3000" dirty="0" smtClean="0"/>
              <a:t>Public Health</a:t>
            </a:r>
          </a:p>
          <a:p>
            <a:pPr lvl="1"/>
            <a:r>
              <a:rPr lang="en-US" sz="2600" dirty="0" smtClean="0"/>
              <a:t>Consult with experts in public health, endocrinology and water chemistry on local water quality data related to preferred supply option(s).</a:t>
            </a:r>
          </a:p>
          <a:p>
            <a:r>
              <a:rPr lang="en-US" sz="3000" dirty="0" smtClean="0"/>
              <a:t>Public Acceptance</a:t>
            </a:r>
          </a:p>
          <a:p>
            <a:pPr lvl="1"/>
            <a:r>
              <a:rPr lang="en-US" sz="2600" dirty="0" smtClean="0"/>
              <a:t>Consider yield, cost, timeliness, technical feasibility, energy use, and environmental impacts of the various supply alternatives.</a:t>
            </a:r>
          </a:p>
          <a:p>
            <a:endParaRPr lang="en-US" dirty="0"/>
          </a:p>
        </p:txBody>
      </p:sp>
      <p:sp>
        <p:nvSpPr>
          <p:cNvPr id="9" name="Slide Number Placeholder 8"/>
          <p:cNvSpPr>
            <a:spLocks noGrp="1"/>
          </p:cNvSpPr>
          <p:nvPr>
            <p:ph type="sldNum" sz="quarter" idx="12"/>
          </p:nvPr>
        </p:nvSpPr>
        <p:spPr/>
        <p:txBody>
          <a:bodyPr/>
          <a:lstStyle/>
          <a:p>
            <a:fld id="{D13AEDB0-5190-4B0F-BE04-0E285C6FF050}" type="slidenum">
              <a:rPr lang="en-US" smtClean="0"/>
              <a:t>14</a:t>
            </a:fld>
            <a:endParaRPr lang="en-US"/>
          </a:p>
        </p:txBody>
      </p:sp>
    </p:spTree>
    <p:extLst>
      <p:ext uri="{BB962C8B-B14F-4D97-AF65-F5344CB8AC3E}">
        <p14:creationId xmlns:p14="http://schemas.microsoft.com/office/powerpoint/2010/main" val="1783718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48"/>
            <a:ext cx="8001000" cy="1143000"/>
          </a:xfrm>
        </p:spPr>
        <p:txBody>
          <a:bodyPr/>
          <a:lstStyle/>
          <a:p>
            <a:pPr algn="l"/>
            <a:r>
              <a:rPr lang="en-US" dirty="0" smtClean="0"/>
              <a:t>WSAC’s Guiding Principles </a:t>
            </a:r>
            <a:endParaRPr lang="en-US" dirty="0"/>
          </a:p>
        </p:txBody>
      </p:sp>
      <p:sp>
        <p:nvSpPr>
          <p:cNvPr id="3" name="Content Placeholder 2"/>
          <p:cNvSpPr>
            <a:spLocks noGrp="1"/>
          </p:cNvSpPr>
          <p:nvPr>
            <p:ph idx="1"/>
          </p:nvPr>
        </p:nvSpPr>
        <p:spPr>
          <a:xfrm>
            <a:off x="533400" y="1066800"/>
            <a:ext cx="8077200" cy="5059363"/>
          </a:xfrm>
        </p:spPr>
        <p:txBody>
          <a:bodyPr>
            <a:normAutofit fontScale="92500" lnSpcReduction="20000"/>
          </a:bodyPr>
          <a:lstStyle/>
          <a:p>
            <a:r>
              <a:rPr lang="en-US" dirty="0" smtClean="0"/>
              <a:t>Regional Collaboration</a:t>
            </a:r>
          </a:p>
          <a:p>
            <a:pPr lvl="1"/>
            <a:r>
              <a:rPr lang="en-US" dirty="0" smtClean="0"/>
              <a:t>Promote regional collaboration to improve regional water reliability.</a:t>
            </a:r>
          </a:p>
          <a:p>
            <a:r>
              <a:rPr lang="en-US" dirty="0" smtClean="0"/>
              <a:t>Plan Goal</a:t>
            </a:r>
          </a:p>
          <a:p>
            <a:pPr lvl="1"/>
            <a:r>
              <a:rPr lang="en-US" dirty="0" smtClean="0"/>
              <a:t>The selected preferred supply option(s) should meet the plan goal of meeting a 1.2 billion gallon shortage during worst year hydrology.</a:t>
            </a:r>
          </a:p>
          <a:p>
            <a:r>
              <a:rPr lang="en-US" dirty="0" smtClean="0"/>
              <a:t>Incremental Implementation</a:t>
            </a:r>
          </a:p>
          <a:p>
            <a:pPr lvl="1"/>
            <a:r>
              <a:rPr lang="en-US" dirty="0" smtClean="0"/>
              <a:t>Plan for incremental implementation to allow the City to avoid investing resources before they are needed and justified based on performance and other metrics. </a:t>
            </a:r>
          </a:p>
          <a:p>
            <a:endParaRPr lang="en-US" dirty="0"/>
          </a:p>
        </p:txBody>
      </p:sp>
    </p:spTree>
    <p:extLst>
      <p:ext uri="{BB962C8B-B14F-4D97-AF65-F5344CB8AC3E}">
        <p14:creationId xmlns:p14="http://schemas.microsoft.com/office/powerpoint/2010/main" val="3711319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01000" cy="1143000"/>
          </a:xfrm>
        </p:spPr>
        <p:txBody>
          <a:bodyPr>
            <a:normAutofit fontScale="90000"/>
          </a:bodyPr>
          <a:lstStyle/>
          <a:p>
            <a:pPr algn="l"/>
            <a:r>
              <a:rPr lang="en-US" dirty="0" smtClean="0"/>
              <a:t>WSAC’s Preferences and Values </a:t>
            </a:r>
            <a:endParaRPr lang="en-US" dirty="0"/>
          </a:p>
        </p:txBody>
      </p:sp>
      <p:sp>
        <p:nvSpPr>
          <p:cNvPr id="3" name="Content Placeholder 2"/>
          <p:cNvSpPr>
            <a:spLocks noGrp="1"/>
          </p:cNvSpPr>
          <p:nvPr>
            <p:ph sz="quarter" idx="1"/>
          </p:nvPr>
        </p:nvSpPr>
        <p:spPr>
          <a:xfrm>
            <a:off x="533400" y="914400"/>
            <a:ext cx="8077200" cy="5211763"/>
          </a:xfrm>
        </p:spPr>
        <p:txBody>
          <a:bodyPr>
            <a:noAutofit/>
          </a:bodyPr>
          <a:lstStyle/>
          <a:p>
            <a:pPr marL="514350" indent="-514350">
              <a:lnSpc>
                <a:spcPct val="108000"/>
              </a:lnSpc>
              <a:spcAft>
                <a:spcPts val="600"/>
              </a:spcAft>
              <a:buFont typeface="+mj-lt"/>
              <a:buAutoNum type="arabicPeriod"/>
            </a:pPr>
            <a:r>
              <a:rPr lang="en-US" sz="2400" dirty="0" smtClean="0"/>
              <a:t>Prefer groundwater storage strategies.  Move away from these strategies only in the event that all reasonable steps to demonstrate technical feasibility of these strategies indicate that they cannot meet the plan goal or are exceeding key thresholds.</a:t>
            </a:r>
          </a:p>
          <a:p>
            <a:pPr marL="514350" indent="-514350">
              <a:lnSpc>
                <a:spcPct val="108000"/>
              </a:lnSpc>
              <a:spcAft>
                <a:spcPts val="600"/>
              </a:spcAft>
              <a:buFont typeface="+mj-lt"/>
              <a:buAutoNum type="arabicPeriod"/>
            </a:pPr>
            <a:r>
              <a:rPr lang="en-US" sz="2400" dirty="0" smtClean="0"/>
              <a:t>Prefer advanced treated recycled water over desalination.  </a:t>
            </a:r>
          </a:p>
          <a:p>
            <a:pPr marL="514350" indent="-514350">
              <a:lnSpc>
                <a:spcPct val="108000"/>
              </a:lnSpc>
              <a:spcAft>
                <a:spcPts val="600"/>
              </a:spcAft>
              <a:buFont typeface="+mj-lt"/>
              <a:buAutoNum type="arabicPeriod"/>
            </a:pPr>
            <a:r>
              <a:rPr lang="en-US" sz="2400" dirty="0" smtClean="0"/>
              <a:t>Consider how preferred supply project(s) will contribute to system robustness, resiliency, redundancy and adaptive flexibility</a:t>
            </a:r>
            <a:r>
              <a:rPr lang="en-US" sz="2800" dirty="0" smtClean="0"/>
              <a:t>.   </a:t>
            </a:r>
            <a:endParaRPr lang="en-US" sz="2800" dirty="0"/>
          </a:p>
        </p:txBody>
      </p:sp>
      <p:sp>
        <p:nvSpPr>
          <p:cNvPr id="4" name="Slide Number Placeholder 3"/>
          <p:cNvSpPr>
            <a:spLocks noGrp="1"/>
          </p:cNvSpPr>
          <p:nvPr>
            <p:ph type="sldNum" sz="quarter" idx="12"/>
          </p:nvPr>
        </p:nvSpPr>
        <p:spPr/>
        <p:txBody>
          <a:bodyPr/>
          <a:lstStyle/>
          <a:p>
            <a:fld id="{D13AEDB0-5190-4B0F-BE04-0E285C6FF050}" type="slidenum">
              <a:rPr lang="en-US" smtClean="0"/>
              <a:t>16</a:t>
            </a:fld>
            <a:endParaRPr lang="en-US"/>
          </a:p>
        </p:txBody>
      </p:sp>
    </p:spTree>
    <p:extLst>
      <p:ext uri="{BB962C8B-B14F-4D97-AF65-F5344CB8AC3E}">
        <p14:creationId xmlns:p14="http://schemas.microsoft.com/office/powerpoint/2010/main" val="912196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Project Performance Metrics:</a:t>
            </a:r>
            <a:endParaRPr lang="en-US" dirty="0"/>
          </a:p>
        </p:txBody>
      </p:sp>
      <p:sp>
        <p:nvSpPr>
          <p:cNvPr id="3" name="Content Placeholder 2"/>
          <p:cNvSpPr>
            <a:spLocks noGrp="1"/>
          </p:cNvSpPr>
          <p:nvPr>
            <p:ph idx="1"/>
          </p:nvPr>
        </p:nvSpPr>
        <p:spPr/>
        <p:txBody>
          <a:bodyPr/>
          <a:lstStyle/>
          <a:p>
            <a:r>
              <a:rPr lang="en-US" dirty="0" smtClean="0"/>
              <a:t>Objective measures used in determining whether various plan elements are technically feasible.</a:t>
            </a:r>
            <a:endParaRPr lang="en-US" dirty="0"/>
          </a:p>
        </p:txBody>
      </p:sp>
    </p:spTree>
    <p:extLst>
      <p:ext uri="{BB962C8B-B14F-4D97-AF65-F5344CB8AC3E}">
        <p14:creationId xmlns:p14="http://schemas.microsoft.com/office/powerpoint/2010/main" val="688828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Example Project Performance Metric for ASR:</a:t>
            </a:r>
            <a:endParaRPr lang="en-US" dirty="0"/>
          </a:p>
        </p:txBody>
      </p:sp>
      <p:sp>
        <p:nvSpPr>
          <p:cNvPr id="3" name="Content Placeholder 2"/>
          <p:cNvSpPr>
            <a:spLocks noGrp="1"/>
          </p:cNvSpPr>
          <p:nvPr>
            <p:ph idx="1"/>
          </p:nvPr>
        </p:nvSpPr>
        <p:spPr>
          <a:xfrm>
            <a:off x="533400" y="1524000"/>
            <a:ext cx="8077200" cy="4602163"/>
          </a:xfrm>
        </p:spPr>
        <p:txBody>
          <a:bodyPr>
            <a:normAutofit lnSpcReduction="10000"/>
          </a:bodyPr>
          <a:lstStyle/>
          <a:p>
            <a:pPr>
              <a:lnSpc>
                <a:spcPct val="108000"/>
              </a:lnSpc>
              <a:spcAft>
                <a:spcPts val="600"/>
              </a:spcAft>
            </a:pPr>
            <a:r>
              <a:rPr lang="en-US" dirty="0" smtClean="0"/>
              <a:t>Average</a:t>
            </a:r>
            <a:r>
              <a:rPr lang="en-US" baseline="0" dirty="0" smtClean="0"/>
              <a:t> injection capacity</a:t>
            </a:r>
            <a:r>
              <a:rPr lang="en-US" dirty="0" smtClean="0"/>
              <a:t> for a well must be </a:t>
            </a:r>
            <a:r>
              <a:rPr lang="en-US" baseline="0" dirty="0" smtClean="0"/>
              <a:t>at least 250 </a:t>
            </a:r>
            <a:r>
              <a:rPr lang="en-US" baseline="0" dirty="0" err="1" smtClean="0"/>
              <a:t>gpm</a:t>
            </a:r>
            <a:r>
              <a:rPr lang="en-US" baseline="0" dirty="0" smtClean="0"/>
              <a:t>.</a:t>
            </a:r>
            <a:r>
              <a:rPr lang="en-US" dirty="0" smtClean="0"/>
              <a:t>  </a:t>
            </a:r>
          </a:p>
          <a:p>
            <a:pPr lvl="1">
              <a:lnSpc>
                <a:spcPct val="108000"/>
              </a:lnSpc>
              <a:spcAft>
                <a:spcPts val="600"/>
              </a:spcAft>
            </a:pPr>
            <a:r>
              <a:rPr lang="en-US" dirty="0" smtClean="0"/>
              <a:t>Injection capacity </a:t>
            </a:r>
            <a:r>
              <a:rPr lang="en-US" baseline="0" dirty="0" smtClean="0"/>
              <a:t>less than 250 </a:t>
            </a:r>
            <a:r>
              <a:rPr lang="en-US" baseline="0" dirty="0" err="1" smtClean="0"/>
              <a:t>gpm</a:t>
            </a:r>
            <a:r>
              <a:rPr lang="en-US" baseline="0" dirty="0" smtClean="0"/>
              <a:t> results in needing to increase the number wells required to meet the </a:t>
            </a:r>
            <a:r>
              <a:rPr lang="en-US" dirty="0" smtClean="0"/>
              <a:t>Key Decision Making Metric for Yield and could result in an increased program costs that would negatively affect the Key Decision Metric for Cost. </a:t>
            </a:r>
          </a:p>
          <a:p>
            <a:pPr lvl="1"/>
            <a:endParaRPr lang="en-US" dirty="0"/>
          </a:p>
        </p:txBody>
      </p:sp>
    </p:spTree>
    <p:extLst>
      <p:ext uri="{BB962C8B-B14F-4D97-AF65-F5344CB8AC3E}">
        <p14:creationId xmlns:p14="http://schemas.microsoft.com/office/powerpoint/2010/main" val="216589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13AEDB0-5190-4B0F-BE04-0E285C6FF050}" type="slidenum">
              <a:rPr lang="en-US" smtClean="0"/>
              <a:t>19</a:t>
            </a:fld>
            <a:endParaRPr lang="en-US"/>
          </a:p>
        </p:txBody>
      </p:sp>
      <p:graphicFrame>
        <p:nvGraphicFramePr>
          <p:cNvPr id="3" name="Content Placeholder 4"/>
          <p:cNvGraphicFramePr>
            <a:graphicFrameLocks/>
          </p:cNvGraphicFramePr>
          <p:nvPr>
            <p:extLst>
              <p:ext uri="{D42A27DB-BD31-4B8C-83A1-F6EECF244321}">
                <p14:modId xmlns:p14="http://schemas.microsoft.com/office/powerpoint/2010/main" val="3873618482"/>
              </p:ext>
            </p:extLst>
          </p:nvPr>
        </p:nvGraphicFramePr>
        <p:xfrm>
          <a:off x="0" y="-106994"/>
          <a:ext cx="9144000" cy="6964994"/>
        </p:xfrm>
        <a:graphic>
          <a:graphicData uri="http://schemas.openxmlformats.org/drawingml/2006/table">
            <a:tbl>
              <a:tblPr firstRow="1" bandRow="1">
                <a:tableStyleId>{5C22544A-7EE6-4342-B048-85BDC9FD1C3A}</a:tableStyleId>
              </a:tblPr>
              <a:tblGrid>
                <a:gridCol w="785400"/>
                <a:gridCol w="1558200"/>
                <a:gridCol w="1297800"/>
                <a:gridCol w="1356600"/>
                <a:gridCol w="1356600"/>
                <a:gridCol w="1356600"/>
                <a:gridCol w="1432800"/>
              </a:tblGrid>
              <a:tr h="1271643">
                <a:tc>
                  <a:txBody>
                    <a:bodyPr/>
                    <a:lstStyle/>
                    <a:p>
                      <a:endParaRPr lang="en-US" sz="1600" b="1" dirty="0">
                        <a:solidFill>
                          <a:schemeClr val="bg1"/>
                        </a:solidFill>
                      </a:endParaRPr>
                    </a:p>
                  </a:txBody>
                  <a:tcPr/>
                </a:tc>
                <a:tc>
                  <a:txBody>
                    <a:bodyPr/>
                    <a:lstStyle/>
                    <a:p>
                      <a:endParaRPr lang="en-US" sz="1600" dirty="0"/>
                    </a:p>
                  </a:txBody>
                  <a:tcPr/>
                </a:tc>
                <a:tc>
                  <a:txBody>
                    <a:bodyPr/>
                    <a:lstStyle/>
                    <a:p>
                      <a:pPr algn="ctr"/>
                      <a:r>
                        <a:rPr lang="en-US" sz="1600" dirty="0" smtClean="0"/>
                        <a:t>Strategy 1</a:t>
                      </a:r>
                      <a:r>
                        <a:rPr lang="en-US" sz="1600" baseline="0" dirty="0" smtClean="0"/>
                        <a:t> </a:t>
                      </a:r>
                      <a:r>
                        <a:rPr lang="en-US" sz="1600" dirty="0" smtClean="0"/>
                        <a:t>Element 1 –       In Lieu</a:t>
                      </a:r>
                      <a:endParaRPr lang="en-US" sz="1600" dirty="0"/>
                    </a:p>
                  </a:txBody>
                  <a:tcPr/>
                </a:tc>
                <a:tc>
                  <a:txBody>
                    <a:bodyPr/>
                    <a:lstStyle/>
                    <a:p>
                      <a:pPr algn="ctr"/>
                      <a:r>
                        <a:rPr lang="en-US" sz="1600" dirty="0" smtClean="0"/>
                        <a:t>Strategy</a:t>
                      </a:r>
                      <a:r>
                        <a:rPr lang="en-US" sz="1600" baseline="0" dirty="0" smtClean="0"/>
                        <a:t> 1 </a:t>
                      </a:r>
                      <a:r>
                        <a:rPr lang="en-US" sz="1600" dirty="0" smtClean="0"/>
                        <a:t>Element 2 – ASR</a:t>
                      </a:r>
                      <a:endParaRPr lang="en-US" sz="1600" dirty="0"/>
                    </a:p>
                  </a:txBody>
                  <a:tcPr/>
                </a:tc>
                <a:tc>
                  <a:txBody>
                    <a:bodyPr/>
                    <a:lstStyle/>
                    <a:p>
                      <a:pPr algn="ctr"/>
                      <a:r>
                        <a:rPr lang="en-US" sz="1600" dirty="0" smtClean="0"/>
                        <a:t>Strategy 1</a:t>
                      </a:r>
                    </a:p>
                    <a:p>
                      <a:pPr algn="ctr"/>
                      <a:r>
                        <a:rPr lang="en-US" sz="1600" dirty="0" smtClean="0"/>
                        <a:t>Combined In Lieu</a:t>
                      </a:r>
                      <a:r>
                        <a:rPr lang="en-US" sz="1600" baseline="0" dirty="0" smtClean="0"/>
                        <a:t> and ASR</a:t>
                      </a:r>
                      <a:endParaRPr lang="en-US" sz="1600" dirty="0"/>
                    </a:p>
                  </a:txBody>
                  <a:tcPr/>
                </a:tc>
                <a:tc>
                  <a:txBody>
                    <a:bodyPr/>
                    <a:lstStyle/>
                    <a:p>
                      <a:pPr algn="ctr"/>
                      <a:r>
                        <a:rPr lang="en-US" sz="1600" dirty="0" smtClean="0"/>
                        <a:t>Strategy 2</a:t>
                      </a:r>
                    </a:p>
                    <a:p>
                      <a:pPr algn="ctr"/>
                      <a:r>
                        <a:rPr lang="en-US" sz="1600" dirty="0" smtClean="0"/>
                        <a:t>Element 3 – Purified Recycled Water</a:t>
                      </a:r>
                      <a:endParaRPr lang="en-US" sz="1600" dirty="0"/>
                    </a:p>
                  </a:txBody>
                  <a:tcPr/>
                </a:tc>
                <a:tc>
                  <a:txBody>
                    <a:bodyPr/>
                    <a:lstStyle/>
                    <a:p>
                      <a:pPr algn="ctr"/>
                      <a:r>
                        <a:rPr lang="en-US" sz="1600" dirty="0" smtClean="0"/>
                        <a:t>Strategy 2 Element 3</a:t>
                      </a:r>
                      <a:r>
                        <a:rPr lang="en-US" sz="1600" baseline="0" dirty="0" smtClean="0"/>
                        <a:t> – </a:t>
                      </a:r>
                    </a:p>
                    <a:p>
                      <a:pPr algn="ctr"/>
                      <a:r>
                        <a:rPr lang="en-US" sz="1600" dirty="0" smtClean="0"/>
                        <a:t>Desalination</a:t>
                      </a:r>
                      <a:endParaRPr lang="en-US" sz="1600" dirty="0"/>
                    </a:p>
                  </a:txBody>
                  <a:tcPr/>
                </a:tc>
              </a:tr>
              <a:tr h="502743">
                <a:tc rowSpan="4">
                  <a:txBody>
                    <a:bodyPr/>
                    <a:lstStyle/>
                    <a:p>
                      <a:pPr algn="ctr"/>
                      <a:r>
                        <a:rPr lang="en-US" sz="1400" b="1" dirty="0" smtClean="0">
                          <a:solidFill>
                            <a:schemeClr val="bg1"/>
                          </a:solidFill>
                        </a:rPr>
                        <a:t>Threshold Metrics (quantitative indicators)</a:t>
                      </a:r>
                      <a:endParaRPr lang="en-US" sz="1400" b="1" dirty="0">
                        <a:solidFill>
                          <a:schemeClr val="bg1"/>
                        </a:solidFill>
                      </a:endParaRPr>
                    </a:p>
                  </a:txBody>
                  <a:tcPr vert="vert270" anchor="ctr">
                    <a:solidFill>
                      <a:schemeClr val="accent1"/>
                    </a:solidFill>
                  </a:tcPr>
                </a:tc>
                <a:tc>
                  <a:txBody>
                    <a:bodyPr/>
                    <a:lstStyle/>
                    <a:p>
                      <a:r>
                        <a:rPr lang="en-US" sz="1400" dirty="0" smtClean="0"/>
                        <a:t>Technical</a:t>
                      </a:r>
                      <a:r>
                        <a:rPr lang="en-US" sz="1400" baseline="0" dirty="0" smtClean="0"/>
                        <a:t> Feasibility</a:t>
                      </a:r>
                      <a:endParaRPr lang="en-US" sz="1400" dirty="0"/>
                    </a:p>
                  </a:txBody>
                  <a:tcPr/>
                </a:tc>
                <a:tc>
                  <a:txBody>
                    <a:bodyPr/>
                    <a:lstStyle/>
                    <a:p>
                      <a:pPr marL="0" indent="0" algn="ctr">
                        <a:buClr>
                          <a:schemeClr val="tx1"/>
                        </a:buClr>
                        <a:buFont typeface="Wingdings" panose="05000000000000000000" pitchFamily="2" charset="2"/>
                        <a:buNone/>
                      </a:pPr>
                      <a:r>
                        <a:rPr lang="en-US" sz="1400" baseline="0" dirty="0" smtClean="0"/>
                        <a:t>Y/N </a:t>
                      </a:r>
                      <a:endParaRPr lang="en-US" sz="1400" dirty="0">
                        <a:latin typeface="+mn-lt"/>
                      </a:endParaRPr>
                    </a:p>
                  </a:txBody>
                  <a:tcPr/>
                </a:tc>
                <a:tc>
                  <a:txBody>
                    <a:bodyPr/>
                    <a:lstStyle/>
                    <a:p>
                      <a:pPr marL="0" indent="0" algn="ctr">
                        <a:buFont typeface="Wingdings" panose="05000000000000000000" pitchFamily="2" charset="2"/>
                        <a:buNone/>
                      </a:pPr>
                      <a:r>
                        <a:rPr lang="en-US" sz="1400" baseline="0" dirty="0" smtClean="0"/>
                        <a:t>Y/N </a:t>
                      </a:r>
                      <a:endParaRPr lang="en-US" sz="1400" dirty="0">
                        <a:latin typeface="+mn-lt"/>
                      </a:endParaRPr>
                    </a:p>
                  </a:txBody>
                  <a:tcPr/>
                </a:tc>
                <a:tc>
                  <a:txBody>
                    <a:bodyPr/>
                    <a:lstStyle/>
                    <a:p>
                      <a:pPr marL="0" indent="0" algn="ctr">
                        <a:buFont typeface="Wingdings" panose="05000000000000000000" pitchFamily="2" charset="2"/>
                        <a:buNone/>
                      </a:pPr>
                      <a:r>
                        <a:rPr lang="en-US" sz="1400" dirty="0" smtClean="0">
                          <a:latin typeface="+mn-lt"/>
                        </a:rPr>
                        <a:t>Y/N</a:t>
                      </a:r>
                      <a:endParaRPr lang="en-US" sz="1400"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aseline="0" dirty="0" smtClean="0"/>
                        <a:t>Y/N </a:t>
                      </a:r>
                      <a:endParaRPr lang="en-US" sz="1400" dirty="0" smtClean="0">
                        <a:latin typeface="+mn-lt"/>
                      </a:endParaRPr>
                    </a:p>
                  </a:txBody>
                  <a:tcPr/>
                </a:tc>
                <a:tc>
                  <a:txBody>
                    <a:bodyPr/>
                    <a:lstStyle/>
                    <a:p>
                      <a:pPr marL="0" indent="0" algn="ctr">
                        <a:buFont typeface="Wingdings" panose="05000000000000000000" pitchFamily="2" charset="2"/>
                        <a:buNone/>
                      </a:pPr>
                      <a:r>
                        <a:rPr lang="en-US" sz="1400" dirty="0" smtClean="0"/>
                        <a:t>Y/N </a:t>
                      </a:r>
                      <a:endParaRPr lang="en-US" sz="1400" dirty="0">
                        <a:latin typeface="+mn-lt"/>
                      </a:endParaRPr>
                    </a:p>
                  </a:txBody>
                  <a:tcPr/>
                </a:tc>
              </a:tr>
              <a:tr h="502743">
                <a:tc vMerge="1">
                  <a:txBody>
                    <a:bodyPr/>
                    <a:lstStyle/>
                    <a:p>
                      <a:endParaRPr lang="en-US" dirty="0"/>
                    </a:p>
                  </a:txBody>
                  <a:tcPr/>
                </a:tc>
                <a:tc>
                  <a:txBody>
                    <a:bodyPr/>
                    <a:lstStyle/>
                    <a:p>
                      <a:r>
                        <a:rPr lang="en-US" sz="1400" dirty="0" smtClean="0"/>
                        <a:t>Cost</a:t>
                      </a:r>
                      <a:r>
                        <a:rPr lang="en-US" sz="1400" baseline="0" dirty="0" smtClean="0"/>
                        <a:t> (ACAYY)</a:t>
                      </a:r>
                      <a:endParaRPr lang="en-US" sz="1400" dirty="0"/>
                    </a:p>
                  </a:txBody>
                  <a:tcPr/>
                </a:tc>
                <a:tc>
                  <a:txBody>
                    <a:bodyPr/>
                    <a:lstStyle/>
                    <a:p>
                      <a:r>
                        <a:rPr lang="en-US" sz="1400" dirty="0" smtClean="0"/>
                        <a:t>Annual $/mg of yield</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Annual $/mg of yield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Annual $/mg of yield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Annual $/mg of yield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Annual $/mg of yield</a:t>
                      </a:r>
                    </a:p>
                  </a:txBody>
                  <a:tcPr/>
                </a:tc>
              </a:tr>
              <a:tr h="295731">
                <a:tc vMerge="1">
                  <a:txBody>
                    <a:bodyPr/>
                    <a:lstStyle/>
                    <a:p>
                      <a:endParaRPr lang="en-US" dirty="0"/>
                    </a:p>
                  </a:txBody>
                  <a:tcPr/>
                </a:tc>
                <a:tc>
                  <a:txBody>
                    <a:bodyPr/>
                    <a:lstStyle/>
                    <a:p>
                      <a:r>
                        <a:rPr lang="en-US" sz="1400" dirty="0" smtClean="0"/>
                        <a:t>Yield</a:t>
                      </a:r>
                      <a:r>
                        <a:rPr lang="en-US" sz="1400" baseline="0" dirty="0" smtClean="0"/>
                        <a:t> </a:t>
                      </a:r>
                      <a:endParaRPr lang="en-US" sz="1400" dirty="0"/>
                    </a:p>
                  </a:txBody>
                  <a:tcPr/>
                </a:tc>
                <a:tc>
                  <a:txBody>
                    <a:bodyPr/>
                    <a:lstStyle/>
                    <a:p>
                      <a:pPr marL="0" indent="0" algn="ctr">
                        <a:buFont typeface="Wingdings" panose="05000000000000000000" pitchFamily="2" charset="2"/>
                        <a:buNone/>
                      </a:pPr>
                      <a:r>
                        <a:rPr lang="en-US" sz="1400" dirty="0" smtClean="0"/>
                        <a:t>Billion gallons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smtClean="0"/>
                        <a:t>Billion gallons</a:t>
                      </a: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smtClean="0"/>
                        <a:t>Billion gallons</a:t>
                      </a:r>
                    </a:p>
                  </a:txBody>
                  <a:tcPr/>
                </a:tc>
                <a:tc>
                  <a:txBody>
                    <a:bodyPr/>
                    <a:lstStyle/>
                    <a:p>
                      <a:pPr marL="0" indent="0" algn="ctr">
                        <a:buFont typeface="Wingdings" panose="05000000000000000000" pitchFamily="2" charset="2"/>
                        <a:buNone/>
                      </a:pPr>
                      <a:r>
                        <a:rPr lang="en-US" sz="1400" dirty="0" smtClean="0"/>
                        <a:t>Billion gallons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smtClean="0"/>
                        <a:t>Billion gallons</a:t>
                      </a:r>
                    </a:p>
                  </a:txBody>
                  <a:tcPr/>
                </a:tc>
              </a:tr>
              <a:tr h="502743">
                <a:tc vMerge="1">
                  <a:txBody>
                    <a:bodyPr/>
                    <a:lstStyle/>
                    <a:p>
                      <a:endParaRPr lang="en-US" dirty="0"/>
                    </a:p>
                  </a:txBody>
                  <a:tcPr/>
                </a:tc>
                <a:tc>
                  <a:txBody>
                    <a:bodyPr/>
                    <a:lstStyle/>
                    <a:p>
                      <a:r>
                        <a:rPr lang="en-US" sz="1400" dirty="0" smtClean="0"/>
                        <a:t>Timeliness</a:t>
                      </a:r>
                      <a:endParaRPr lang="en-US" sz="1400" dirty="0"/>
                    </a:p>
                  </a:txBody>
                  <a:tcPr/>
                </a:tc>
                <a:tc>
                  <a:txBody>
                    <a:bodyPr/>
                    <a:lstStyle/>
                    <a:p>
                      <a:pPr algn="ctr"/>
                      <a:r>
                        <a:rPr lang="en-US" sz="1400" dirty="0" smtClean="0"/>
                        <a:t>Meets/Doe</a:t>
                      </a:r>
                      <a:r>
                        <a:rPr lang="en-US" sz="1400" baseline="0" dirty="0" smtClean="0"/>
                        <a:t>s Not Meet</a:t>
                      </a:r>
                      <a:endParaRPr lang="en-US" sz="14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Meets/Doe</a:t>
                      </a:r>
                      <a:r>
                        <a:rPr lang="en-US" sz="1400" baseline="0" dirty="0" smtClean="0"/>
                        <a:t>s Not Meet</a:t>
                      </a:r>
                      <a:endParaRPr lang="en-US" sz="14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t>Meets/Does Not Meet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Meets/Doe</a:t>
                      </a:r>
                      <a:r>
                        <a:rPr lang="en-US" sz="1400" baseline="0" dirty="0" smtClean="0"/>
                        <a:t>s Not Meet</a:t>
                      </a:r>
                      <a:endParaRPr lang="en-US" sz="14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Meets/Doe</a:t>
                      </a:r>
                      <a:r>
                        <a:rPr lang="en-US" sz="1400" baseline="0" dirty="0" smtClean="0"/>
                        <a:t>s Not Meet</a:t>
                      </a:r>
                      <a:endParaRPr lang="en-US" sz="1400" b="0" dirty="0" smtClean="0"/>
                    </a:p>
                  </a:txBody>
                  <a:tcPr/>
                </a:tc>
              </a:tr>
              <a:tr h="295731">
                <a:tc rowSpan="5">
                  <a:txBody>
                    <a:bodyPr/>
                    <a:lstStyle/>
                    <a:p>
                      <a:pPr algn="ctr"/>
                      <a:r>
                        <a:rPr lang="en-US" sz="1400" b="1" dirty="0" smtClean="0">
                          <a:solidFill>
                            <a:schemeClr val="bg1"/>
                          </a:solidFill>
                        </a:rPr>
                        <a:t>Guiding</a:t>
                      </a:r>
                      <a:r>
                        <a:rPr lang="en-US" sz="1400" b="1" baseline="0" dirty="0" smtClean="0">
                          <a:solidFill>
                            <a:schemeClr val="bg1"/>
                          </a:solidFill>
                        </a:rPr>
                        <a:t> Principles (qualitative, consumer     report type indicators)</a:t>
                      </a:r>
                      <a:endParaRPr lang="en-US" sz="1400" b="1" dirty="0">
                        <a:solidFill>
                          <a:schemeClr val="bg1"/>
                        </a:solidFill>
                      </a:endParaRPr>
                    </a:p>
                  </a:txBody>
                  <a:tcPr vert="vert270" anchor="ctr">
                    <a:solidFill>
                      <a:schemeClr val="accent1"/>
                    </a:solidFill>
                  </a:tcPr>
                </a:tc>
                <a:tc>
                  <a:txBody>
                    <a:bodyPr/>
                    <a:lstStyle/>
                    <a:p>
                      <a:r>
                        <a:rPr lang="en-US" sz="1400" dirty="0" smtClean="0"/>
                        <a:t>Public Health</a:t>
                      </a:r>
                      <a:endParaRPr lang="en-US" sz="1400" dirty="0"/>
                    </a:p>
                  </a:txBody>
                  <a:tcPr/>
                </a:tc>
                <a:tc>
                  <a:txBody>
                    <a:bodyPr/>
                    <a:lstStyle/>
                    <a:p>
                      <a:pPr marL="0" indent="0" algn="ctr">
                        <a:buFont typeface="Wingdings" panose="05000000000000000000" pitchFamily="2" charset="2"/>
                        <a:buNone/>
                      </a:pPr>
                      <a:endParaRPr lang="en-US" sz="1400" dirty="0"/>
                    </a:p>
                  </a:txBody>
                  <a:tcPr/>
                </a:tc>
                <a:tc>
                  <a:txBody>
                    <a:bodyPr/>
                    <a:lstStyle/>
                    <a:p>
                      <a:pPr marL="285750" indent="-285750" algn="ctr">
                        <a:buFont typeface="Wingdings" panose="05000000000000000000" pitchFamily="2" charset="2"/>
                        <a:buChar char="ü"/>
                      </a:pPr>
                      <a:endParaRPr lang="en-US" sz="1400" dirty="0"/>
                    </a:p>
                  </a:txBody>
                  <a:tcPr/>
                </a:tc>
                <a:tc>
                  <a:txBody>
                    <a:bodyPr/>
                    <a:lstStyle/>
                    <a:p>
                      <a:pPr marL="285750" indent="-285750" algn="ctr">
                        <a:buFont typeface="Wingdings" panose="05000000000000000000" pitchFamily="2" charset="2"/>
                        <a:buChar char="ü"/>
                      </a:pPr>
                      <a:endParaRPr lang="en-US" sz="1400" dirty="0"/>
                    </a:p>
                  </a:txBody>
                  <a:tcPr/>
                </a:tc>
                <a:tc>
                  <a:txBody>
                    <a:bodyPr/>
                    <a:lstStyle/>
                    <a:p>
                      <a:pPr marL="285750" indent="-285750" algn="ctr">
                        <a:buFont typeface="Wingdings" panose="05000000000000000000" pitchFamily="2" charset="2"/>
                        <a:buChar char="ü"/>
                      </a:pPr>
                      <a:endParaRPr lang="en-US" sz="1400" dirty="0"/>
                    </a:p>
                  </a:txBody>
                  <a:tcPr/>
                </a:tc>
                <a:tc>
                  <a:txBody>
                    <a:bodyPr/>
                    <a:lstStyle/>
                    <a:p>
                      <a:pPr algn="ctr"/>
                      <a:endParaRPr lang="en-US" sz="1400" dirty="0"/>
                    </a:p>
                  </a:txBody>
                  <a:tcPr/>
                </a:tc>
              </a:tr>
              <a:tr h="404017">
                <a:tc vMerge="1">
                  <a:txBody>
                    <a:bodyPr/>
                    <a:lstStyle/>
                    <a:p>
                      <a:endParaRPr lang="en-US" dirty="0"/>
                    </a:p>
                  </a:txBody>
                  <a:tcPr/>
                </a:tc>
                <a:tc>
                  <a:txBody>
                    <a:bodyPr/>
                    <a:lstStyle/>
                    <a:p>
                      <a:r>
                        <a:rPr lang="en-US" sz="1400" dirty="0" smtClean="0"/>
                        <a:t>Public Acceptance</a:t>
                      </a:r>
                      <a:endParaRPr lang="en-US" sz="1400" dirty="0"/>
                    </a:p>
                  </a:txBody>
                  <a:tcPr/>
                </a:tc>
                <a:tc>
                  <a:txBody>
                    <a:bodyPr/>
                    <a:lstStyle/>
                    <a:p>
                      <a:pPr algn="ctr"/>
                      <a:endParaRPr lang="en-US" sz="1400" dirty="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dirty="0"/>
                    </a:p>
                  </a:txBody>
                  <a:tcPr/>
                </a:tc>
                <a:tc>
                  <a:txBody>
                    <a:bodyPr/>
                    <a:lstStyle/>
                    <a:p>
                      <a:pPr algn="ctr"/>
                      <a:endParaRPr lang="en-US" sz="1400" dirty="0"/>
                    </a:p>
                  </a:txBody>
                  <a:tcPr/>
                </a:tc>
              </a:tr>
              <a:tr h="502743">
                <a:tc vMerge="1">
                  <a:txBody>
                    <a:bodyPr/>
                    <a:lstStyle/>
                    <a:p>
                      <a:endParaRPr lang="en-US" dirty="0"/>
                    </a:p>
                  </a:txBody>
                  <a:tcPr/>
                </a:tc>
                <a:tc>
                  <a:txBody>
                    <a:bodyPr/>
                    <a:lstStyle/>
                    <a:p>
                      <a:r>
                        <a:rPr lang="en-US" sz="1400" dirty="0" smtClean="0"/>
                        <a:t>Regional Collaboration</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295731">
                <a:tc vMerge="1">
                  <a:txBody>
                    <a:bodyPr/>
                    <a:lstStyle/>
                    <a:p>
                      <a:endParaRPr lang="en-US" dirty="0"/>
                    </a:p>
                  </a:txBody>
                  <a:tcPr/>
                </a:tc>
                <a:tc>
                  <a:txBody>
                    <a:bodyPr/>
                    <a:lstStyle/>
                    <a:p>
                      <a:r>
                        <a:rPr lang="en-US" sz="1400" dirty="0" smtClean="0"/>
                        <a:t>Plan Goal</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502743">
                <a:tc vMerge="1">
                  <a:txBody>
                    <a:bodyPr/>
                    <a:lstStyle/>
                    <a:p>
                      <a:endParaRPr lang="en-US" dirty="0"/>
                    </a:p>
                  </a:txBody>
                  <a:tcPr/>
                </a:tc>
                <a:tc>
                  <a:txBody>
                    <a:bodyPr/>
                    <a:lstStyle/>
                    <a:p>
                      <a:r>
                        <a:rPr lang="en-US" sz="1400" dirty="0" smtClean="0"/>
                        <a:t>Incremental Implementation</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502743">
                <a:tc rowSpan="4">
                  <a:txBody>
                    <a:bodyPr/>
                    <a:lstStyle/>
                    <a:p>
                      <a:pPr algn="ctr"/>
                      <a:r>
                        <a:rPr lang="en-US" sz="1400" b="1" dirty="0" smtClean="0">
                          <a:solidFill>
                            <a:schemeClr val="bg1"/>
                          </a:solidFill>
                        </a:rPr>
                        <a:t>Additional    Values</a:t>
                      </a:r>
                      <a:endParaRPr lang="en-US" sz="1400" b="1" dirty="0">
                        <a:solidFill>
                          <a:schemeClr val="bg1"/>
                        </a:solidFill>
                      </a:endParaRPr>
                    </a:p>
                  </a:txBody>
                  <a:tcPr vert="vert270" anchor="ctr">
                    <a:solidFill>
                      <a:schemeClr val="accent1"/>
                    </a:solidFill>
                  </a:tcPr>
                </a:tc>
                <a:tc>
                  <a:txBody>
                    <a:bodyPr/>
                    <a:lstStyle/>
                    <a:p>
                      <a:r>
                        <a:rPr lang="en-US" sz="1400" dirty="0" smtClean="0"/>
                        <a:t>System</a:t>
                      </a:r>
                      <a:r>
                        <a:rPr lang="en-US" sz="1400" baseline="0" dirty="0" smtClean="0"/>
                        <a:t> Robustness</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295731">
                <a:tc vMerge="1">
                  <a:txBody>
                    <a:bodyPr/>
                    <a:lstStyle/>
                    <a:p>
                      <a:pPr algn="ctr"/>
                      <a:endParaRPr lang="en-US" sz="1400" dirty="0"/>
                    </a:p>
                  </a:txBody>
                  <a:tcPr vert="vert270" anchor="ctr"/>
                </a:tc>
                <a:tc>
                  <a:txBody>
                    <a:bodyPr/>
                    <a:lstStyle/>
                    <a:p>
                      <a:r>
                        <a:rPr lang="en-US" sz="1400" dirty="0" smtClean="0"/>
                        <a:t>System Resilience</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502743">
                <a:tc vMerge="1">
                  <a:txBody>
                    <a:bodyPr/>
                    <a:lstStyle/>
                    <a:p>
                      <a:pPr algn="ctr"/>
                      <a:endParaRPr lang="en-US" sz="1400" dirty="0"/>
                    </a:p>
                  </a:txBody>
                  <a:tcPr vert="vert270" anchor="ctr"/>
                </a:tc>
                <a:tc>
                  <a:txBody>
                    <a:bodyPr/>
                    <a:lstStyle/>
                    <a:p>
                      <a:r>
                        <a:rPr lang="en-US" sz="1400" dirty="0" smtClean="0"/>
                        <a:t>System Redundancy</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404017">
                <a:tc vMerge="1">
                  <a:txBody>
                    <a:bodyPr/>
                    <a:lstStyle/>
                    <a:p>
                      <a:pPr algn="ctr"/>
                      <a:endParaRPr lang="en-US" sz="1400" dirty="0"/>
                    </a:p>
                  </a:txBody>
                  <a:tcPr vert="vert270" anchor="ctr"/>
                </a:tc>
                <a:tc>
                  <a:txBody>
                    <a:bodyPr/>
                    <a:lstStyle/>
                    <a:p>
                      <a:r>
                        <a:rPr lang="en-US" sz="1400" dirty="0" smtClean="0"/>
                        <a:t>Adaptive Flexibility </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bl>
          </a:graphicData>
        </a:graphic>
      </p:graphicFrame>
    </p:spTree>
    <p:extLst>
      <p:ext uri="{BB962C8B-B14F-4D97-AF65-F5344CB8AC3E}">
        <p14:creationId xmlns:p14="http://schemas.microsoft.com/office/powerpoint/2010/main" val="4264346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5800" y="609600"/>
            <a:ext cx="7772400" cy="4648200"/>
          </a:xfrm>
        </p:spPr>
        <p:txBody>
          <a:bodyPr>
            <a:noAutofit/>
          </a:bodyPr>
          <a:lstStyle/>
          <a:p>
            <a:r>
              <a:rPr lang="en-US" sz="3600" dirty="0" smtClean="0">
                <a:solidFill>
                  <a:schemeClr val="tx1"/>
                </a:solidFill>
              </a:rPr>
              <a:t>WSAC made recommendations on </a:t>
            </a:r>
            <a:r>
              <a:rPr lang="en-US" sz="3600" b="1" u="sng" dirty="0" smtClean="0">
                <a:solidFill>
                  <a:schemeClr val="tx1"/>
                </a:solidFill>
              </a:rPr>
              <a:t>what</a:t>
            </a:r>
            <a:r>
              <a:rPr lang="en-US" sz="3600" dirty="0" smtClean="0">
                <a:solidFill>
                  <a:schemeClr val="tx1"/>
                </a:solidFill>
              </a:rPr>
              <a:t> supply options to explore, </a:t>
            </a:r>
            <a:r>
              <a:rPr lang="en-US" sz="3600" b="1" u="sng" dirty="0" smtClean="0">
                <a:solidFill>
                  <a:schemeClr val="tx1"/>
                </a:solidFill>
              </a:rPr>
              <a:t>how</a:t>
            </a:r>
            <a:r>
              <a:rPr lang="en-US" sz="3600" dirty="0" smtClean="0">
                <a:solidFill>
                  <a:schemeClr val="tx1"/>
                </a:solidFill>
              </a:rPr>
              <a:t> to make a decision about which option or portfolio of options to pursue, and set a timeline for </a:t>
            </a:r>
            <a:r>
              <a:rPr lang="en-US" sz="3600" b="1" u="sng" dirty="0" smtClean="0">
                <a:solidFill>
                  <a:schemeClr val="tx1"/>
                </a:solidFill>
              </a:rPr>
              <a:t>when</a:t>
            </a:r>
            <a:r>
              <a:rPr lang="en-US" sz="3600" dirty="0" smtClean="0">
                <a:solidFill>
                  <a:schemeClr val="tx1"/>
                </a:solidFill>
              </a:rPr>
              <a:t> to make the decision</a:t>
            </a:r>
            <a:endParaRPr lang="en-US" sz="3600" dirty="0">
              <a:solidFill>
                <a:schemeClr val="tx1"/>
              </a:solidFill>
            </a:endParaRPr>
          </a:p>
        </p:txBody>
      </p:sp>
    </p:spTree>
    <p:extLst>
      <p:ext uri="{BB962C8B-B14F-4D97-AF65-F5344CB8AC3E}">
        <p14:creationId xmlns:p14="http://schemas.microsoft.com/office/powerpoint/2010/main" val="2286099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46464" y="2667000"/>
            <a:ext cx="7749097" cy="1625293"/>
            <a:chOff x="746464" y="1272540"/>
            <a:chExt cx="7749097" cy="1625293"/>
          </a:xfrm>
        </p:grpSpPr>
        <p:grpSp>
          <p:nvGrpSpPr>
            <p:cNvPr id="27" name="Group 26"/>
            <p:cNvGrpSpPr>
              <a:grpSpLocks noChangeAspect="1"/>
            </p:cNvGrpSpPr>
            <p:nvPr/>
          </p:nvGrpSpPr>
          <p:grpSpPr>
            <a:xfrm>
              <a:off x="2454512" y="1272540"/>
              <a:ext cx="914400" cy="914400"/>
              <a:chOff x="2362200" y="1295400"/>
              <a:chExt cx="914400" cy="914400"/>
            </a:xfrm>
          </p:grpSpPr>
          <p:sp>
            <p:nvSpPr>
              <p:cNvPr id="19" name="Oval 18"/>
              <p:cNvSpPr>
                <a:spLocks noChangeAspect="1"/>
              </p:cNvSpPr>
              <p:nvPr/>
            </p:nvSpPr>
            <p:spPr>
              <a:xfrm>
                <a:off x="2362200" y="1295400"/>
                <a:ext cx="914400" cy="914400"/>
              </a:xfrm>
              <a:prstGeom prst="ellipse">
                <a:avLst/>
              </a:prstGeom>
              <a:gradFill flip="none" rotWithShape="1">
                <a:gsLst>
                  <a:gs pos="0">
                    <a:schemeClr val="bg1">
                      <a:lumMod val="95000"/>
                    </a:schemeClr>
                  </a:gs>
                  <a:gs pos="100000">
                    <a:srgbClr val="D2D2D2"/>
                  </a:gs>
                </a:gsLst>
                <a:path path="shape">
                  <a:fillToRect l="50000" t="50000" r="50000" b="50000"/>
                </a:path>
                <a:tileRect/>
              </a:gra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0"/>
              <p:cNvSpPr>
                <a:spLocks noChangeAspect="1"/>
              </p:cNvSpPr>
              <p:nvPr/>
            </p:nvSpPr>
            <p:spPr>
              <a:xfrm flipH="1">
                <a:off x="2819400" y="1295400"/>
                <a:ext cx="457200" cy="457200"/>
              </a:xfrm>
              <a:custGeom>
                <a:avLst/>
                <a:gdLst/>
                <a:ahLst/>
                <a:cxnLst/>
                <a:rect l="l" t="t" r="r" b="b"/>
                <a:pathLst>
                  <a:path w="457200" h="457200">
                    <a:moveTo>
                      <a:pt x="457200" y="0"/>
                    </a:moveTo>
                    <a:lnTo>
                      <a:pt x="457200" y="457200"/>
                    </a:lnTo>
                    <a:lnTo>
                      <a:pt x="0" y="457200"/>
                    </a:lnTo>
                    <a:cubicBezTo>
                      <a:pt x="0" y="204695"/>
                      <a:pt x="204695" y="0"/>
                      <a:pt x="457200" y="0"/>
                    </a:cubicBezTo>
                    <a:close/>
                  </a:path>
                </a:pathLst>
              </a:cu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a:grpSpLocks noChangeAspect="1"/>
            </p:cNvGrpSpPr>
            <p:nvPr/>
          </p:nvGrpSpPr>
          <p:grpSpPr>
            <a:xfrm>
              <a:off x="4162560" y="1272540"/>
              <a:ext cx="914400" cy="914400"/>
              <a:chOff x="2266335" y="2561303"/>
              <a:chExt cx="914400" cy="914400"/>
            </a:xfrm>
          </p:grpSpPr>
          <p:sp>
            <p:nvSpPr>
              <p:cNvPr id="22" name="Oval 21"/>
              <p:cNvSpPr>
                <a:spLocks noChangeAspect="1"/>
              </p:cNvSpPr>
              <p:nvPr/>
            </p:nvSpPr>
            <p:spPr>
              <a:xfrm>
                <a:off x="2266335" y="2561303"/>
                <a:ext cx="914400" cy="914400"/>
              </a:xfrm>
              <a:prstGeom prst="ellipse">
                <a:avLst/>
              </a:prstGeom>
              <a:gradFill flip="none" rotWithShape="1">
                <a:gsLst>
                  <a:gs pos="0">
                    <a:schemeClr val="bg1">
                      <a:lumMod val="95000"/>
                    </a:schemeClr>
                  </a:gs>
                  <a:gs pos="100000">
                    <a:srgbClr val="D2D2D2"/>
                  </a:gs>
                </a:gsLst>
                <a:path path="shape">
                  <a:fillToRect l="50000" t="50000" r="50000" b="50000"/>
                </a:path>
                <a:tileRect/>
              </a:gra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0"/>
              <p:cNvSpPr>
                <a:spLocks noChangeAspect="1"/>
              </p:cNvSpPr>
              <p:nvPr/>
            </p:nvSpPr>
            <p:spPr>
              <a:xfrm flipH="1">
                <a:off x="2723535" y="2561303"/>
                <a:ext cx="457200" cy="914400"/>
              </a:xfrm>
              <a:custGeom>
                <a:avLst/>
                <a:gdLst/>
                <a:ahLst/>
                <a:cxnLst/>
                <a:rect l="l" t="t" r="r" b="b"/>
                <a:pathLst>
                  <a:path w="457200" h="914400">
                    <a:moveTo>
                      <a:pt x="457200" y="0"/>
                    </a:moveTo>
                    <a:lnTo>
                      <a:pt x="457200" y="914400"/>
                    </a:lnTo>
                    <a:cubicBezTo>
                      <a:pt x="204695" y="914400"/>
                      <a:pt x="0" y="709705"/>
                      <a:pt x="0" y="457200"/>
                    </a:cubicBezTo>
                    <a:cubicBezTo>
                      <a:pt x="0" y="204695"/>
                      <a:pt x="204695" y="0"/>
                      <a:pt x="457200" y="0"/>
                    </a:cubicBezTo>
                    <a:close/>
                  </a:path>
                </a:pathLst>
              </a:cu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a:grpSpLocks noChangeAspect="1"/>
            </p:cNvGrpSpPr>
            <p:nvPr/>
          </p:nvGrpSpPr>
          <p:grpSpPr>
            <a:xfrm>
              <a:off x="5870608" y="1272540"/>
              <a:ext cx="914400" cy="914400"/>
              <a:chOff x="2256503" y="3886200"/>
              <a:chExt cx="914400" cy="914400"/>
            </a:xfrm>
          </p:grpSpPr>
          <p:sp>
            <p:nvSpPr>
              <p:cNvPr id="24" name="Oval 23"/>
              <p:cNvSpPr>
                <a:spLocks noChangeAspect="1"/>
              </p:cNvSpPr>
              <p:nvPr/>
            </p:nvSpPr>
            <p:spPr>
              <a:xfrm>
                <a:off x="2256503" y="3886200"/>
                <a:ext cx="914400" cy="914400"/>
              </a:xfrm>
              <a:prstGeom prst="ellipse">
                <a:avLst/>
              </a:prstGeom>
              <a:gradFill flip="none" rotWithShape="1">
                <a:gsLst>
                  <a:gs pos="0">
                    <a:schemeClr val="bg1">
                      <a:lumMod val="95000"/>
                    </a:schemeClr>
                  </a:gs>
                  <a:gs pos="100000">
                    <a:srgbClr val="D2D2D2"/>
                  </a:gs>
                </a:gsLst>
                <a:path path="shape">
                  <a:fillToRect l="50000" t="50000" r="50000" b="50000"/>
                </a:path>
                <a:tileRect/>
              </a:gra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4"/>
              <p:cNvSpPr>
                <a:spLocks noChangeAspect="1"/>
              </p:cNvSpPr>
              <p:nvPr/>
            </p:nvSpPr>
            <p:spPr>
              <a:xfrm flipH="1">
                <a:off x="2256503" y="3886200"/>
                <a:ext cx="914400" cy="914400"/>
              </a:xfrm>
              <a:custGeom>
                <a:avLst/>
                <a:gdLst/>
                <a:ahLst/>
                <a:cxnLst/>
                <a:rect l="l" t="t" r="r" b="b"/>
                <a:pathLst>
                  <a:path w="914400" h="914400">
                    <a:moveTo>
                      <a:pt x="457200" y="0"/>
                    </a:moveTo>
                    <a:lnTo>
                      <a:pt x="457200" y="457200"/>
                    </a:lnTo>
                    <a:lnTo>
                      <a:pt x="914400" y="457200"/>
                    </a:lnTo>
                    <a:cubicBezTo>
                      <a:pt x="914400" y="709705"/>
                      <a:pt x="709705" y="914400"/>
                      <a:pt x="457200" y="914400"/>
                    </a:cubicBezTo>
                    <a:cubicBezTo>
                      <a:pt x="204695" y="914400"/>
                      <a:pt x="0" y="709705"/>
                      <a:pt x="0" y="457200"/>
                    </a:cubicBezTo>
                    <a:cubicBezTo>
                      <a:pt x="0" y="204695"/>
                      <a:pt x="204695" y="0"/>
                      <a:pt x="457200" y="0"/>
                    </a:cubicBezTo>
                    <a:close/>
                  </a:path>
                </a:pathLst>
              </a:cu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a:spLocks noChangeAspect="1"/>
            </p:cNvSpPr>
            <p:nvPr/>
          </p:nvSpPr>
          <p:spPr>
            <a:xfrm>
              <a:off x="7578655" y="1272540"/>
              <a:ext cx="914400" cy="914400"/>
            </a:xfrm>
            <a:prstGeom prst="ellipse">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46464" y="1272540"/>
              <a:ext cx="914400" cy="1625293"/>
              <a:chOff x="746464" y="1272540"/>
              <a:chExt cx="914400" cy="1625293"/>
            </a:xfrm>
          </p:grpSpPr>
          <p:sp>
            <p:nvSpPr>
              <p:cNvPr id="21" name="Oval 20"/>
              <p:cNvSpPr>
                <a:spLocks noChangeAspect="1"/>
              </p:cNvSpPr>
              <p:nvPr/>
            </p:nvSpPr>
            <p:spPr>
              <a:xfrm>
                <a:off x="746464" y="1272540"/>
                <a:ext cx="914400" cy="914400"/>
              </a:xfrm>
              <a:prstGeom prst="ellipse">
                <a:avLst/>
              </a:prstGeom>
              <a:gradFill flip="none" rotWithShape="1">
                <a:gsLst>
                  <a:gs pos="0">
                    <a:schemeClr val="bg1">
                      <a:lumMod val="95000"/>
                    </a:schemeClr>
                  </a:gs>
                  <a:gs pos="100000">
                    <a:srgbClr val="D2D2D2"/>
                  </a:gs>
                </a:gsLst>
                <a:path path="shape">
                  <a:fillToRect l="50000" t="50000" r="50000" b="50000"/>
                </a:path>
                <a:tileRect/>
              </a:gra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17742" y="2436168"/>
                <a:ext cx="782458" cy="461665"/>
              </a:xfrm>
              <a:prstGeom prst="rect">
                <a:avLst/>
              </a:prstGeom>
            </p:spPr>
            <p:txBody>
              <a:bodyPr wrap="none">
                <a:spAutoFit/>
              </a:bodyPr>
              <a:lstStyle/>
              <a:p>
                <a:r>
                  <a:rPr lang="en-US" sz="2400" b="1" dirty="0" smtClean="0">
                    <a:solidFill>
                      <a:prstClr val="black">
                        <a:lumMod val="65000"/>
                        <a:lumOff val="35000"/>
                      </a:prstClr>
                    </a:solidFill>
                  </a:rPr>
                  <a:t>Poor</a:t>
                </a:r>
                <a:endParaRPr lang="en-US" sz="2000" b="1" dirty="0"/>
              </a:p>
            </p:txBody>
          </p:sp>
        </p:grpSp>
        <p:sp>
          <p:nvSpPr>
            <p:cNvPr id="40" name="Rectangle 39"/>
            <p:cNvSpPr/>
            <p:nvPr/>
          </p:nvSpPr>
          <p:spPr>
            <a:xfrm>
              <a:off x="7620000" y="2436168"/>
              <a:ext cx="875561" cy="461665"/>
            </a:xfrm>
            <a:prstGeom prst="rect">
              <a:avLst/>
            </a:prstGeom>
          </p:spPr>
          <p:txBody>
            <a:bodyPr wrap="none">
              <a:spAutoFit/>
            </a:bodyPr>
            <a:lstStyle/>
            <a:p>
              <a:r>
                <a:rPr lang="en-US" sz="2400" b="1" dirty="0" smtClean="0">
                  <a:solidFill>
                    <a:prstClr val="black">
                      <a:lumMod val="65000"/>
                      <a:lumOff val="35000"/>
                    </a:prstClr>
                  </a:solidFill>
                </a:rPr>
                <a:t>Good</a:t>
              </a:r>
              <a:endParaRPr lang="en-US" sz="2400" b="1" dirty="0">
                <a:solidFill>
                  <a:prstClr val="black">
                    <a:lumMod val="65000"/>
                    <a:lumOff val="35000"/>
                  </a:prstClr>
                </a:solidFill>
              </a:endParaRPr>
            </a:p>
          </p:txBody>
        </p:sp>
        <p:cxnSp>
          <p:nvCxnSpPr>
            <p:cNvPr id="41" name="Straight Arrow Connector 40"/>
            <p:cNvCxnSpPr/>
            <p:nvPr/>
          </p:nvCxnSpPr>
          <p:spPr>
            <a:xfrm>
              <a:off x="2743200" y="2667000"/>
              <a:ext cx="4041808" cy="0"/>
            </a:xfrm>
            <a:prstGeom prst="straightConnector1">
              <a:avLst/>
            </a:prstGeom>
            <a:ln w="38100" cap="rnd">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42" name="Title 41"/>
          <p:cNvSpPr>
            <a:spLocks noGrp="1"/>
          </p:cNvSpPr>
          <p:nvPr>
            <p:ph type="title"/>
          </p:nvPr>
        </p:nvSpPr>
        <p:spPr>
          <a:xfrm>
            <a:off x="914400" y="274638"/>
            <a:ext cx="7581161" cy="1858962"/>
          </a:xfrm>
        </p:spPr>
        <p:txBody>
          <a:bodyPr>
            <a:normAutofit fontScale="90000"/>
          </a:bodyPr>
          <a:lstStyle/>
          <a:p>
            <a:pPr algn="l"/>
            <a:r>
              <a:rPr lang="en-US" dirty="0" smtClean="0"/>
              <a:t>Qualitative results </a:t>
            </a:r>
            <a:r>
              <a:rPr lang="en-US" dirty="0"/>
              <a:t>c</a:t>
            </a:r>
            <a:r>
              <a:rPr lang="en-US" dirty="0" smtClean="0"/>
              <a:t>ould be indicated with Consumer Report </a:t>
            </a:r>
            <a:r>
              <a:rPr lang="en-US" dirty="0"/>
              <a:t>t</a:t>
            </a:r>
            <a:r>
              <a:rPr lang="en-US" dirty="0" smtClean="0"/>
              <a:t>ype symbols </a:t>
            </a:r>
            <a:endParaRPr lang="en-US" dirty="0"/>
          </a:p>
        </p:txBody>
      </p:sp>
    </p:spTree>
    <p:extLst>
      <p:ext uri="{BB962C8B-B14F-4D97-AF65-F5344CB8AC3E}">
        <p14:creationId xmlns:p14="http://schemas.microsoft.com/office/powerpoint/2010/main" val="3706633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What’s Next? </a:t>
            </a:r>
            <a:endParaRPr lang="en-US" dirty="0"/>
          </a:p>
        </p:txBody>
      </p:sp>
      <p:sp>
        <p:nvSpPr>
          <p:cNvPr id="3" name="Slide Number Placeholder 2"/>
          <p:cNvSpPr>
            <a:spLocks noGrp="1"/>
          </p:cNvSpPr>
          <p:nvPr>
            <p:ph type="sldNum" sz="quarter" idx="12"/>
          </p:nvPr>
        </p:nvSpPr>
        <p:spPr/>
        <p:txBody>
          <a:bodyPr/>
          <a:lstStyle/>
          <a:p>
            <a:fld id="{D13AEDB0-5190-4B0F-BE04-0E285C6FF050}" type="slidenum">
              <a:rPr lang="en-US" smtClean="0"/>
              <a:t>21</a:t>
            </a:fld>
            <a:endParaRPr lang="en-US"/>
          </a:p>
        </p:txBody>
      </p:sp>
      <p:sp>
        <p:nvSpPr>
          <p:cNvPr id="4" name="Content Placeholder 3"/>
          <p:cNvSpPr>
            <a:spLocks noGrp="1"/>
          </p:cNvSpPr>
          <p:nvPr>
            <p:ph sz="quarter" idx="1"/>
          </p:nvPr>
        </p:nvSpPr>
        <p:spPr/>
        <p:txBody>
          <a:bodyPr>
            <a:normAutofit/>
          </a:bodyPr>
          <a:lstStyle/>
          <a:p>
            <a:r>
              <a:rPr lang="en-US" dirty="0" smtClean="0"/>
              <a:t>Continuing to implement the work plan to produce the information needed for decision-making; </a:t>
            </a:r>
          </a:p>
          <a:p>
            <a:r>
              <a:rPr lang="en-US" dirty="0" smtClean="0"/>
              <a:t>A Water Commission working group is assisting staff with further development of the comparative analysis framework; </a:t>
            </a:r>
          </a:p>
          <a:p>
            <a:pPr marL="0" indent="0">
              <a:buNone/>
            </a:pPr>
            <a:endParaRPr lang="en-US" dirty="0"/>
          </a:p>
        </p:txBody>
      </p:sp>
    </p:spTree>
    <p:extLst>
      <p:ext uri="{BB962C8B-B14F-4D97-AF65-F5344CB8AC3E}">
        <p14:creationId xmlns:p14="http://schemas.microsoft.com/office/powerpoint/2010/main" val="2083552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full Water Commission will be reviewing the working group’s recommendations in the months to come; and  </a:t>
            </a:r>
          </a:p>
          <a:p>
            <a:r>
              <a:rPr lang="en-US" dirty="0" smtClean="0"/>
              <a:t>Ultimately, the Water Commission will be making recommendations to the Council on the details of the decision-making approach for Council review and action. </a:t>
            </a:r>
            <a:endParaRPr lang="en-US" dirty="0"/>
          </a:p>
        </p:txBody>
      </p:sp>
    </p:spTree>
    <p:extLst>
      <p:ext uri="{BB962C8B-B14F-4D97-AF65-F5344CB8AC3E}">
        <p14:creationId xmlns:p14="http://schemas.microsoft.com/office/powerpoint/2010/main" val="3524653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14600"/>
            <a:ext cx="7772400" cy="1470025"/>
          </a:xfrm>
        </p:spPr>
        <p:txBody>
          <a:bodyPr/>
          <a:lstStyle/>
          <a:p>
            <a:r>
              <a:rPr lang="en-US" b="1" dirty="0" smtClean="0">
                <a:effectLst>
                  <a:outerShdw blurRad="38100" dist="38100" dir="2700000" algn="tl">
                    <a:srgbClr val="000000">
                      <a:alpha val="43137"/>
                    </a:srgbClr>
                  </a:outerShdw>
                </a:effectLst>
              </a:rPr>
              <a:t>QUESTIONS?</a:t>
            </a:r>
            <a:r>
              <a:rPr lang="en-US" dirty="0" smtClean="0"/>
              <a:t> </a:t>
            </a:r>
            <a:endParaRPr lang="en-US" dirty="0"/>
          </a:p>
        </p:txBody>
      </p:sp>
    </p:spTree>
    <p:extLst>
      <p:ext uri="{BB962C8B-B14F-4D97-AF65-F5344CB8AC3E}">
        <p14:creationId xmlns:p14="http://schemas.microsoft.com/office/powerpoint/2010/main" val="1326592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883"/>
            <a:ext cx="8001000" cy="1143000"/>
          </a:xfrm>
        </p:spPr>
        <p:txBody>
          <a:bodyPr>
            <a:noAutofit/>
          </a:bodyPr>
          <a:lstStyle/>
          <a:p>
            <a:pPr algn="l"/>
            <a:r>
              <a:rPr lang="en-US" dirty="0" smtClean="0"/>
              <a:t>What: </a:t>
            </a:r>
            <a:endParaRPr lang="en-US" dirty="0"/>
          </a:p>
        </p:txBody>
      </p:sp>
      <p:sp>
        <p:nvSpPr>
          <p:cNvPr id="3" name="Content Placeholder 2"/>
          <p:cNvSpPr>
            <a:spLocks noGrp="1"/>
          </p:cNvSpPr>
          <p:nvPr>
            <p:ph sz="quarter" idx="1"/>
          </p:nvPr>
        </p:nvSpPr>
        <p:spPr>
          <a:xfrm>
            <a:off x="609600" y="1219200"/>
            <a:ext cx="7924800" cy="4953000"/>
          </a:xfrm>
        </p:spPr>
        <p:txBody>
          <a:bodyPr>
            <a:normAutofit/>
          </a:bodyPr>
          <a:lstStyle/>
          <a:p>
            <a:pPr>
              <a:lnSpc>
                <a:spcPct val="108000"/>
              </a:lnSpc>
              <a:spcAft>
                <a:spcPts val="600"/>
              </a:spcAft>
            </a:pPr>
            <a:r>
              <a:rPr lang="en-US" dirty="0" smtClean="0"/>
              <a:t>Simultaneously explore two different approaches for supply augmentation to determine their technical feasibility, and to develop comparable information about costs, yields, time to implementation, energy use, and environmental impacts</a:t>
            </a:r>
          </a:p>
        </p:txBody>
      </p:sp>
      <p:sp>
        <p:nvSpPr>
          <p:cNvPr id="4" name="Slide Number Placeholder 3"/>
          <p:cNvSpPr>
            <a:spLocks noGrp="1"/>
          </p:cNvSpPr>
          <p:nvPr>
            <p:ph type="sldNum" sz="quarter" idx="12"/>
          </p:nvPr>
        </p:nvSpPr>
        <p:spPr/>
        <p:txBody>
          <a:bodyPr/>
          <a:lstStyle/>
          <a:p>
            <a:fld id="{D13AEDB0-5190-4B0F-BE04-0E285C6FF050}" type="slidenum">
              <a:rPr lang="en-US" smtClean="0"/>
              <a:t>3</a:t>
            </a:fld>
            <a:endParaRPr lang="en-US"/>
          </a:p>
        </p:txBody>
      </p:sp>
    </p:spTree>
    <p:extLst>
      <p:ext uri="{BB962C8B-B14F-4D97-AF65-F5344CB8AC3E}">
        <p14:creationId xmlns:p14="http://schemas.microsoft.com/office/powerpoint/2010/main" val="4274961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786"/>
            <a:ext cx="8001000" cy="1143000"/>
          </a:xfrm>
        </p:spPr>
        <p:txBody>
          <a:bodyPr/>
          <a:lstStyle/>
          <a:p>
            <a:pPr algn="l"/>
            <a:r>
              <a:rPr lang="en-US" dirty="0" smtClean="0"/>
              <a:t>The Two Strategies:</a:t>
            </a:r>
            <a:endParaRPr lang="en-US" dirty="0"/>
          </a:p>
        </p:txBody>
      </p:sp>
      <p:sp>
        <p:nvSpPr>
          <p:cNvPr id="3" name="Content Placeholder 2"/>
          <p:cNvSpPr>
            <a:spLocks noGrp="1"/>
          </p:cNvSpPr>
          <p:nvPr>
            <p:ph idx="1"/>
          </p:nvPr>
        </p:nvSpPr>
        <p:spPr>
          <a:xfrm>
            <a:off x="533400" y="1066800"/>
            <a:ext cx="8077200" cy="5059363"/>
          </a:xfrm>
        </p:spPr>
        <p:txBody>
          <a:bodyPr>
            <a:normAutofit fontScale="92500" lnSpcReduction="10000"/>
          </a:bodyPr>
          <a:lstStyle/>
          <a:p>
            <a:r>
              <a:rPr lang="en-US" sz="3500" u="sng" dirty="0" smtClean="0"/>
              <a:t>Strategy 1 – Groundwater Storage </a:t>
            </a:r>
          </a:p>
          <a:p>
            <a:pPr lvl="1"/>
            <a:r>
              <a:rPr lang="en-US" sz="3000" dirty="0" smtClean="0"/>
              <a:t>Element 1 – In lieu recharge of local aquifers through water transfers and exchanges</a:t>
            </a:r>
          </a:p>
          <a:p>
            <a:pPr lvl="1"/>
            <a:r>
              <a:rPr lang="en-US" sz="3000" dirty="0" smtClean="0"/>
              <a:t>Element 2 – Active recharge through aquifer storage and recovery</a:t>
            </a:r>
          </a:p>
          <a:p>
            <a:r>
              <a:rPr lang="en-US" sz="3500" u="sng" dirty="0" smtClean="0"/>
              <a:t>Strategy 2 – Other Local Sources Requiring Advanced Purification Technology</a:t>
            </a:r>
          </a:p>
          <a:p>
            <a:pPr lvl="1"/>
            <a:r>
              <a:rPr lang="en-US" sz="3000" dirty="0" smtClean="0"/>
              <a:t>Element 3 – Advanced treated recycled water or desalinated water</a:t>
            </a:r>
          </a:p>
          <a:p>
            <a:endParaRPr lang="en-US" dirty="0"/>
          </a:p>
        </p:txBody>
      </p:sp>
    </p:spTree>
    <p:extLst>
      <p:ext uri="{BB962C8B-B14F-4D97-AF65-F5344CB8AC3E}">
        <p14:creationId xmlns:p14="http://schemas.microsoft.com/office/powerpoint/2010/main" val="919428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How:</a:t>
            </a:r>
            <a:endParaRPr lang="en-US" dirty="0"/>
          </a:p>
        </p:txBody>
      </p:sp>
      <p:sp>
        <p:nvSpPr>
          <p:cNvPr id="3" name="Content Placeholder 2"/>
          <p:cNvSpPr>
            <a:spLocks noGrp="1"/>
          </p:cNvSpPr>
          <p:nvPr>
            <p:ph idx="1"/>
          </p:nvPr>
        </p:nvSpPr>
        <p:spPr/>
        <p:txBody>
          <a:bodyPr/>
          <a:lstStyle/>
          <a:p>
            <a:r>
              <a:rPr lang="en-US" dirty="0" smtClean="0"/>
              <a:t>Use the information developed in the feasibility analysis work, as well as WSAC’s Guiding Principles and Key Decision-Making Metrics to conduct a quantitative and qualitative comparative analysis of all the options</a:t>
            </a:r>
            <a:endParaRPr lang="en-US" dirty="0"/>
          </a:p>
        </p:txBody>
      </p:sp>
    </p:spTree>
    <p:extLst>
      <p:ext uri="{BB962C8B-B14F-4D97-AF65-F5344CB8AC3E}">
        <p14:creationId xmlns:p14="http://schemas.microsoft.com/office/powerpoint/2010/main" val="3985413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0" dirty="0" smtClean="0"/>
              <a:t>How:</a:t>
            </a:r>
            <a:r>
              <a:rPr lang="en-US" sz="3600" b="0" dirty="0" smtClean="0"/>
              <a:t> </a:t>
            </a:r>
            <a:endParaRPr lang="en-US" sz="3600" b="0" dirty="0"/>
          </a:p>
        </p:txBody>
      </p:sp>
      <p:sp>
        <p:nvSpPr>
          <p:cNvPr id="4" name="Content Placeholder 3"/>
          <p:cNvSpPr>
            <a:spLocks noGrp="1"/>
          </p:cNvSpPr>
          <p:nvPr>
            <p:ph idx="1"/>
          </p:nvPr>
        </p:nvSpPr>
        <p:spPr>
          <a:xfrm>
            <a:off x="533400" y="1295400"/>
            <a:ext cx="8077200" cy="4830763"/>
          </a:xfrm>
        </p:spPr>
        <p:txBody>
          <a:bodyPr>
            <a:normAutofit/>
          </a:bodyPr>
          <a:lstStyle/>
          <a:p>
            <a:r>
              <a:rPr lang="en-US" b="0" dirty="0" smtClean="0"/>
              <a:t>The goals of the WSAC’s decision-making framework </a:t>
            </a:r>
            <a:r>
              <a:rPr lang="en-US" dirty="0" smtClean="0"/>
              <a:t>are</a:t>
            </a:r>
            <a:r>
              <a:rPr lang="en-US" b="0" dirty="0" smtClean="0"/>
              <a:t> to: </a:t>
            </a:r>
          </a:p>
          <a:p>
            <a:pPr lvl="1"/>
            <a:r>
              <a:rPr lang="en-US" b="0" dirty="0" smtClean="0"/>
              <a:t>Provide transparent, comparable information about all the options;</a:t>
            </a:r>
          </a:p>
          <a:p>
            <a:pPr lvl="1"/>
            <a:r>
              <a:rPr lang="en-US" b="0" dirty="0" smtClean="0"/>
              <a:t>Create a level playing field for a robust decision-making process; and</a:t>
            </a:r>
          </a:p>
          <a:p>
            <a:pPr lvl="1"/>
            <a:r>
              <a:rPr lang="en-US" dirty="0" smtClean="0"/>
              <a:t>Produce </a:t>
            </a:r>
            <a:r>
              <a:rPr lang="en-US" b="0" dirty="0" smtClean="0"/>
              <a:t>a decision that has the community support needed to enable   implementation  to proceed.</a:t>
            </a:r>
            <a:endParaRPr lang="en-US" dirty="0"/>
          </a:p>
        </p:txBody>
      </p:sp>
      <p:sp>
        <p:nvSpPr>
          <p:cNvPr id="3" name="Slide Number Placeholder 2"/>
          <p:cNvSpPr>
            <a:spLocks noGrp="1"/>
          </p:cNvSpPr>
          <p:nvPr>
            <p:ph type="sldNum" sz="quarter" idx="12"/>
          </p:nvPr>
        </p:nvSpPr>
        <p:spPr/>
        <p:txBody>
          <a:bodyPr/>
          <a:lstStyle/>
          <a:p>
            <a:fld id="{D13AEDB0-5190-4B0F-BE04-0E285C6FF050}" type="slidenum">
              <a:rPr lang="en-US" smtClean="0"/>
              <a:t>6</a:t>
            </a:fld>
            <a:endParaRPr lang="en-US"/>
          </a:p>
        </p:txBody>
      </p:sp>
    </p:spTree>
    <p:extLst>
      <p:ext uri="{BB962C8B-B14F-4D97-AF65-F5344CB8AC3E}">
        <p14:creationId xmlns:p14="http://schemas.microsoft.com/office/powerpoint/2010/main" val="1571835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When:</a:t>
            </a:r>
            <a:endParaRPr lang="en-US" dirty="0"/>
          </a:p>
        </p:txBody>
      </p:sp>
      <p:sp>
        <p:nvSpPr>
          <p:cNvPr id="3" name="Content Placeholder 2"/>
          <p:cNvSpPr>
            <a:spLocks noGrp="1"/>
          </p:cNvSpPr>
          <p:nvPr>
            <p:ph idx="1"/>
          </p:nvPr>
        </p:nvSpPr>
        <p:spPr/>
        <p:txBody>
          <a:bodyPr/>
          <a:lstStyle/>
          <a:p>
            <a:r>
              <a:rPr lang="en-US" dirty="0" smtClean="0"/>
              <a:t>Identify a preferred project or portfolio of projects to recommend to the City Council in late 2020</a:t>
            </a:r>
          </a:p>
          <a:p>
            <a:pPr lvl="1"/>
            <a:r>
              <a:rPr lang="en-US" b="0" dirty="0" smtClean="0"/>
              <a:t>This timeline means that </a:t>
            </a:r>
            <a:r>
              <a:rPr lang="en-US" b="0" u="sng" dirty="0" smtClean="0"/>
              <a:t>decision-making </a:t>
            </a:r>
            <a:r>
              <a:rPr lang="en-US" b="0" dirty="0" smtClean="0"/>
              <a:t>on a supplemental supply project or projects </a:t>
            </a:r>
            <a:r>
              <a:rPr lang="en-US" b="0" u="sng" dirty="0" smtClean="0"/>
              <a:t>is about 2 years away</a:t>
            </a:r>
            <a:endParaRPr lang="en-US" u="sng" dirty="0"/>
          </a:p>
        </p:txBody>
      </p:sp>
    </p:spTree>
    <p:extLst>
      <p:ext uri="{BB962C8B-B14F-4D97-AF65-F5344CB8AC3E}">
        <p14:creationId xmlns:p14="http://schemas.microsoft.com/office/powerpoint/2010/main" val="1491828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_Public\Water Supply Advisory Committee\_Final WSAC Report and Appendices\Figure 12 Gantt Chart.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 y="0"/>
            <a:ext cx="9144000" cy="6858000"/>
          </a:xfrm>
          <a:prstGeom prst="rect">
            <a:avLst/>
          </a:prstGeom>
          <a:noFill/>
          <a:ln>
            <a:noFill/>
          </a:ln>
        </p:spPr>
      </p:pic>
      <p:sp>
        <p:nvSpPr>
          <p:cNvPr id="3" name="Slide Number Placeholder 2"/>
          <p:cNvSpPr>
            <a:spLocks noGrp="1"/>
          </p:cNvSpPr>
          <p:nvPr>
            <p:ph type="sldNum" sz="quarter" idx="12"/>
          </p:nvPr>
        </p:nvSpPr>
        <p:spPr/>
        <p:txBody>
          <a:bodyPr/>
          <a:lstStyle/>
          <a:p>
            <a:fld id="{D13AEDB0-5190-4B0F-BE04-0E285C6FF050}" type="slidenum">
              <a:rPr lang="en-US" smtClean="0"/>
              <a:t>8</a:t>
            </a:fld>
            <a:endParaRPr lang="en-US" dirty="0"/>
          </a:p>
        </p:txBody>
      </p:sp>
      <p:sp>
        <p:nvSpPr>
          <p:cNvPr id="2" name="Oval 1"/>
          <p:cNvSpPr/>
          <p:nvPr/>
        </p:nvSpPr>
        <p:spPr>
          <a:xfrm>
            <a:off x="5105400" y="819150"/>
            <a:ext cx="1219200" cy="449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90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8001000" cy="2239962"/>
          </a:xfrm>
        </p:spPr>
        <p:txBody>
          <a:bodyPr>
            <a:normAutofit/>
          </a:bodyPr>
          <a:lstStyle/>
          <a:p>
            <a:pPr algn="l"/>
            <a:r>
              <a:rPr lang="en-US" sz="4000" dirty="0" smtClean="0"/>
              <a:t>Elements of WSAC’s Decision-Making Framework:</a:t>
            </a:r>
            <a:endParaRPr lang="en-US" sz="4000" dirty="0"/>
          </a:p>
        </p:txBody>
      </p:sp>
      <p:sp>
        <p:nvSpPr>
          <p:cNvPr id="5" name="Content Placeholder 4"/>
          <p:cNvSpPr>
            <a:spLocks noGrp="1"/>
          </p:cNvSpPr>
          <p:nvPr>
            <p:ph idx="1"/>
          </p:nvPr>
        </p:nvSpPr>
        <p:spPr>
          <a:xfrm>
            <a:off x="533400" y="2819400"/>
            <a:ext cx="8077200" cy="3306763"/>
          </a:xfrm>
        </p:spPr>
        <p:txBody>
          <a:bodyPr/>
          <a:lstStyle/>
          <a:p>
            <a:r>
              <a:rPr lang="en-US" dirty="0" smtClean="0"/>
              <a:t>Key Decision-Making Metrics</a:t>
            </a:r>
          </a:p>
          <a:p>
            <a:r>
              <a:rPr lang="en-US" dirty="0" smtClean="0"/>
              <a:t>Guiding Principles</a:t>
            </a:r>
          </a:p>
          <a:p>
            <a:r>
              <a:rPr lang="en-US" dirty="0" smtClean="0"/>
              <a:t>Preference Statements</a:t>
            </a:r>
          </a:p>
          <a:p>
            <a:r>
              <a:rPr lang="en-US" dirty="0" smtClean="0"/>
              <a:t>Project Performance Metrics</a:t>
            </a:r>
            <a:endParaRPr lang="en-US" dirty="0"/>
          </a:p>
        </p:txBody>
      </p:sp>
    </p:spTree>
    <p:extLst>
      <p:ext uri="{BB962C8B-B14F-4D97-AF65-F5344CB8AC3E}">
        <p14:creationId xmlns:p14="http://schemas.microsoft.com/office/powerpoint/2010/main" val="4046473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1793</TotalTime>
  <Words>926</Words>
  <Application>Microsoft Office PowerPoint</Application>
  <PresentationFormat>On-screen Show (4:3)</PresentationFormat>
  <Paragraphs>131</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WSAC  Decision Making Framework   </vt:lpstr>
      <vt:lpstr>PowerPoint Presentation</vt:lpstr>
      <vt:lpstr>What: </vt:lpstr>
      <vt:lpstr>The Two Strategies:</vt:lpstr>
      <vt:lpstr>How:</vt:lpstr>
      <vt:lpstr>How: </vt:lpstr>
      <vt:lpstr>When:</vt:lpstr>
      <vt:lpstr>PowerPoint Presentation</vt:lpstr>
      <vt:lpstr>Elements of WSAC’s Decision-Making Framework:</vt:lpstr>
      <vt:lpstr>Key Decision-Making Metrics: </vt:lpstr>
      <vt:lpstr>Key Metrics:  </vt:lpstr>
      <vt:lpstr>Key Metrics</vt:lpstr>
      <vt:lpstr>Guiding Principles: </vt:lpstr>
      <vt:lpstr>WSAC’s Guiding Principles </vt:lpstr>
      <vt:lpstr>WSAC’s Guiding Principles </vt:lpstr>
      <vt:lpstr>WSAC’s Preferences and Values </vt:lpstr>
      <vt:lpstr>Project Performance Metrics:</vt:lpstr>
      <vt:lpstr>Example Project Performance Metric for ASR:</vt:lpstr>
      <vt:lpstr>PowerPoint Presentation</vt:lpstr>
      <vt:lpstr>Qualitative results could be indicated with Consumer Report type symbols </vt:lpstr>
      <vt:lpstr>What’s Next? </vt:lpstr>
      <vt:lpstr>PowerPoint Presentation</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AdminCTS</dc:creator>
  <cp:lastModifiedBy>Katy Fitzgerald</cp:lastModifiedBy>
  <cp:revision>34</cp:revision>
  <cp:lastPrinted>2018-04-10T20:13:57Z</cp:lastPrinted>
  <dcterms:created xsi:type="dcterms:W3CDTF">2018-04-08T16:50:11Z</dcterms:created>
  <dcterms:modified xsi:type="dcterms:W3CDTF">2018-04-11T23:18:18Z</dcterms:modified>
</cp:coreProperties>
</file>