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256" r:id="rId3"/>
    <p:sldId id="257" r:id="rId4"/>
    <p:sldId id="296" r:id="rId5"/>
    <p:sldId id="301" r:id="rId6"/>
    <p:sldId id="266" r:id="rId7"/>
    <p:sldId id="267" r:id="rId8"/>
    <p:sldId id="268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5" r:id="rId23"/>
    <p:sldId id="283" r:id="rId24"/>
    <p:sldId id="284" r:id="rId25"/>
    <p:sldId id="302" r:id="rId26"/>
    <p:sldId id="287" r:id="rId27"/>
    <p:sldId id="297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523" autoAdjust="0"/>
  </p:normalViewPr>
  <p:slideViewPr>
    <p:cSldViewPr>
      <p:cViewPr>
        <p:scale>
          <a:sx n="100" d="100"/>
          <a:sy n="100" d="100"/>
        </p:scale>
        <p:origin x="-29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CF8885-1AA7-4705-894E-97A6760037B9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1B21DD-3A5D-42E9-A42D-460C8D6AF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33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B21DD-3A5D-42E9-A42D-460C8D6AF73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943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did this approach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3E933-EC9D-4D8C-8106-5EC7D035A45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569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3E933-EC9D-4D8C-8106-5EC7D035A45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18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3E933-EC9D-4D8C-8106-5EC7D035A45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35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3E933-EC9D-4D8C-8106-5EC7D035A4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96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3E933-EC9D-4D8C-8106-5EC7D035A45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15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Discuss the three phases of this work.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3E933-EC9D-4D8C-8106-5EC7D035A45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81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3E933-EC9D-4D8C-8106-5EC7D035A45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978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F1A9E-940F-4E07-9CB4-0E18CC15753B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Santa Cruz RWFPS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/>
              <a:t>Reccommended Plan Webinar 07.17.2017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379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F1A9E-940F-4E07-9CB4-0E18CC15753B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Santa Cruz RWFPS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/>
              <a:t>Reccommended Plan Webinar 07.17.2017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379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F1A9E-940F-4E07-9CB4-0E18CC15753B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Santa Cruz RWFPS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/>
              <a:t>Reccommended Plan Webinar 07.17.2017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379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80B0-F93C-4AB9-AC6B-19AAB6F6C951}" type="datetime1">
              <a:rPr lang="en-US" smtClean="0"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FC2-B637-4C55-9C6B-DB601E3032B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Lucida Bright" panose="020406020505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Lucida Bright" panose="020406020505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426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6A75-22E8-43A4-AAA0-A00BAFB21288}" type="datetime1">
              <a:rPr lang="en-US" smtClean="0"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FC2-B637-4C55-9C6B-DB601E303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9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1873C-36D6-41CB-9696-EBD3A04B758C}" type="datetime1">
              <a:rPr lang="en-US" smtClean="0"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FC2-B637-4C55-9C6B-DB601E303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307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4DD8C-74C0-4AAF-A21E-3DDEBBC08A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FC2-B637-4C55-9C6B-DB601E3032B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Lucida Bright" panose="020406020505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Lucida Bright" panose="020406020505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373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001000" cy="1143000"/>
          </a:xfrm>
        </p:spPr>
        <p:txBody>
          <a:bodyPr/>
          <a:lstStyle>
            <a:lvl1pPr>
              <a:defRPr>
                <a:latin typeface="Lucida Bright" panose="020406020505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077200" cy="4525963"/>
          </a:xfrm>
        </p:spPr>
        <p:txBody>
          <a:bodyPr/>
          <a:lstStyle>
            <a:lvl1pPr>
              <a:defRPr>
                <a:latin typeface="Lucida Bright" panose="02040602050505020304" pitchFamily="18" charset="0"/>
              </a:defRPr>
            </a:lvl1pPr>
            <a:lvl2pPr>
              <a:defRPr>
                <a:latin typeface="Lucida Bright" panose="02040602050505020304" pitchFamily="18" charset="0"/>
              </a:defRPr>
            </a:lvl2pPr>
            <a:lvl3pPr>
              <a:defRPr>
                <a:latin typeface="Lucida Bright" panose="02040602050505020304" pitchFamily="18" charset="0"/>
              </a:defRPr>
            </a:lvl3pPr>
            <a:lvl4pPr>
              <a:defRPr>
                <a:latin typeface="Lucida Bright" panose="02040602050505020304" pitchFamily="18" charset="0"/>
              </a:defRPr>
            </a:lvl4pPr>
            <a:lvl5pPr>
              <a:defRPr>
                <a:latin typeface="Lucida Bright" panose="020406020505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ucida Bright" panose="02040602050505020304" pitchFamily="18" charset="0"/>
              </a:defRPr>
            </a:lvl1pPr>
          </a:lstStyle>
          <a:p>
            <a:fld id="{400F1FC2-B637-4C55-9C6B-DB601E3032B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ucida Bright" panose="02040602050505020304" pitchFamily="18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ucida Bright" panose="02040602050505020304" pitchFamily="18" charset="0"/>
              </a:defRPr>
            </a:lvl1pPr>
          </a:lstStyle>
          <a:p>
            <a:fld id="{BF13BC69-BC9D-4E57-8617-D4C0DB2AAC6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037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Lucida Bright" panose="02040602050505020304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Lucida Bright" panose="020406020505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ucida Bright" panose="02040602050505020304" pitchFamily="18" charset="0"/>
              </a:defRPr>
            </a:lvl1pPr>
          </a:lstStyle>
          <a:p>
            <a:fld id="{86D03549-60BF-42B1-A252-F25A04596BC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ucida Bright" panose="02040602050505020304" pitchFamily="18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FC2-B637-4C55-9C6B-DB601E3032B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654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001000" cy="1143000"/>
          </a:xfrm>
        </p:spPr>
        <p:txBody>
          <a:bodyPr/>
          <a:lstStyle>
            <a:lvl1pPr>
              <a:defRPr>
                <a:latin typeface="Lucida Bright" panose="020406020505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525963"/>
          </a:xfrm>
        </p:spPr>
        <p:txBody>
          <a:bodyPr/>
          <a:lstStyle>
            <a:lvl1pPr>
              <a:defRPr sz="2800">
                <a:latin typeface="Lucida Bright" panose="02040602050505020304" pitchFamily="18" charset="0"/>
              </a:defRPr>
            </a:lvl1pPr>
            <a:lvl2pPr>
              <a:defRPr sz="2400">
                <a:latin typeface="Lucida Bright" panose="02040602050505020304" pitchFamily="18" charset="0"/>
              </a:defRPr>
            </a:lvl2pPr>
            <a:lvl3pPr>
              <a:defRPr sz="2000">
                <a:latin typeface="Lucida Bright" panose="02040602050505020304" pitchFamily="18" charset="0"/>
              </a:defRPr>
            </a:lvl3pPr>
            <a:lvl4pPr>
              <a:defRPr sz="1800">
                <a:latin typeface="Lucida Bright" panose="02040602050505020304" pitchFamily="18" charset="0"/>
              </a:defRPr>
            </a:lvl4pPr>
            <a:lvl5pPr>
              <a:defRPr sz="1800">
                <a:latin typeface="Lucida Bright" panose="02040602050505020304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600200"/>
            <a:ext cx="3962400" cy="4525963"/>
          </a:xfrm>
        </p:spPr>
        <p:txBody>
          <a:bodyPr/>
          <a:lstStyle>
            <a:lvl1pPr>
              <a:defRPr sz="2800">
                <a:latin typeface="Lucida Bright" panose="02040602050505020304" pitchFamily="18" charset="0"/>
              </a:defRPr>
            </a:lvl1pPr>
            <a:lvl2pPr>
              <a:defRPr sz="2400">
                <a:latin typeface="Lucida Bright" panose="02040602050505020304" pitchFamily="18" charset="0"/>
              </a:defRPr>
            </a:lvl2pPr>
            <a:lvl3pPr>
              <a:defRPr sz="2000">
                <a:latin typeface="Lucida Bright" panose="02040602050505020304" pitchFamily="18" charset="0"/>
              </a:defRPr>
            </a:lvl3pPr>
            <a:lvl4pPr>
              <a:defRPr sz="1800">
                <a:latin typeface="Lucida Bright" panose="02040602050505020304" pitchFamily="18" charset="0"/>
              </a:defRPr>
            </a:lvl4pPr>
            <a:lvl5pPr>
              <a:defRPr sz="1800">
                <a:latin typeface="Lucida Bright" panose="02040602050505020304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ucida Bright" panose="02040602050505020304" pitchFamily="18" charset="0"/>
              </a:defRPr>
            </a:lvl1pPr>
          </a:lstStyle>
          <a:p>
            <a:fld id="{12D85779-DF11-414A-BC2B-97EC2570E2A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ucida Bright" panose="02040602050505020304" pitchFamily="18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ucida Bright" panose="02040602050505020304" pitchFamily="18" charset="0"/>
              </a:defRPr>
            </a:lvl1pPr>
          </a:lstStyle>
          <a:p>
            <a:fld id="{400F1FC2-B637-4C55-9C6B-DB601E3032B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852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6C8E9-A611-45E7-BA89-E9D3F4406ED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FC2-B637-4C55-9C6B-DB601E3032B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773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001000" cy="1143000"/>
          </a:xfrm>
        </p:spPr>
        <p:txBody>
          <a:bodyPr/>
          <a:lstStyle>
            <a:lvl1pPr>
              <a:defRPr>
                <a:latin typeface="Lucida Bright" panose="020406020505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ucida Bright" panose="02040602050505020304" pitchFamily="18" charset="0"/>
              </a:defRPr>
            </a:lvl1pPr>
          </a:lstStyle>
          <a:p>
            <a:fld id="{B2637D6F-D7F1-43F4-8FEA-364C0D5CC3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ucida Bright" panose="02040602050505020304" pitchFamily="18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ucida Bright" panose="02040602050505020304" pitchFamily="18" charset="0"/>
              </a:defRPr>
            </a:lvl1pPr>
          </a:lstStyle>
          <a:p>
            <a:fld id="{400F1FC2-B637-4C55-9C6B-DB601E3032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269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BB893-E6DD-4661-B777-C926B619010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FC2-B637-4C55-9C6B-DB601E3032B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6010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D467-59C3-4FD0-BFF0-684C31B442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FC2-B637-4C55-9C6B-DB601E3032B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540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001000" cy="1143000"/>
          </a:xfrm>
        </p:spPr>
        <p:txBody>
          <a:bodyPr/>
          <a:lstStyle>
            <a:lvl1pPr>
              <a:defRPr>
                <a:latin typeface="Lucida Bright" panose="020406020505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077200" cy="4525963"/>
          </a:xfrm>
        </p:spPr>
        <p:txBody>
          <a:bodyPr/>
          <a:lstStyle>
            <a:lvl1pPr>
              <a:defRPr>
                <a:latin typeface="Lucida Bright" panose="02040602050505020304" pitchFamily="18" charset="0"/>
              </a:defRPr>
            </a:lvl1pPr>
            <a:lvl2pPr>
              <a:defRPr>
                <a:latin typeface="Lucida Bright" panose="02040602050505020304" pitchFamily="18" charset="0"/>
              </a:defRPr>
            </a:lvl2pPr>
            <a:lvl3pPr>
              <a:defRPr>
                <a:latin typeface="Lucida Bright" panose="02040602050505020304" pitchFamily="18" charset="0"/>
              </a:defRPr>
            </a:lvl3pPr>
            <a:lvl4pPr>
              <a:defRPr>
                <a:latin typeface="Lucida Bright" panose="02040602050505020304" pitchFamily="18" charset="0"/>
              </a:defRPr>
            </a:lvl4pPr>
            <a:lvl5pPr>
              <a:defRPr>
                <a:latin typeface="Lucida Bright" panose="020406020505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ucida Bright" panose="02040602050505020304" pitchFamily="18" charset="0"/>
              </a:defRPr>
            </a:lvl1pPr>
          </a:lstStyle>
          <a:p>
            <a:fld id="{400F1FC2-B637-4C55-9C6B-DB601E3032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ucida Bright" panose="020406020505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ucida Bright" panose="02040602050505020304" pitchFamily="18" charset="0"/>
              </a:defRPr>
            </a:lvl1pPr>
          </a:lstStyle>
          <a:p>
            <a:fld id="{E7B871CA-951C-4ECC-B867-7688C3B457B6}" type="datetime1">
              <a:rPr lang="en-US" smtClean="0"/>
              <a:t>4/10/2018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756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16B9-BD31-4151-A587-9496F2C141A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FC2-B637-4C55-9C6B-DB601E3032B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1988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F92C1-37A2-4618-8392-A102B3E1CB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FC2-B637-4C55-9C6B-DB601E3032B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4747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CF9F5-F633-4565-A694-6E639818010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FC2-B637-4C55-9C6B-DB601E3032B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453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583F1-D4B8-48E9-9EFE-2EA835C2225B}" type="datetime1">
              <a:rPr lang="en-US" smtClean="0"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FC2-B637-4C55-9C6B-DB601E303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148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273CB-8B97-4C98-ABEA-C10DFE88631D}" type="datetime1">
              <a:rPr lang="en-US" smtClean="0"/>
              <a:t>4/10/2018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FC2-B637-4C55-9C6B-DB601E303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059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666CC-5E12-455A-B0F8-E413CFD95464}" type="datetime1">
              <a:rPr lang="en-US" smtClean="0"/>
              <a:t>4/10/2018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FC2-B637-4C55-9C6B-DB601E303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02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0B647-95A8-4582-AD4B-11A316236913}" type="datetime1">
              <a:rPr lang="en-US" smtClean="0"/>
              <a:t>4/10/2018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FC2-B637-4C55-9C6B-DB601E303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411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2497-A163-4D38-80C7-29E198EF2481}" type="datetime1">
              <a:rPr lang="en-US" smtClean="0"/>
              <a:t>4/10/2018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FC2-B637-4C55-9C6B-DB601E303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97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E84A-3AAD-4930-9C7A-429B47BFBCF3}" type="datetime1">
              <a:rPr lang="en-US" smtClean="0"/>
              <a:t>4/10/2018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FC2-B637-4C55-9C6B-DB601E303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02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0E311-1E5D-4BE1-B8FB-A5FC1F90EE2E}" type="datetime1">
              <a:rPr lang="en-US" smtClean="0"/>
              <a:t>4/10/2018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FC2-B637-4C55-9C6B-DB601E303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324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B8B23-E5CB-4091-97DD-5A4B1901C5B3}" type="datetime1">
              <a:rPr lang="en-US" smtClean="0"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F1FC2-B637-4C55-9C6B-DB601E303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728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71F34-0A16-44BB-BD78-6C620ECA97A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4/10/2018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F1FC2-B637-4C55-9C6B-DB601E3032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93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038600"/>
            <a:ext cx="7772400" cy="2209800"/>
          </a:xfrm>
        </p:spPr>
        <p:txBody>
          <a:bodyPr>
            <a:noAutofit/>
          </a:bodyPr>
          <a:lstStyle/>
          <a:p>
            <a:r>
              <a:rPr lang="en-US" sz="2400" dirty="0"/>
              <a:t>Joint </a:t>
            </a:r>
            <a:r>
              <a:rPr lang="en-US" sz="2400" dirty="0" smtClean="0"/>
              <a:t>Meeting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Santa Cruz City </a:t>
            </a:r>
            <a:r>
              <a:rPr lang="en-US" sz="2400" dirty="0" smtClean="0"/>
              <a:t>Council &amp;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Santa Cruz Water </a:t>
            </a:r>
            <a:r>
              <a:rPr lang="en-US" sz="2400" dirty="0" smtClean="0"/>
              <a:t>Commission</a:t>
            </a:r>
            <a:br>
              <a:rPr lang="en-US" sz="2400" dirty="0" smtClean="0"/>
            </a:br>
            <a:r>
              <a:rPr lang="en-US" sz="2400" dirty="0"/>
              <a:t>April 10, 2018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676400"/>
            <a:ext cx="8153400" cy="2133600"/>
          </a:xfrm>
        </p:spPr>
        <p:txBody>
          <a:bodyPr>
            <a:normAutofit lnSpcReduction="10000"/>
          </a:bodyPr>
          <a:lstStyle/>
          <a:p>
            <a:r>
              <a:rPr lang="en-US" sz="3500" dirty="0"/>
              <a:t>Status </a:t>
            </a:r>
            <a:r>
              <a:rPr lang="en-US" sz="3500" dirty="0" smtClean="0"/>
              <a:t>after Second </a:t>
            </a:r>
            <a:r>
              <a:rPr lang="en-US" sz="3500" dirty="0"/>
              <a:t>Year of Work Implementing the Recommendations of the Santa Cruz Water Supply Advisory </a:t>
            </a:r>
            <a:r>
              <a:rPr lang="en-US" sz="3500" dirty="0" smtClean="0"/>
              <a:t>Committee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8950-B021-452B-9C58-BCFEE852CBFF}" type="slidenum">
              <a:rPr lang="en-US" b="1" smtClean="0">
                <a:solidFill>
                  <a:schemeClr val="tx1"/>
                </a:solidFill>
              </a:rPr>
              <a:t>1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69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A8057-BF80-4D29-BA6C-05B9AAD98A82}" type="slidenum">
              <a:rPr lang="en-US" b="1" smtClean="0">
                <a:solidFill>
                  <a:schemeClr val="tx1"/>
                </a:solidFill>
              </a:rPr>
              <a:t>10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"/>
            <a:ext cx="7822663" cy="441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4572000"/>
            <a:ext cx="7543800" cy="205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>
                <a:latin typeface="Lucida Bright" panose="02040602050505020304" pitchFamily="18" charset="0"/>
              </a:rPr>
              <a:t>Next Steps:</a:t>
            </a:r>
          </a:p>
          <a:p>
            <a:pPr lvl="1"/>
            <a:r>
              <a:rPr lang="en-US" sz="1200" dirty="0" smtClean="0">
                <a:latin typeface="Lucida Bright" panose="02040602050505020304" pitchFamily="18" charset="0"/>
              </a:rPr>
              <a:t>Results of first phase of pipe loop study due May 2018</a:t>
            </a:r>
            <a:r>
              <a:rPr lang="en-US" sz="1200" dirty="0" smtClean="0">
                <a:latin typeface="Lucida Bright" panose="02040602050505020304" pitchFamily="18" charset="0"/>
              </a:rPr>
              <a:t>. Make decision about Phase 2.</a:t>
            </a:r>
            <a:endParaRPr lang="en-US" sz="1200" dirty="0" smtClean="0">
              <a:latin typeface="Lucida Bright" panose="02040602050505020304" pitchFamily="18" charset="0"/>
            </a:endParaRPr>
          </a:p>
          <a:p>
            <a:pPr lvl="1"/>
            <a:r>
              <a:rPr lang="en-US" sz="1200" dirty="0" smtClean="0">
                <a:latin typeface="Lucida Bright" panose="02040602050505020304" pitchFamily="18" charset="0"/>
              </a:rPr>
              <a:t>Continue discussions with </a:t>
            </a:r>
            <a:r>
              <a:rPr lang="en-US" sz="1200" dirty="0" smtClean="0">
                <a:latin typeface="Lucida Bright" panose="02040602050505020304" pitchFamily="18" charset="0"/>
              </a:rPr>
              <a:t>other agencies concerning their ongoing interest in water transfers.</a:t>
            </a:r>
          </a:p>
          <a:p>
            <a:pPr lvl="1"/>
            <a:r>
              <a:rPr lang="en-US" sz="1200" dirty="0" smtClean="0">
                <a:latin typeface="Lucida Bright" panose="02040602050505020304" pitchFamily="18" charset="0"/>
              </a:rPr>
              <a:t>Continue to refine groundwater </a:t>
            </a:r>
            <a:r>
              <a:rPr lang="en-US" sz="1200" dirty="0" smtClean="0">
                <a:latin typeface="Lucida Bright" panose="02040602050505020304" pitchFamily="18" charset="0"/>
              </a:rPr>
              <a:t>modeling work </a:t>
            </a:r>
            <a:r>
              <a:rPr lang="en-US" sz="1200" dirty="0" smtClean="0">
                <a:latin typeface="Lucida Bright" panose="02040602050505020304" pitchFamily="18" charset="0"/>
              </a:rPr>
              <a:t>to </a:t>
            </a:r>
            <a:r>
              <a:rPr lang="en-US" sz="1200" dirty="0" smtClean="0">
                <a:latin typeface="Lucida Bright" panose="02040602050505020304" pitchFamily="18" charset="0"/>
              </a:rPr>
              <a:t>determine benefits to the </a:t>
            </a:r>
            <a:r>
              <a:rPr lang="en-US" sz="1200" dirty="0" smtClean="0">
                <a:latin typeface="Lucida Bright" panose="02040602050505020304" pitchFamily="18" charset="0"/>
              </a:rPr>
              <a:t>basin(s) </a:t>
            </a:r>
            <a:r>
              <a:rPr lang="en-US" sz="1200" dirty="0" smtClean="0">
                <a:latin typeface="Lucida Bright" panose="02040602050505020304" pitchFamily="18" charset="0"/>
              </a:rPr>
              <a:t>and </a:t>
            </a:r>
            <a:r>
              <a:rPr lang="en-US" sz="1200" dirty="0" smtClean="0">
                <a:latin typeface="Lucida Bright" panose="02040602050505020304" pitchFamily="18" charset="0"/>
              </a:rPr>
              <a:t>ability </a:t>
            </a:r>
            <a:r>
              <a:rPr lang="en-US" sz="1200" dirty="0" smtClean="0">
                <a:latin typeface="Lucida Bright" panose="02040602050505020304" pitchFamily="18" charset="0"/>
              </a:rPr>
              <a:t>to return water to Santa </a:t>
            </a:r>
            <a:r>
              <a:rPr lang="en-US" sz="1200" dirty="0" smtClean="0">
                <a:latin typeface="Lucida Bright" panose="02040602050505020304" pitchFamily="18" charset="0"/>
              </a:rPr>
              <a:t>Cruz via an exchange.</a:t>
            </a:r>
            <a:endParaRPr lang="en-US" sz="1200" dirty="0" smtClean="0">
              <a:latin typeface="Lucida Bright" panose="02040602050505020304" pitchFamily="18" charset="0"/>
            </a:endParaRPr>
          </a:p>
          <a:p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6747246" y="4401979"/>
            <a:ext cx="14061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Lucida Bright" panose="02040602050505020304" pitchFamily="18" charset="0"/>
              </a:rPr>
              <a:t>City/Soquel Intertie</a:t>
            </a:r>
            <a:endParaRPr lang="en-US" sz="1000" dirty="0">
              <a:latin typeface="Lucida Bright" panose="02040602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79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001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Aquifer Storage and </a:t>
            </a:r>
            <a:r>
              <a:rPr lang="en-US" dirty="0" smtClean="0"/>
              <a:t>Recovery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100" y="4389437"/>
            <a:ext cx="8077200" cy="4525963"/>
          </a:xfrm>
        </p:spPr>
        <p:txBody>
          <a:bodyPr/>
          <a:lstStyle/>
          <a:p>
            <a:r>
              <a:rPr lang="en-US" sz="2400" dirty="0" smtClean="0"/>
              <a:t>Concept:  store water in aquifers for future use during drought.</a:t>
            </a:r>
          </a:p>
          <a:p>
            <a:r>
              <a:rPr lang="en-US" sz="2400" dirty="0" smtClean="0"/>
              <a:t>Hired Pueblo Water Resources in February 2016 to complete feasibility analysis.  (Phase 1)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A8057-BF80-4D29-BA6C-05B9AAD98A82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 descr="H:\ClientDocs\8872\ASR\ASR graph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179" y="1447800"/>
            <a:ext cx="4609042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26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Aquifer Storage &amp; Recovery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A8057-BF80-4D29-BA6C-05B9AAD98A82}" type="slidenum">
              <a:rPr lang="en-US" smtClean="0"/>
              <a:t>12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43" y="1676400"/>
            <a:ext cx="421225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53000" y="1676400"/>
            <a:ext cx="3276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Lucida Bright" panose="02040602050505020304" pitchFamily="18" charset="0"/>
              </a:rPr>
              <a:t>Progress to date: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Lucida Bright" panose="02040602050505020304" pitchFamily="18" charset="0"/>
              </a:rPr>
              <a:t>Completed technical analyses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Lucida Bright" panose="02040602050505020304" pitchFamily="18" charset="0"/>
              </a:rPr>
              <a:t>Evaluated existing wells for pilot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Lucida Bright" panose="02040602050505020304" pitchFamily="18" charset="0"/>
              </a:rPr>
              <a:t>Performed siting study to establish locations of possible wells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Lucida Bright" panose="02040602050505020304" pitchFamily="18" charset="0"/>
              </a:rPr>
              <a:t>Completing pilot test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Lucida Bright" panose="02040602050505020304" pitchFamily="18" charset="0"/>
              </a:rPr>
              <a:t>Ongoing groundwater modeling.</a:t>
            </a:r>
            <a:r>
              <a:rPr lang="en-US" dirty="0">
                <a:latin typeface="Lucida Bright" panose="020406020505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296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0010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Aquifer Storage &amp; Recovery</a:t>
            </a:r>
            <a:br>
              <a:rPr lang="en-US" sz="3200" dirty="0" smtClean="0"/>
            </a:br>
            <a:r>
              <a:rPr lang="en-US" sz="3200" dirty="0" smtClean="0"/>
              <a:t> </a:t>
            </a:r>
            <a:r>
              <a:rPr lang="en-US" sz="3200" dirty="0" smtClean="0"/>
              <a:t>Next </a:t>
            </a:r>
            <a:r>
              <a:rPr lang="en-US" sz="3200" dirty="0" smtClean="0"/>
              <a:t>Steps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A8057-BF80-4D29-BA6C-05B9AAD98A82}" type="slidenum">
              <a:rPr lang="en-US" b="1" smtClean="0">
                <a:solidFill>
                  <a:schemeClr val="tx1"/>
                </a:solidFill>
              </a:rPr>
              <a:t>13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90600"/>
            <a:ext cx="4938108" cy="3742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4876800"/>
            <a:ext cx="8229600" cy="2209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Lucida Bright" panose="02040602050505020304" pitchFamily="18" charset="0"/>
              </a:rPr>
              <a:t>Continue groundwater modeling</a:t>
            </a:r>
          </a:p>
          <a:p>
            <a:r>
              <a:rPr lang="en-US" sz="2000" dirty="0" smtClean="0">
                <a:latin typeface="Lucida Bright" panose="02040602050505020304" pitchFamily="18" charset="0"/>
              </a:rPr>
              <a:t>Develop </a:t>
            </a:r>
            <a:r>
              <a:rPr lang="en-US" sz="2000" dirty="0" smtClean="0">
                <a:latin typeface="Lucida Bright" panose="02040602050505020304" pitchFamily="18" charset="0"/>
              </a:rPr>
              <a:t>and Implement Pilot </a:t>
            </a:r>
            <a:r>
              <a:rPr lang="en-US" sz="2000" dirty="0" smtClean="0">
                <a:latin typeface="Lucida Bright" panose="02040602050505020304" pitchFamily="18" charset="0"/>
              </a:rPr>
              <a:t>Test </a:t>
            </a:r>
            <a:r>
              <a:rPr lang="en-US" sz="2000" dirty="0" smtClean="0">
                <a:latin typeface="Lucida Bright" panose="02040602050505020304" pitchFamily="18" charset="0"/>
              </a:rPr>
              <a:t>Program (Phase 2)</a:t>
            </a:r>
            <a:endParaRPr lang="en-US" sz="2000" dirty="0" smtClean="0">
              <a:latin typeface="Lucida Bright" panose="02040602050505020304" pitchFamily="18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3235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001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Recycled </a:t>
            </a:r>
            <a:r>
              <a:rPr lang="en-US" sz="4000" dirty="0" smtClean="0"/>
              <a:t>Water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219200"/>
            <a:ext cx="4038600" cy="498316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Concept:  Evaluate opportunities for beneficial use of treated wastewater.</a:t>
            </a:r>
          </a:p>
          <a:p>
            <a:r>
              <a:rPr lang="en-US" sz="2400" dirty="0" smtClean="0"/>
              <a:t>Joint project:  Public Works &amp; Water.</a:t>
            </a:r>
          </a:p>
          <a:p>
            <a:r>
              <a:rPr lang="en-US" sz="2400" dirty="0" smtClean="0"/>
              <a:t>Hired Kennedy Jenks February 2016 Evaluated ~40 alternatives for using recycled water.</a:t>
            </a:r>
          </a:p>
          <a:p>
            <a:r>
              <a:rPr lang="en-US" sz="2400" dirty="0" smtClean="0"/>
              <a:t>Currently finalizing the study – June 2018.</a:t>
            </a:r>
          </a:p>
          <a:p>
            <a:r>
              <a:rPr lang="en-US" sz="2400" dirty="0" smtClean="0"/>
              <a:t>Several projects recommended.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A8057-BF80-4D29-BA6C-05B9AAD98A82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2" descr="P:\WTEN\c701611 Recycled Water\Meetings &amp; Conference Calls\WTEN Meeting\RWFPS_Cov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"/>
          <a:stretch/>
        </p:blipFill>
        <p:spPr bwMode="auto">
          <a:xfrm>
            <a:off x="228600" y="1219200"/>
            <a:ext cx="3856242" cy="510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94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0010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Recycled Water</a:t>
            </a:r>
            <a:br>
              <a:rPr lang="en-US" sz="4000" dirty="0" smtClean="0"/>
            </a:br>
            <a:r>
              <a:rPr lang="en-US" sz="4000" dirty="0" smtClean="0"/>
              <a:t> </a:t>
            </a:r>
            <a:r>
              <a:rPr lang="en-US" sz="4000" dirty="0" smtClean="0"/>
              <a:t>Alternatives Analyzed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A8057-BF80-4D29-BA6C-05B9AAD98A82}" type="slidenum">
              <a:rPr lang="en-US" smtClean="0"/>
              <a:t>15</a:t>
            </a:fld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066800"/>
            <a:ext cx="9220200" cy="61722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74145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001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Recycled Water</a:t>
            </a:r>
            <a:br>
              <a:rPr lang="en-US" dirty="0" smtClean="0"/>
            </a:br>
            <a:r>
              <a:rPr lang="en-US" dirty="0" smtClean="0"/>
              <a:t>Market </a:t>
            </a:r>
            <a:r>
              <a:rPr lang="en-US" dirty="0" smtClean="0"/>
              <a:t>Assessment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A8057-BF80-4D29-BA6C-05B9AAD98A82}" type="slidenum">
              <a:rPr lang="en-US" b="1" smtClean="0">
                <a:solidFill>
                  <a:schemeClr val="tx1"/>
                </a:solidFill>
              </a:rPr>
              <a:t>16</a:t>
            </a:fld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0203134"/>
              </p:ext>
            </p:extLst>
          </p:nvPr>
        </p:nvGraphicFramePr>
        <p:xfrm>
          <a:off x="1338636" y="1143000"/>
          <a:ext cx="6357564" cy="4912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Acrobat Document" r:id="rId3" imgW="7543665" imgH="5829194" progId="AcroExch.Document.11">
                  <p:embed/>
                </p:oleObj>
              </mc:Choice>
              <mc:Fallback>
                <p:oleObj name="Acrobat Document" r:id="rId3" imgW="7543665" imgH="5829194" progId="AcroExch.Document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8636" y="1143000"/>
                        <a:ext cx="6357564" cy="49126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6003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447800"/>
            <a:ext cx="4038600" cy="4191000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en-US" sz="1800" dirty="0" smtClean="0"/>
              <a:t>The </a:t>
            </a:r>
            <a:r>
              <a:rPr lang="en-US" sz="1800" dirty="0"/>
              <a:t>recommended project </a:t>
            </a:r>
            <a:r>
              <a:rPr lang="en-US" sz="1800" dirty="0" smtClean="0"/>
              <a:t>is </a:t>
            </a:r>
            <a:r>
              <a:rPr lang="en-US" sz="1800" dirty="0"/>
              <a:t>a phased </a:t>
            </a:r>
            <a:r>
              <a:rPr lang="en-US" sz="1800" dirty="0" smtClean="0"/>
              <a:t>approach…</a:t>
            </a:r>
          </a:p>
          <a:p>
            <a:pPr marL="68580" indent="0">
              <a:buNone/>
            </a:pPr>
            <a:endParaRPr lang="en-US" sz="1800" dirty="0"/>
          </a:p>
          <a:p>
            <a:pPr marL="68580" indent="0">
              <a:buNone/>
            </a:pPr>
            <a:r>
              <a:rPr lang="en-US" sz="1800" dirty="0" smtClean="0"/>
              <a:t>In </a:t>
            </a:r>
            <a:r>
              <a:rPr lang="en-US" sz="1800" dirty="0"/>
              <a:t>the </a:t>
            </a:r>
            <a:r>
              <a:rPr lang="en-US" sz="1800" dirty="0" smtClean="0"/>
              <a:t>near-term </a:t>
            </a:r>
            <a:r>
              <a:rPr lang="en-US" sz="1800" dirty="0"/>
              <a:t>provide beneficial reuse through </a:t>
            </a:r>
            <a:r>
              <a:rPr lang="en-US" sz="1800" dirty="0" smtClean="0"/>
              <a:t>a small </a:t>
            </a:r>
            <a:r>
              <a:rPr lang="en-US" sz="1800" dirty="0"/>
              <a:t>non-potable water </a:t>
            </a:r>
            <a:r>
              <a:rPr lang="en-US" sz="1800" dirty="0" smtClean="0"/>
              <a:t>project </a:t>
            </a:r>
            <a:r>
              <a:rPr lang="en-US" sz="1800" dirty="0"/>
              <a:t>while leaving the door open for larger potable water offset through local or regional </a:t>
            </a:r>
            <a:r>
              <a:rPr lang="en-US" sz="1800" dirty="0" smtClean="0"/>
              <a:t>groundwater reuse replenishment projects </a:t>
            </a:r>
            <a:r>
              <a:rPr lang="en-US" sz="1800" dirty="0"/>
              <a:t>in the future. </a:t>
            </a:r>
          </a:p>
          <a:p>
            <a:pPr marL="68580" indent="0" algn="just">
              <a:buNone/>
            </a:pPr>
            <a:endParaRPr lang="en-US" sz="3200" b="1" dirty="0" smtClean="0">
              <a:solidFill>
                <a:srgbClr val="000000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Recycled Water</a:t>
            </a:r>
            <a:br>
              <a:rPr lang="en-US" sz="4000" dirty="0" smtClean="0"/>
            </a:br>
            <a:r>
              <a:rPr lang="en-US" sz="4000" dirty="0" smtClean="0"/>
              <a:t>Recommended </a:t>
            </a:r>
            <a:r>
              <a:rPr lang="en-US" sz="4000" dirty="0" smtClean="0"/>
              <a:t>Projects</a:t>
            </a:r>
            <a:endParaRPr lang="en-US" sz="4000" dirty="0"/>
          </a:p>
        </p:txBody>
      </p:sp>
      <p:pic>
        <p:nvPicPr>
          <p:cNvPr id="6" name="Picture 2" descr="P:\WTEN\c701611 Recycled Water\Photos\SCWRCB Mid-Course Meeting\La Barranca 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758" y="1615361"/>
            <a:ext cx="3555242" cy="4709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FC2-B637-4C55-9C6B-DB601E3032B6}" type="slidenum">
              <a:rPr lang="en-US" b="1" smtClean="0">
                <a:solidFill>
                  <a:schemeClr val="tx1"/>
                </a:solidFill>
              </a:rPr>
              <a:pPr/>
              <a:t>17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01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04825" y="1752600"/>
            <a:ext cx="8029575" cy="4114800"/>
          </a:xfrm>
        </p:spPr>
        <p:txBody>
          <a:bodyPr>
            <a:noAutofit/>
          </a:bodyPr>
          <a:lstStyle/>
          <a:p>
            <a:pPr marL="525780" indent="-457200"/>
            <a:r>
              <a:rPr lang="en-US" sz="2400" b="1" dirty="0" smtClean="0">
                <a:solidFill>
                  <a:srgbClr val="000000"/>
                </a:solidFill>
              </a:rPr>
              <a:t>Santa Cruz Public Works </a:t>
            </a:r>
            <a:r>
              <a:rPr lang="en-US" sz="2400" b="1" dirty="0">
                <a:solidFill>
                  <a:srgbClr val="000000"/>
                </a:solidFill>
              </a:rPr>
              <a:t>Title 22 Project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68580" lvl="0" indent="0"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Near-term </a:t>
            </a:r>
            <a:r>
              <a:rPr lang="en-US" sz="2400" dirty="0">
                <a:solidFill>
                  <a:srgbClr val="000000"/>
                </a:solidFill>
              </a:rPr>
              <a:t>non-potable reuse project to meet in-plant demands, develop a bulk water station and </a:t>
            </a:r>
            <a:r>
              <a:rPr lang="en-US" sz="2400" dirty="0" smtClean="0">
                <a:solidFill>
                  <a:srgbClr val="000000"/>
                </a:solidFill>
              </a:rPr>
              <a:t>irrigate the La </a:t>
            </a:r>
            <a:r>
              <a:rPr lang="en-US" sz="2400" dirty="0">
                <a:solidFill>
                  <a:srgbClr val="000000"/>
                </a:solidFill>
              </a:rPr>
              <a:t>Barranca Park. </a:t>
            </a:r>
          </a:p>
          <a:p>
            <a:pPr marL="68580" lvl="0" indent="0"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525780" indent="-457200"/>
            <a:r>
              <a:rPr lang="en-US" sz="2400" b="1" dirty="0" err="1" smtClean="0">
                <a:solidFill>
                  <a:srgbClr val="000000"/>
                </a:solidFill>
              </a:rPr>
              <a:t>BayCycle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>
                <a:solidFill>
                  <a:srgbClr val="000000"/>
                </a:solidFill>
              </a:rPr>
              <a:t>Project </a:t>
            </a:r>
            <a:endParaRPr lang="en-US" sz="2400" dirty="0">
              <a:solidFill>
                <a:srgbClr val="000000"/>
              </a:solidFill>
            </a:endParaRPr>
          </a:p>
          <a:p>
            <a:pPr marL="68580" lvl="0" indent="0"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Expand </a:t>
            </a:r>
            <a:r>
              <a:rPr lang="en-US" sz="2400" dirty="0">
                <a:solidFill>
                  <a:srgbClr val="000000"/>
                </a:solidFill>
              </a:rPr>
              <a:t>the </a:t>
            </a:r>
            <a:r>
              <a:rPr lang="en-US" sz="2400" dirty="0" smtClean="0">
                <a:solidFill>
                  <a:srgbClr val="000000"/>
                </a:solidFill>
              </a:rPr>
              <a:t>initial project </a:t>
            </a:r>
            <a:r>
              <a:rPr lang="en-US" sz="2400" dirty="0">
                <a:solidFill>
                  <a:srgbClr val="000000"/>
                </a:solidFill>
              </a:rPr>
              <a:t>to increase </a:t>
            </a:r>
            <a:r>
              <a:rPr lang="en-US" sz="2400" dirty="0" smtClean="0">
                <a:solidFill>
                  <a:srgbClr val="000000"/>
                </a:solidFill>
              </a:rPr>
              <a:t>production to </a:t>
            </a:r>
            <a:r>
              <a:rPr lang="en-US" sz="2400" dirty="0">
                <a:solidFill>
                  <a:srgbClr val="000000"/>
                </a:solidFill>
              </a:rPr>
              <a:t>serve customers along Bay Street including </a:t>
            </a:r>
            <a:r>
              <a:rPr lang="en-US" sz="2400" dirty="0" smtClean="0">
                <a:solidFill>
                  <a:srgbClr val="000000"/>
                </a:solidFill>
              </a:rPr>
              <a:t>UCSC.</a:t>
            </a:r>
            <a:endParaRPr lang="en-US" sz="2400" b="1" dirty="0" smtClean="0">
              <a:solidFill>
                <a:srgbClr val="000000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000000"/>
                </a:solidFill>
              </a:rPr>
              <a:t>Recycled Water</a:t>
            </a:r>
            <a:br>
              <a:rPr lang="en-US" sz="4000" dirty="0" smtClean="0">
                <a:solidFill>
                  <a:srgbClr val="000000"/>
                </a:solidFill>
              </a:rPr>
            </a:br>
            <a:r>
              <a:rPr lang="en-US" sz="4000" dirty="0" smtClean="0">
                <a:solidFill>
                  <a:srgbClr val="000000"/>
                </a:solidFill>
              </a:rPr>
              <a:t>Recommended Projects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FC2-B637-4C55-9C6B-DB601E3032B6}" type="slidenum">
              <a:rPr lang="en-US" b="1" smtClean="0">
                <a:solidFill>
                  <a:schemeClr val="tx1"/>
                </a:solidFill>
              </a:rPr>
              <a:pPr/>
              <a:t>18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14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Recycled Water</a:t>
            </a:r>
            <a:br>
              <a:rPr lang="en-US" dirty="0" smtClean="0"/>
            </a:br>
            <a:r>
              <a:rPr lang="en-US" dirty="0" smtClean="0"/>
              <a:t>Recommended </a:t>
            </a:r>
            <a:r>
              <a:rPr lang="en-US" dirty="0" smtClean="0"/>
              <a:t>Projects</a:t>
            </a:r>
            <a:br>
              <a:rPr lang="en-US" dirty="0" smtClean="0"/>
            </a:br>
            <a:r>
              <a:rPr lang="en-US" sz="2700" dirty="0" smtClean="0"/>
              <a:t>Other Reuse Opportunities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14400" y="1750303"/>
            <a:ext cx="7162800" cy="3495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 lvl="0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en-US" sz="2400" dirty="0" smtClean="0">
                <a:latin typeface="Lucida Bright" panose="02040602050505020304" pitchFamily="18" charset="0"/>
              </a:rPr>
              <a:t>-Coordination </a:t>
            </a:r>
            <a:r>
              <a:rPr lang="en-US" sz="2400" dirty="0" smtClean="0">
                <a:latin typeface="Lucida Bright" panose="02040602050505020304" pitchFamily="18" charset="0"/>
              </a:rPr>
              <a:t>with Pure Water Soquel</a:t>
            </a:r>
            <a:endParaRPr lang="en-US" sz="2400" dirty="0">
              <a:latin typeface="Lucida Bright" panose="02040602050505020304" pitchFamily="18" charset="0"/>
            </a:endParaRPr>
          </a:p>
          <a:p>
            <a:pPr marL="525780" lvl="2">
              <a:spcBef>
                <a:spcPts val="700"/>
              </a:spcBef>
              <a:buClr>
                <a:schemeClr val="accent2"/>
              </a:buClr>
              <a:buSzPct val="60000"/>
            </a:pPr>
            <a:endParaRPr lang="en-US" sz="2400" dirty="0" smtClean="0">
              <a:latin typeface="Lucida Bright" panose="02040602050505020304" pitchFamily="18" charset="0"/>
            </a:endParaRPr>
          </a:p>
          <a:p>
            <a:pPr lvl="0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en-US" sz="2400" dirty="0" smtClean="0">
                <a:latin typeface="Lucida Bright" panose="02040602050505020304" pitchFamily="18" charset="0"/>
              </a:rPr>
              <a:t>-Explore </a:t>
            </a:r>
            <a:r>
              <a:rPr lang="en-US" sz="2400" dirty="0" smtClean="0">
                <a:latin typeface="Lucida Bright" panose="02040602050505020304" pitchFamily="18" charset="0"/>
              </a:rPr>
              <a:t>groundwater replenishment reuse </a:t>
            </a:r>
            <a:r>
              <a:rPr lang="en-US" sz="2400" dirty="0" smtClean="0">
                <a:latin typeface="Lucida Bright" panose="02040602050505020304" pitchFamily="18" charset="0"/>
              </a:rPr>
              <a:t>in </a:t>
            </a:r>
            <a:r>
              <a:rPr lang="en-US" sz="2400" dirty="0" smtClean="0">
                <a:latin typeface="Lucida Bright" panose="02040602050505020304" pitchFamily="18" charset="0"/>
              </a:rPr>
              <a:t>Mid-County Basin</a:t>
            </a:r>
          </a:p>
          <a:p>
            <a:pPr lvl="0">
              <a:spcBef>
                <a:spcPts val="700"/>
              </a:spcBef>
              <a:buClr>
                <a:schemeClr val="accent2"/>
              </a:buClr>
              <a:buSzPct val="60000"/>
            </a:pPr>
            <a:endParaRPr lang="en-US" sz="2400" dirty="0">
              <a:latin typeface="Lucida Bright" panose="02040602050505020304" pitchFamily="18" charset="0"/>
            </a:endParaRPr>
          </a:p>
          <a:p>
            <a:pPr lvl="0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en-US" sz="2400" dirty="0" smtClean="0">
                <a:latin typeface="Lucida Bright" panose="02040602050505020304" pitchFamily="18" charset="0"/>
              </a:rPr>
              <a:t>-Explore groundwater replenishment reuse in </a:t>
            </a:r>
            <a:r>
              <a:rPr lang="en-US" sz="2400" dirty="0">
                <a:latin typeface="Lucida Bright" panose="02040602050505020304" pitchFamily="18" charset="0"/>
              </a:rPr>
              <a:t>Santa Margarita Basin</a:t>
            </a:r>
          </a:p>
          <a:p>
            <a:pPr lvl="1">
              <a:spcBef>
                <a:spcPts val="700"/>
              </a:spcBef>
              <a:buClr>
                <a:schemeClr val="accent2"/>
              </a:buClr>
              <a:buSzPct val="60000"/>
            </a:pPr>
            <a:endParaRPr lang="en-US" sz="2400" b="1" dirty="0" smtClean="0">
              <a:latin typeface="Lucida Bright" panose="020406020505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FC2-B637-4C55-9C6B-DB601E3032B6}" type="slidenum">
              <a:rPr lang="en-US" b="1" smtClean="0">
                <a:solidFill>
                  <a:schemeClr val="tx1"/>
                </a:solidFill>
              </a:rPr>
              <a:pPr/>
              <a:t>19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35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Background/Timeline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4572000" cy="4495801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sz="1900" u="sng" dirty="0" smtClean="0"/>
              <a:t>October 2013 </a:t>
            </a:r>
            <a:r>
              <a:rPr lang="en-US" sz="1900" dirty="0" smtClean="0"/>
              <a:t> City Council directed staff to develop a Community Engagement Program to address Santa Cruz’ water supply issues</a:t>
            </a:r>
          </a:p>
          <a:p>
            <a:pPr>
              <a:lnSpc>
                <a:spcPct val="110000"/>
              </a:lnSpc>
            </a:pPr>
            <a:r>
              <a:rPr lang="en-US" sz="1900" u="sng" dirty="0" smtClean="0"/>
              <a:t>November 2013 </a:t>
            </a:r>
            <a:r>
              <a:rPr lang="en-US" sz="1900" dirty="0" smtClean="0"/>
              <a:t>City Council accepts framework recommended by staff to establish a “Drought Solutions Citizen Advisory Committee”</a:t>
            </a:r>
            <a:r>
              <a:rPr lang="en-US" sz="1900" u="sng" dirty="0"/>
              <a:t> </a:t>
            </a:r>
            <a:endParaRPr lang="en-US" sz="1900" u="sng" dirty="0" smtClean="0"/>
          </a:p>
          <a:p>
            <a:pPr>
              <a:lnSpc>
                <a:spcPct val="110000"/>
              </a:lnSpc>
            </a:pPr>
            <a:r>
              <a:rPr lang="en-US" sz="1900" u="sng" dirty="0" smtClean="0"/>
              <a:t>February </a:t>
            </a:r>
            <a:r>
              <a:rPr lang="en-US" sz="1900" u="sng" dirty="0"/>
              <a:t>2014 </a:t>
            </a:r>
            <a:r>
              <a:rPr lang="en-US" sz="1900" dirty="0"/>
              <a:t> Council approves membership of the “Water Supply Advisory Committee”</a:t>
            </a:r>
          </a:p>
          <a:p>
            <a:pPr>
              <a:lnSpc>
                <a:spcPct val="110000"/>
              </a:lnSpc>
            </a:pPr>
            <a:r>
              <a:rPr lang="en-US" sz="1900" u="sng" dirty="0"/>
              <a:t>April </a:t>
            </a:r>
            <a:r>
              <a:rPr lang="en-US" sz="1900" u="sng" dirty="0" smtClean="0"/>
              <a:t>2014 -  </a:t>
            </a:r>
            <a:r>
              <a:rPr lang="en-US" sz="1900" u="sng" dirty="0"/>
              <a:t>October 2015 </a:t>
            </a:r>
            <a:r>
              <a:rPr lang="en-US" sz="1900" dirty="0" smtClean="0"/>
              <a:t> WSAC meets</a:t>
            </a:r>
          </a:p>
          <a:p>
            <a:pPr>
              <a:lnSpc>
                <a:spcPct val="110000"/>
              </a:lnSpc>
            </a:pPr>
            <a:r>
              <a:rPr lang="en-US" sz="1900" u="sng" dirty="0" smtClean="0"/>
              <a:t>November 10 and 24  2015</a:t>
            </a:r>
            <a:r>
              <a:rPr lang="en-US" sz="1900" dirty="0" smtClean="0"/>
              <a:t>  Joint Water Commission - City Council Study Session and Council adoption of WSAC Agreements and Recommendations </a:t>
            </a:r>
            <a:endParaRPr lang="en-US" sz="1900" dirty="0"/>
          </a:p>
          <a:p>
            <a:endParaRPr lang="en-US" sz="2000" dirty="0"/>
          </a:p>
        </p:txBody>
      </p:sp>
      <p:pic>
        <p:nvPicPr>
          <p:cNvPr id="5" name="Picture 2" descr="P:\_Public\Water Supply Advisory Committee\Photos\Meeting\Mtg 1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82880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FC2-B637-4C55-9C6B-DB601E3032B6}" type="slidenum">
              <a:rPr lang="en-US" b="1" smtClean="0">
                <a:solidFill>
                  <a:schemeClr val="tx1"/>
                </a:solidFill>
              </a:rPr>
              <a:pPr/>
              <a:t>2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52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Seawater Desalination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467600" cy="4373563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Reviewed feasibility, costs, timeliness and approach for pursuing the final planning and design, construction and operation of a seawater desalination facility for use by the City as per the WSAC recommendations.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Assessed changed conditions since the pursuit of seawater desalination was suspended in 2013</a:t>
            </a:r>
            <a:r>
              <a:rPr lang="en-US" dirty="0"/>
              <a:t>that may affect a possible City Seawater Desalination Project or influence potential environmental review and/or permitting requirements if such a project is pursued by the </a:t>
            </a:r>
            <a:r>
              <a:rPr lang="en-US" dirty="0" smtClean="0"/>
              <a:t>City.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Hired </a:t>
            </a:r>
            <a:r>
              <a:rPr lang="en-US" dirty="0" err="1" smtClean="0"/>
              <a:t>Dudek</a:t>
            </a:r>
            <a:r>
              <a:rPr lang="en-US" dirty="0" smtClean="0"/>
              <a:t> in May 2017 to conduct the Desalination Feasibility Update.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A8057-BF80-4D29-BA6C-05B9AAD98A82}" type="slidenum">
              <a:rPr lang="en-US" b="1" smtClean="0">
                <a:solidFill>
                  <a:schemeClr val="tx1"/>
                </a:solidFill>
              </a:rPr>
              <a:t>20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73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0010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s</a:t>
            </a:r>
            <a:r>
              <a:rPr lang="en-US" sz="4000" dirty="0" smtClean="0"/>
              <a:t>cwd2 Project Components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A8057-BF80-4D29-BA6C-05B9AAD98A82}" type="slidenum">
              <a:rPr lang="en-US" b="1" smtClean="0">
                <a:solidFill>
                  <a:schemeClr val="tx1"/>
                </a:solidFill>
              </a:rPr>
              <a:t>21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86094"/>
            <a:ext cx="6476999" cy="491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24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Seawater Desalination Project Reflecting Changed Conditions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A8057-BF80-4D29-BA6C-05B9AAD98A82}" type="slidenum">
              <a:rPr lang="en-US" b="1" smtClean="0">
                <a:solidFill>
                  <a:schemeClr val="tx1"/>
                </a:solidFill>
              </a:rPr>
              <a:t>22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957" y="1447800"/>
            <a:ext cx="594808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293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A8057-BF80-4D29-BA6C-05B9AAD98A82}" type="slidenum">
              <a:rPr lang="en-US" b="1" smtClean="0">
                <a:solidFill>
                  <a:schemeClr val="tx1"/>
                </a:solidFill>
              </a:rPr>
              <a:t>23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85800"/>
            <a:ext cx="6889981" cy="528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399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Seawater Desalination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467600" cy="437356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3100" dirty="0" smtClean="0"/>
              <a:t>Findings</a:t>
            </a:r>
            <a:r>
              <a:rPr lang="en-US" sz="3100" dirty="0" smtClean="0"/>
              <a:t> &amp; Next Steps</a:t>
            </a:r>
            <a:endParaRPr lang="en-US" sz="3100" dirty="0" smtClean="0"/>
          </a:p>
          <a:p>
            <a:pPr lvl="1">
              <a:lnSpc>
                <a:spcPct val="120000"/>
              </a:lnSpc>
            </a:pPr>
            <a:r>
              <a:rPr lang="en-US" sz="2700" dirty="0" smtClean="0"/>
              <a:t>Project can produce required yield of 1.2billion gallons per year.</a:t>
            </a:r>
          </a:p>
          <a:p>
            <a:pPr lvl="1">
              <a:lnSpc>
                <a:spcPct val="120000"/>
              </a:lnSpc>
            </a:pPr>
            <a:r>
              <a:rPr lang="en-US" sz="2700" dirty="0" smtClean="0"/>
              <a:t>Costs are refined based on changed conditions.</a:t>
            </a:r>
          </a:p>
          <a:p>
            <a:pPr lvl="1">
              <a:lnSpc>
                <a:spcPct val="120000"/>
              </a:lnSpc>
            </a:pPr>
            <a:r>
              <a:rPr lang="en-US" sz="2700" dirty="0" smtClean="0"/>
              <a:t>Timeliness of implementation like an issue due to new regulations.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A8057-BF80-4D29-BA6C-05B9AAD98A82}" type="slidenum">
              <a:rPr lang="en-US" b="1" smtClean="0">
                <a:solidFill>
                  <a:schemeClr val="tx1"/>
                </a:solidFill>
              </a:rPr>
              <a:t>24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33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do we expect in CY2018?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599"/>
            <a:ext cx="3429000" cy="350520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 dirty="0" smtClean="0"/>
              <a:t>In Lieu</a:t>
            </a:r>
          </a:p>
          <a:p>
            <a:pPr lvl="1">
              <a:lnSpc>
                <a:spcPct val="110000"/>
              </a:lnSpc>
            </a:pPr>
            <a:r>
              <a:rPr lang="en-US" sz="2000" dirty="0" smtClean="0"/>
              <a:t>Finalize Phase 1 of Pipe Loop Study</a:t>
            </a:r>
          </a:p>
          <a:p>
            <a:pPr lvl="1">
              <a:lnSpc>
                <a:spcPct val="110000"/>
              </a:lnSpc>
            </a:pPr>
            <a:r>
              <a:rPr lang="en-US" sz="2000" dirty="0" smtClean="0"/>
              <a:t>Possibly begin Phase 2</a:t>
            </a:r>
          </a:p>
          <a:p>
            <a:pPr lvl="1">
              <a:lnSpc>
                <a:spcPct val="110000"/>
              </a:lnSpc>
            </a:pPr>
            <a:r>
              <a:rPr lang="en-US" sz="2000" dirty="0" smtClean="0"/>
              <a:t>Possibly transfer water</a:t>
            </a:r>
          </a:p>
          <a:p>
            <a:pPr>
              <a:lnSpc>
                <a:spcPct val="110000"/>
              </a:lnSpc>
            </a:pPr>
            <a:r>
              <a:rPr lang="en-US" sz="2000" dirty="0" smtClean="0"/>
              <a:t>ASR</a:t>
            </a:r>
          </a:p>
          <a:p>
            <a:pPr lvl="1">
              <a:lnSpc>
                <a:spcPct val="110000"/>
              </a:lnSpc>
            </a:pPr>
            <a:r>
              <a:rPr lang="en-US" sz="2000" dirty="0" smtClean="0"/>
              <a:t>Begin Piloting</a:t>
            </a:r>
          </a:p>
          <a:p>
            <a:pPr lvl="1"/>
            <a:endParaRPr lang="en-US" sz="2600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A8057-BF80-4D29-BA6C-05B9AAD98A82}" type="slidenum">
              <a:rPr lang="en-US" b="1" smtClean="0">
                <a:solidFill>
                  <a:schemeClr val="tx1"/>
                </a:solidFill>
              </a:rPr>
              <a:t>25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0" y="1371601"/>
            <a:ext cx="36576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000" dirty="0">
                <a:latin typeface="Lucida Bright" panose="02040602050505020304" pitchFamily="18" charset="0"/>
              </a:rPr>
              <a:t>Recycled Water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latin typeface="Lucida Bright" panose="02040602050505020304" pitchFamily="18" charset="0"/>
              </a:rPr>
              <a:t>Complete study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latin typeface="Lucida Bright" panose="02040602050505020304" pitchFamily="18" charset="0"/>
              </a:rPr>
              <a:t>Submit to SWRCB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latin typeface="Lucida Bright" panose="02040602050505020304" pitchFamily="18" charset="0"/>
              </a:rPr>
              <a:t>Support </a:t>
            </a:r>
            <a:r>
              <a:rPr lang="en-US" sz="2000" dirty="0" err="1">
                <a:latin typeface="Lucida Bright" panose="02040602050505020304" pitchFamily="18" charset="0"/>
              </a:rPr>
              <a:t>SqCWD</a:t>
            </a:r>
            <a:endParaRPr lang="en-US" sz="2000" dirty="0">
              <a:latin typeface="Lucida Bright" panose="02040602050505020304" pitchFamily="18" charset="0"/>
            </a:endParaRPr>
          </a:p>
          <a:p>
            <a:pPr lvl="1">
              <a:lnSpc>
                <a:spcPct val="110000"/>
              </a:lnSpc>
            </a:pPr>
            <a:r>
              <a:rPr lang="en-US" sz="2000" dirty="0">
                <a:latin typeface="Lucida Bright" panose="02040602050505020304" pitchFamily="18" charset="0"/>
              </a:rPr>
              <a:t>Support Public Works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latin typeface="Lucida Bright" panose="02040602050505020304" pitchFamily="18" charset="0"/>
              </a:rPr>
              <a:t>Continue evaluation of other projects</a:t>
            </a:r>
          </a:p>
          <a:p>
            <a:r>
              <a:rPr lang="en-US" sz="2000" dirty="0" smtClean="0">
                <a:latin typeface="Lucida Bright" panose="02040602050505020304" pitchFamily="18" charset="0"/>
              </a:rPr>
              <a:t>Desalination</a:t>
            </a:r>
            <a:endParaRPr lang="en-US" sz="2000" dirty="0" smtClean="0">
              <a:latin typeface="Lucida Bright" panose="02040602050505020304" pitchFamily="18" charset="0"/>
            </a:endParaRPr>
          </a:p>
          <a:p>
            <a:pPr lvl="1"/>
            <a:r>
              <a:rPr lang="en-US" sz="2000" dirty="0" smtClean="0">
                <a:latin typeface="Lucida Bright" panose="02040602050505020304" pitchFamily="18" charset="0"/>
              </a:rPr>
              <a:t>Finalize </a:t>
            </a:r>
            <a:r>
              <a:rPr lang="en-US" sz="2000" dirty="0" smtClean="0">
                <a:latin typeface="Lucida Bright" panose="02040602050505020304" pitchFamily="18" charset="0"/>
              </a:rPr>
              <a:t>Feasibility </a:t>
            </a:r>
            <a:r>
              <a:rPr lang="en-US" sz="2000" dirty="0" smtClean="0">
                <a:latin typeface="Lucida Bright" panose="02040602050505020304" pitchFamily="18" charset="0"/>
              </a:rPr>
              <a:t>Update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7513" y="5096470"/>
            <a:ext cx="74558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ucida Bright" panose="02040602050505020304" pitchFamily="18" charset="0"/>
              </a:rPr>
              <a:t>Analyze all alternatives at the same level (cost, time, yield)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Lucida Bright" panose="02040602050505020304" pitchFamily="18" charset="0"/>
              </a:rPr>
              <a:t>Continue </a:t>
            </a:r>
            <a:r>
              <a:rPr lang="en-US" dirty="0">
                <a:latin typeface="Lucida Bright" panose="02040602050505020304" pitchFamily="18" charset="0"/>
              </a:rPr>
              <a:t>ongoing studies:  GHWTP, Operational Changes, NCP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81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514600"/>
            <a:ext cx="7772400" cy="1470025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FC2-B637-4C55-9C6B-DB601E3032B6}" type="slidenum">
              <a:rPr lang="en-US" b="1" smtClean="0">
                <a:solidFill>
                  <a:schemeClr val="tx1"/>
                </a:solidFill>
              </a:rPr>
              <a:pPr/>
              <a:t>26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70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Water Supply Advisory Committee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33400" y="1600201"/>
            <a:ext cx="3733800" cy="4235449"/>
          </a:xfrm>
        </p:spPr>
        <p:txBody>
          <a:bodyPr>
            <a:normAutofit/>
          </a:bodyPr>
          <a:lstStyle/>
          <a:p>
            <a:r>
              <a:rPr lang="en-US" sz="2000" dirty="0"/>
              <a:t>14 Citizens of Santa Cruz and Live Oak</a:t>
            </a:r>
          </a:p>
          <a:p>
            <a:r>
              <a:rPr lang="en-US" sz="2000" dirty="0"/>
              <a:t>Appointed by Council</a:t>
            </a:r>
          </a:p>
          <a:p>
            <a:r>
              <a:rPr lang="en-US" sz="2000" dirty="0"/>
              <a:t>Representing the Chamber, </a:t>
            </a:r>
            <a:r>
              <a:rPr lang="en-US" sz="2000" dirty="0" err="1"/>
              <a:t>Desal</a:t>
            </a:r>
            <a:r>
              <a:rPr lang="en-US" sz="2000" dirty="0"/>
              <a:t> Alts, Sierra Club, </a:t>
            </a:r>
            <a:r>
              <a:rPr lang="en-US" sz="2000" dirty="0" err="1"/>
              <a:t>Surfrider</a:t>
            </a:r>
            <a:r>
              <a:rPr lang="en-US" sz="2000" dirty="0"/>
              <a:t>, Sustainable Water Coalition, the Water Commission and 3 community-at-large members.</a:t>
            </a:r>
          </a:p>
          <a:p>
            <a:endParaRPr lang="en-US" sz="2000" dirty="0"/>
          </a:p>
        </p:txBody>
      </p:sp>
      <p:pic>
        <p:nvPicPr>
          <p:cNvPr id="6" name="Picture 2" descr="P:\_Public\Water Supply Advisory Committee\Photos\WSAC Members 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590800"/>
            <a:ext cx="3548357" cy="324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FC2-B637-4C55-9C6B-DB601E3032B6}" type="slidenum">
              <a:rPr lang="en-US" b="1" smtClean="0">
                <a:solidFill>
                  <a:schemeClr val="tx1"/>
                </a:solidFill>
              </a:rPr>
              <a:pPr/>
              <a:t>3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90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8937566" cy="6088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2514600" y="762000"/>
            <a:ext cx="3200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905000" y="2209800"/>
            <a:ext cx="4419599" cy="426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FC2-B637-4C55-9C6B-DB601E3032B6}" type="slidenum">
              <a:rPr lang="en-US" b="1" smtClean="0">
                <a:solidFill>
                  <a:schemeClr val="tx1"/>
                </a:solidFill>
              </a:rPr>
              <a:pPr/>
              <a:t>4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44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WSAC’s Problem Statement</a:t>
            </a:r>
            <a:br>
              <a:rPr lang="en-US" sz="4000" dirty="0" smtClean="0"/>
            </a:br>
            <a:r>
              <a:rPr lang="en-US" sz="4000" dirty="0" smtClean="0"/>
              <a:t>July 2015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828800"/>
            <a:ext cx="6477000" cy="47244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000" dirty="0" smtClean="0"/>
              <a:t>Limited Storage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000" dirty="0" smtClean="0"/>
              <a:t>Fish Flow Requirements &amp; Potential climate change impacts</a:t>
            </a:r>
            <a:endParaRPr lang="en-US" sz="2000" dirty="0"/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000" dirty="0" smtClean="0"/>
              <a:t>Resulting peak-season gap: 1.2 billion gallons</a:t>
            </a:r>
            <a:r>
              <a:rPr lang="en-US" sz="2000" dirty="0"/>
              <a:t> </a:t>
            </a:r>
            <a:r>
              <a:rPr lang="en-US" sz="2000" dirty="0" smtClean="0"/>
              <a:t>worst case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000" dirty="0" smtClean="0"/>
              <a:t>Water conservation alone is not enough  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A8057-BF80-4D29-BA6C-05B9AAD98A82}" type="slidenum">
              <a:rPr lang="en-US" b="1" smtClean="0">
                <a:solidFill>
                  <a:schemeClr val="tx1"/>
                </a:solidFill>
              </a:rPr>
              <a:t>5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95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WSAC Supply Augmentation Recommendations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400" y="1905000"/>
            <a:ext cx="7086600" cy="4572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Implement Additional Water Conservation Efforts</a:t>
            </a:r>
          </a:p>
          <a:p>
            <a:pPr lvl="1"/>
            <a:r>
              <a:rPr lang="en-US" sz="2000" dirty="0" smtClean="0"/>
              <a:t>Continued and increased conservation programs</a:t>
            </a:r>
          </a:p>
          <a:p>
            <a:r>
              <a:rPr lang="en-US" sz="2000" dirty="0" smtClean="0"/>
              <a:t>Explore the Feasibility of Winter Water Harvest</a:t>
            </a:r>
          </a:p>
          <a:p>
            <a:pPr lvl="1"/>
            <a:r>
              <a:rPr lang="en-US" sz="2000" dirty="0" smtClean="0"/>
              <a:t>In-lieu water </a:t>
            </a:r>
            <a:r>
              <a:rPr lang="en-US" sz="2000" dirty="0" smtClean="0"/>
              <a:t>transfers/exchange </a:t>
            </a:r>
            <a:r>
              <a:rPr lang="en-US" sz="2000" dirty="0" smtClean="0"/>
              <a:t>with Soquel Creek and/or Scotts Valley Water Districts</a:t>
            </a:r>
          </a:p>
          <a:p>
            <a:pPr lvl="1"/>
            <a:r>
              <a:rPr lang="en-US" sz="2000" dirty="0" smtClean="0"/>
              <a:t>Aquifer storage and recovery (ASR)</a:t>
            </a:r>
          </a:p>
          <a:p>
            <a:r>
              <a:rPr lang="en-US" sz="2000" dirty="0" smtClean="0"/>
              <a:t>Explore the Feasibility of Alternative Water Supplies</a:t>
            </a:r>
          </a:p>
          <a:p>
            <a:pPr lvl="1"/>
            <a:r>
              <a:rPr lang="en-US" sz="2000" dirty="0" smtClean="0"/>
              <a:t>Recycled water</a:t>
            </a:r>
          </a:p>
          <a:p>
            <a:pPr lvl="1"/>
            <a:r>
              <a:rPr lang="en-US" sz="2000" dirty="0" smtClean="0"/>
              <a:t>Desalination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A8057-BF80-4D29-BA6C-05B9AAD98A82}" type="slidenum">
              <a:rPr lang="en-US" b="1" smtClean="0">
                <a:solidFill>
                  <a:schemeClr val="tx1"/>
                </a:solidFill>
              </a:rPr>
              <a:t>6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14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87362"/>
            <a:ext cx="8991600" cy="1570038"/>
          </a:xfrm>
        </p:spPr>
        <p:txBody>
          <a:bodyPr>
            <a:noAutofit/>
          </a:bodyPr>
          <a:lstStyle/>
          <a:p>
            <a:r>
              <a:rPr lang="en-US" sz="4000" dirty="0" smtClean="0"/>
              <a:t>November 24, 2015 City Council Action on WSAC Agreements &amp; Recommendations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86000"/>
            <a:ext cx="7543800" cy="4191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Accepted the Water Supply Advisory Committee (WSAC) Agreements and Recommendations Final Report</a:t>
            </a:r>
          </a:p>
          <a:p>
            <a:r>
              <a:rPr lang="en-US" sz="2400" dirty="0" smtClean="0"/>
              <a:t>Directed </a:t>
            </a:r>
            <a:r>
              <a:rPr lang="en-US" sz="2400" dirty="0"/>
              <a:t>staff to integrate the WSAC-recommended water supply packaged strategy into the Urban Water Management Plan update, required by the Department of Water Resources to be submitted by July 1, </a:t>
            </a:r>
            <a:r>
              <a:rPr lang="en-US" sz="2400" dirty="0" smtClean="0"/>
              <a:t>2016</a:t>
            </a:r>
            <a:endParaRPr lang="en-US" sz="2400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FC2-B637-4C55-9C6B-DB601E3032B6}" type="slidenum">
              <a:rPr lang="en-US" b="1" smtClean="0">
                <a:solidFill>
                  <a:schemeClr val="tx1"/>
                </a:solidFill>
              </a:rPr>
              <a:pPr/>
              <a:t>7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54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001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 </a:t>
            </a:r>
            <a:r>
              <a:rPr lang="en-US" dirty="0" smtClean="0"/>
              <a:t>Lieu: </a:t>
            </a:r>
            <a:r>
              <a:rPr lang="en-US" dirty="0" smtClean="0"/>
              <a:t>Transfers &amp; Exchanges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7239000" cy="4144963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/>
              <a:t>Concept:  Water </a:t>
            </a:r>
            <a:r>
              <a:rPr lang="en-US" sz="2000" dirty="0"/>
              <a:t>Transfers </a:t>
            </a:r>
            <a:r>
              <a:rPr lang="en-US" sz="2000" dirty="0" smtClean="0"/>
              <a:t>and/or Exchanges with </a:t>
            </a:r>
            <a:r>
              <a:rPr lang="en-US" sz="2000" dirty="0"/>
              <a:t>Soquel Creek Water </a:t>
            </a:r>
            <a:r>
              <a:rPr lang="en-US" sz="2000" dirty="0" smtClean="0"/>
              <a:t>District, Scotts </a:t>
            </a:r>
            <a:r>
              <a:rPr lang="en-US" sz="2000" dirty="0"/>
              <a:t>Valley Water </a:t>
            </a:r>
            <a:r>
              <a:rPr lang="en-US" sz="2000" dirty="0" smtClean="0"/>
              <a:t>District and/or San Lorenzo Valley Water District.</a:t>
            </a:r>
          </a:p>
          <a:p>
            <a:r>
              <a:rPr lang="en-US" sz="2000" dirty="0" smtClean="0"/>
              <a:t>Founded </a:t>
            </a:r>
            <a:r>
              <a:rPr lang="en-US" sz="2000" dirty="0" smtClean="0"/>
              <a:t>by the </a:t>
            </a:r>
            <a:r>
              <a:rPr lang="en-US" sz="2000" dirty="0" smtClean="0"/>
              <a:t>work performed by Kennedy/Jenks for the County of Santa Cruz in 2013.</a:t>
            </a:r>
          </a:p>
          <a:p>
            <a:r>
              <a:rPr lang="en-US" sz="2000" dirty="0" smtClean="0"/>
              <a:t>Kennedy/Jenks did not look at the ability of those agencies </a:t>
            </a:r>
            <a:r>
              <a:rPr lang="en-US" sz="2000" dirty="0" smtClean="0"/>
              <a:t>and the basins to return water.  </a:t>
            </a:r>
            <a:r>
              <a:rPr lang="en-US" sz="2000" dirty="0" smtClean="0"/>
              <a:t>I.e., transfers only.</a:t>
            </a:r>
          </a:p>
          <a:p>
            <a:r>
              <a:rPr lang="en-US" sz="2000" dirty="0" smtClean="0"/>
              <a:t>Signed agreement with Soquel Creek Water District in 2016 for the evaluation of the feasibility of water transfers. And we are </a:t>
            </a:r>
            <a:r>
              <a:rPr lang="en-US" sz="2000" dirty="0" smtClean="0"/>
              <a:t>currently looking </a:t>
            </a:r>
            <a:r>
              <a:rPr lang="en-US" sz="2000" dirty="0" smtClean="0"/>
              <a:t>at transfers &amp; </a:t>
            </a:r>
            <a:r>
              <a:rPr lang="en-US" sz="2000" dirty="0" smtClean="0"/>
              <a:t>exchanges with groundwater modeling.</a:t>
            </a:r>
            <a:endParaRPr lang="en-US" sz="2000" dirty="0" smtClean="0"/>
          </a:p>
          <a:p>
            <a:r>
              <a:rPr lang="en-US" sz="2000" dirty="0"/>
              <a:t>Hired Black &amp; Veatch October 2017 to perform a pipe loop </a:t>
            </a:r>
            <a:r>
              <a:rPr lang="en-US" sz="2000" dirty="0" smtClean="0"/>
              <a:t>study</a:t>
            </a:r>
            <a:r>
              <a:rPr lang="en-US" sz="2000" dirty="0" smtClean="0"/>
              <a:t>.</a:t>
            </a:r>
            <a:endParaRPr lang="en-US" sz="2000" dirty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A8057-BF80-4D29-BA6C-05B9AAD98A82}" type="slidenum">
              <a:rPr lang="en-US" b="1" smtClean="0">
                <a:solidFill>
                  <a:schemeClr val="tx1"/>
                </a:solidFill>
              </a:rPr>
              <a:t>8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42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A8057-BF80-4D29-BA6C-05B9AAD98A82}" type="slidenum">
              <a:rPr lang="en-US" smtClean="0"/>
              <a:t>9</a:t>
            </a:fld>
            <a:endParaRPr lang="en-US"/>
          </a:p>
        </p:txBody>
      </p:sp>
      <p:pic>
        <p:nvPicPr>
          <p:cNvPr id="6146" name="Picture 2" descr="P:\WTEN\c701705_Water Supply Augmentation\ConnectDrop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" y="-71436"/>
            <a:ext cx="107442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45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975</Words>
  <Application>Microsoft Office PowerPoint</Application>
  <PresentationFormat>On-screen Show (4:3)</PresentationFormat>
  <Paragraphs>152</Paragraphs>
  <Slides>26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Office Theme</vt:lpstr>
      <vt:lpstr>1_Office Theme</vt:lpstr>
      <vt:lpstr>Adobe Acrobat Document</vt:lpstr>
      <vt:lpstr>Joint Meeting Santa Cruz City Council &amp; Santa Cruz Water Commission April 10, 2018  </vt:lpstr>
      <vt:lpstr>Background/Timeline</vt:lpstr>
      <vt:lpstr>Water Supply Advisory Committee</vt:lpstr>
      <vt:lpstr>PowerPoint Presentation</vt:lpstr>
      <vt:lpstr>WSAC’s Problem Statement July 2015</vt:lpstr>
      <vt:lpstr>WSAC Supply Augmentation Recommendations</vt:lpstr>
      <vt:lpstr>November 24, 2015 City Council Action on WSAC Agreements &amp; Recommendations</vt:lpstr>
      <vt:lpstr>In Lieu: Transfers &amp; Exchanges </vt:lpstr>
      <vt:lpstr>PowerPoint Presentation</vt:lpstr>
      <vt:lpstr>PowerPoint Presentation</vt:lpstr>
      <vt:lpstr>Aquifer Storage and Recovery</vt:lpstr>
      <vt:lpstr>Aquifer Storage &amp; Recovery</vt:lpstr>
      <vt:lpstr>Aquifer Storage &amp; Recovery  Next Steps</vt:lpstr>
      <vt:lpstr>Recycled Water</vt:lpstr>
      <vt:lpstr>Recycled Water  Alternatives Analyzed</vt:lpstr>
      <vt:lpstr>Recycled Water Market Assessment</vt:lpstr>
      <vt:lpstr>Recycled Water Recommended Projects</vt:lpstr>
      <vt:lpstr>Recycled Water Recommended Projects</vt:lpstr>
      <vt:lpstr>Recycled Water Recommended Projects Other Reuse Opportunities</vt:lpstr>
      <vt:lpstr>Seawater Desalination</vt:lpstr>
      <vt:lpstr>scwd2 Project Components</vt:lpstr>
      <vt:lpstr>Seawater Desalination Project Reflecting Changed Conditions</vt:lpstr>
      <vt:lpstr>PowerPoint Presentation</vt:lpstr>
      <vt:lpstr>Seawater Desalination</vt:lpstr>
      <vt:lpstr>What do we expect in CY2018?</vt:lpstr>
      <vt:lpstr>QUESTIONS?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AdminCTS</dc:creator>
  <cp:lastModifiedBy>Heidi Luckenbach</cp:lastModifiedBy>
  <cp:revision>34</cp:revision>
  <dcterms:created xsi:type="dcterms:W3CDTF">2018-04-08T16:50:11Z</dcterms:created>
  <dcterms:modified xsi:type="dcterms:W3CDTF">2018-04-11T00:19:38Z</dcterms:modified>
</cp:coreProperties>
</file>