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2"/>
  </p:notesMasterIdLst>
  <p:handoutMasterIdLst>
    <p:handoutMasterId r:id="rId23"/>
  </p:handoutMasterIdLst>
  <p:sldIdLst>
    <p:sldId id="257" r:id="rId4"/>
    <p:sldId id="258" r:id="rId5"/>
    <p:sldId id="259" r:id="rId6"/>
    <p:sldId id="276" r:id="rId7"/>
    <p:sldId id="274" r:id="rId8"/>
    <p:sldId id="262" r:id="rId9"/>
    <p:sldId id="263" r:id="rId10"/>
    <p:sldId id="264" r:id="rId11"/>
    <p:sldId id="265" r:id="rId12"/>
    <p:sldId id="272" r:id="rId13"/>
    <p:sldId id="271" r:id="rId14"/>
    <p:sldId id="275" r:id="rId15"/>
    <p:sldId id="277" r:id="rId16"/>
    <p:sldId id="273" r:id="rId17"/>
    <p:sldId id="267" r:id="rId18"/>
    <p:sldId id="270" r:id="rId19"/>
    <p:sldId id="278" r:id="rId20"/>
    <p:sldId id="269"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7D7"/>
    <a:srgbClr val="88A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7" autoAdjust="0"/>
    <p:restoredTop sz="87113" autoAdjust="0"/>
  </p:normalViewPr>
  <p:slideViewPr>
    <p:cSldViewPr>
      <p:cViewPr varScale="1">
        <p:scale>
          <a:sx n="73" d="100"/>
          <a:sy n="73" d="100"/>
        </p:scale>
        <p:origin x="-1493"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EC7F712-3532-435C-9DC5-D98632C4AA0D}" type="datetimeFigureOut">
              <a:rPr lang="en-US" smtClean="0"/>
              <a:t>4/10/2018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863160F-461A-4444-B381-5CED47AAC85D}" type="slidenum">
              <a:rPr lang="en-US" smtClean="0"/>
              <a:t>‹#›</a:t>
            </a:fld>
            <a:endParaRPr lang="en-US"/>
          </a:p>
        </p:txBody>
      </p:sp>
    </p:spTree>
    <p:extLst>
      <p:ext uri="{BB962C8B-B14F-4D97-AF65-F5344CB8AC3E}">
        <p14:creationId xmlns:p14="http://schemas.microsoft.com/office/powerpoint/2010/main" val="1788386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B023FD0-D7E5-4C01-A6C5-F025B69FB103}" type="datetimeFigureOut">
              <a:rPr lang="en-US" smtClean="0"/>
              <a:t>4/10/2018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8479B2-B137-4FAA-B6DC-C594B6658870}" type="slidenum">
              <a:rPr lang="en-US" smtClean="0"/>
              <a:t>‹#›</a:t>
            </a:fld>
            <a:endParaRPr lang="en-US"/>
          </a:p>
        </p:txBody>
      </p:sp>
    </p:spTree>
    <p:extLst>
      <p:ext uri="{BB962C8B-B14F-4D97-AF65-F5344CB8AC3E}">
        <p14:creationId xmlns:p14="http://schemas.microsoft.com/office/powerpoint/2010/main" val="360901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Toby</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4/10/2018 3:27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1387149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sz="3600">
                <a:solidFill>
                  <a:schemeClr val="bg2"/>
                </a:solidFill>
              </a:defRPr>
            </a:lvl1pPr>
            <a:lvl2pPr marL="914400" indent="-396875">
              <a:lnSpc>
                <a:spcPct val="90000"/>
              </a:lnSpc>
              <a:buFont typeface="Arial" panose="020B0604020202020204" pitchFamily="34" charset="0"/>
              <a:buChar char="•"/>
              <a:defRPr>
                <a:solidFill>
                  <a:schemeClr val="bg2"/>
                </a:solidFill>
              </a:defRPr>
            </a:lvl2pPr>
            <a:lvl3pPr marL="1258888" indent="-344488">
              <a:lnSpc>
                <a:spcPct val="90000"/>
              </a:lnSpc>
              <a:buFont typeface="Arial" panose="020B0604020202020204" pitchFamily="34" charset="0"/>
              <a:buChar char="•"/>
              <a:defRPr>
                <a:solidFill>
                  <a:schemeClr val="bg2"/>
                </a:solidFill>
              </a:defRPr>
            </a:lvl3pPr>
            <a:lvl4pPr marL="1604963" indent="-346075">
              <a:lnSpc>
                <a:spcPct val="90000"/>
              </a:lnSpc>
              <a:buFont typeface="Arial" panose="020B0604020202020204" pitchFamily="34" charset="0"/>
              <a:buChar char="•"/>
              <a:defRPr>
                <a:solidFill>
                  <a:schemeClr val="bg2"/>
                </a:solidFill>
              </a:defRPr>
            </a:lvl4pPr>
            <a:lvl5pPr marL="1941513" indent="-336550">
              <a:lnSpc>
                <a:spcPct val="90000"/>
              </a:lnSpc>
              <a:buFont typeface="Arial" panose="020B0604020202020204" pitchFamily="34" charset="0"/>
              <a:buChar cha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664797"/>
          </a:xfrm>
        </p:spPr>
        <p:txBody>
          <a:bodyPr/>
          <a:lstStyle>
            <a:lvl1pPr>
              <a:defRPr b="0">
                <a:effectLst/>
              </a:defRPr>
            </a:lvl1pPr>
          </a:lstStyle>
          <a:p>
            <a:r>
              <a:rPr lang="en-US" dirty="0"/>
              <a:t>Click to edit Master title style</a:t>
            </a:r>
          </a:p>
        </p:txBody>
      </p:sp>
      <p:sp>
        <p:nvSpPr>
          <p:cNvPr id="3" name="Content Placeholder 2"/>
          <p:cNvSpPr>
            <a:spLocks noGrp="1"/>
          </p:cNvSpPr>
          <p:nvPr>
            <p:ph idx="1"/>
          </p:nvPr>
        </p:nvSpPr>
        <p:spPr>
          <a:xfrm>
            <a:off x="381000" y="1676400"/>
            <a:ext cx="8382000" cy="2210862"/>
          </a:xfrm>
        </p:spPr>
        <p:txBody>
          <a:bodyPr/>
          <a:lstStyle>
            <a:lvl1pPr>
              <a:lnSpc>
                <a:spcPct val="90000"/>
              </a:lnSpc>
              <a:defRPr sz="3600" baseline="0">
                <a:solidFill>
                  <a:schemeClr val="bg2"/>
                </a:solidFill>
              </a:defRPr>
            </a:lvl1pPr>
            <a:lvl2pPr marL="914400" indent="-396875">
              <a:lnSpc>
                <a:spcPct val="90000"/>
              </a:lnSpc>
              <a:buFont typeface="Arial" panose="020B0604020202020204" pitchFamily="34" charset="0"/>
              <a:buChar char="•"/>
              <a:defRPr>
                <a:solidFill>
                  <a:schemeClr val="bg2"/>
                </a:solidFill>
              </a:defRPr>
            </a:lvl2pPr>
            <a:lvl3pPr marL="1258888" indent="-344488">
              <a:lnSpc>
                <a:spcPct val="90000"/>
              </a:lnSpc>
              <a:buFont typeface="Arial" panose="020B0604020202020204" pitchFamily="34" charset="0"/>
              <a:buChar char="•"/>
              <a:defRPr>
                <a:solidFill>
                  <a:schemeClr val="bg2"/>
                </a:solidFill>
              </a:defRPr>
            </a:lvl3pPr>
            <a:lvl4pPr marL="1604963" indent="-346075">
              <a:lnSpc>
                <a:spcPct val="90000"/>
              </a:lnSpc>
              <a:buFont typeface="Arial" panose="020B0604020202020204" pitchFamily="34" charset="0"/>
              <a:buChar char="•"/>
              <a:defRPr>
                <a:solidFill>
                  <a:schemeClr val="bg2"/>
                </a:solidFill>
              </a:defRPr>
            </a:lvl4pPr>
            <a:lvl5pPr marL="1941513" indent="-336550">
              <a:lnSpc>
                <a:spcPct val="90000"/>
              </a:lnSpc>
              <a:buFont typeface="Arial" panose="020B0604020202020204" pitchFamily="34" charset="0"/>
              <a:buChar cha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baseline="0" dirty="0" smtClean="0">
          <a:ln w="3175">
            <a:noFill/>
          </a:ln>
          <a:solidFill>
            <a:schemeClr val="tx2"/>
          </a:soli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 typeface="Arial" panose="020B0604020202020204" pitchFamily="34" charset="0"/>
        <a:buChar char="•"/>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ic6timsK7aAhVo2oMKHcITAAEQjRx6BAgAEAU&amp;url=http://www.hookhack.com/html/fom030112steelhead.html&amp;psig=AOvVaw3s285DgunFLDZo44-L4zv2&amp;ust=1523403981004382" TargetMode="External"/><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800" b="1" dirty="0" smtClean="0">
                <a:solidFill>
                  <a:schemeClr val="accent2"/>
                </a:solidFill>
              </a:rPr>
              <a:t>2018 Annual Water Supply and Demand Assessment </a:t>
            </a:r>
            <a:endParaRPr lang="en-US" sz="4000" b="1" dirty="0">
              <a:solidFill>
                <a:schemeClr val="accent2"/>
              </a:solidFill>
            </a:endParaRPr>
          </a:p>
        </p:txBody>
      </p:sp>
      <p:pic>
        <p:nvPicPr>
          <p:cNvPr id="10242" name="Picture 2" descr="P:\WTCO\Images\2012 Water Restrictions\shortage_gu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962400"/>
            <a:ext cx="2995728"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Runoff – Last 10 Years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862974"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3676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Consumption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09700"/>
            <a:ext cx="8343061"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08288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664797"/>
          </a:xfrm>
        </p:spPr>
        <p:txBody>
          <a:bodyPr/>
          <a:lstStyle/>
          <a:p>
            <a:r>
              <a:rPr lang="en-US" dirty="0" smtClean="0"/>
              <a:t>Importance of Maintaining Habitat</a:t>
            </a:r>
            <a:endParaRPr lang="en-US"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37684"/>
            <a:ext cx="7691438" cy="55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illustration of steelhea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638800"/>
            <a:ext cx="1346200" cy="60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59371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Bypass Flows at Tait Street Intake</a:t>
            </a:r>
            <a:endParaRPr lang="en-US" dirty="0"/>
          </a:p>
        </p:txBody>
      </p:sp>
      <p:pic>
        <p:nvPicPr>
          <p:cNvPr id="2050" name="Picture 2" descr="C:\Users\tgoddard\AppData\Local\Microsoft\Windows\Temporary Internet Files\Content.Outlook\49IHYOIR\20180327_1101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345" y="1676400"/>
            <a:ext cx="8305800" cy="467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13353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Projected Reservoir Drawdown</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337" y="1354281"/>
            <a:ext cx="7284386" cy="5407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62606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419600"/>
            <a:ext cx="233362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230188"/>
            <a:ext cx="8382000" cy="664797"/>
          </a:xfrm>
        </p:spPr>
        <p:txBody>
          <a:bodyPr/>
          <a:lstStyle/>
          <a:p>
            <a:r>
              <a:rPr lang="en-US" dirty="0" smtClean="0"/>
              <a:t>U.S. Drought Monitor: April 5, 2018</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6263"/>
            <a:ext cx="4664234" cy="5373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948" y="1447800"/>
            <a:ext cx="4605991" cy="304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45765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664797"/>
          </a:xfrm>
        </p:spPr>
        <p:txBody>
          <a:bodyPr/>
          <a:lstStyle/>
          <a:p>
            <a:r>
              <a:rPr lang="en-US" dirty="0" smtClean="0"/>
              <a:t>Recommendation:</a:t>
            </a:r>
            <a:endParaRPr lang="en-US" dirty="0"/>
          </a:p>
        </p:txBody>
      </p:sp>
      <p:sp>
        <p:nvSpPr>
          <p:cNvPr id="3" name="Text Placeholder 2"/>
          <p:cNvSpPr>
            <a:spLocks noGrp="1"/>
          </p:cNvSpPr>
          <p:nvPr>
            <p:ph type="body" sz="quarter" idx="10"/>
          </p:nvPr>
        </p:nvSpPr>
        <p:spPr>
          <a:xfrm>
            <a:off x="304800" y="1600200"/>
            <a:ext cx="8382000" cy="4825937"/>
          </a:xfrm>
        </p:spPr>
        <p:txBody>
          <a:bodyPr/>
          <a:lstStyle/>
          <a:p>
            <a:r>
              <a:rPr lang="en-US" sz="3200" b="1" dirty="0" smtClean="0"/>
              <a:t>City Council Adopt Resolution </a:t>
            </a:r>
            <a:r>
              <a:rPr lang="en-US" sz="3200" dirty="0" smtClean="0"/>
              <a:t>declaring Stage </a:t>
            </a:r>
            <a:r>
              <a:rPr lang="en-US" sz="3200" dirty="0"/>
              <a:t>1 Water Shortage </a:t>
            </a:r>
            <a:r>
              <a:rPr lang="en-US" sz="3200" dirty="0" smtClean="0"/>
              <a:t>Alert </a:t>
            </a:r>
          </a:p>
          <a:p>
            <a:r>
              <a:rPr lang="en-US" sz="3200" dirty="0" smtClean="0"/>
              <a:t>May 1- October 31 </a:t>
            </a:r>
          </a:p>
          <a:p>
            <a:r>
              <a:rPr lang="en-US" sz="3200" dirty="0" smtClean="0"/>
              <a:t>Goal is to hold water consumption at 2017 levels</a:t>
            </a:r>
          </a:p>
          <a:p>
            <a:r>
              <a:rPr lang="en-US" altLang="en-US" sz="3200" dirty="0"/>
              <a:t>Voluntary water conservation requested by all </a:t>
            </a:r>
            <a:r>
              <a:rPr lang="en-US" altLang="en-US" sz="3200" dirty="0" smtClean="0"/>
              <a:t>customers; </a:t>
            </a:r>
            <a:endParaRPr lang="en-US" altLang="en-US" sz="3200" dirty="0"/>
          </a:p>
          <a:p>
            <a:r>
              <a:rPr lang="en-US" altLang="en-US" sz="3200" dirty="0"/>
              <a:t>Stepped up enforcement of water </a:t>
            </a:r>
            <a:r>
              <a:rPr lang="en-US" altLang="en-US" sz="3200" dirty="0" smtClean="0"/>
              <a:t>waste prohibitions, beginning with a written notice, followed by penalties: $100 up to $500   </a:t>
            </a:r>
            <a:endParaRPr lang="en-US" altLang="en-US" sz="3200" dirty="0"/>
          </a:p>
        </p:txBody>
      </p:sp>
    </p:spTree>
    <p:extLst>
      <p:ext uri="{BB962C8B-B14F-4D97-AF65-F5344CB8AC3E}">
        <p14:creationId xmlns:p14="http://schemas.microsoft.com/office/powerpoint/2010/main" val="234555973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609398"/>
          </a:xfrm>
        </p:spPr>
        <p:txBody>
          <a:bodyPr/>
          <a:lstStyle/>
          <a:p>
            <a:r>
              <a:rPr lang="en-US" sz="4400" dirty="0" smtClean="0"/>
              <a:t>Stage 1 Prohibitions and Requirements:</a:t>
            </a:r>
            <a:endParaRPr lang="en-US" sz="4400" dirty="0"/>
          </a:p>
        </p:txBody>
      </p:sp>
      <p:sp>
        <p:nvSpPr>
          <p:cNvPr id="3" name="Text Placeholder 2"/>
          <p:cNvSpPr>
            <a:spLocks noGrp="1"/>
          </p:cNvSpPr>
          <p:nvPr>
            <p:ph type="body" sz="quarter" idx="10"/>
          </p:nvPr>
        </p:nvSpPr>
        <p:spPr>
          <a:xfrm>
            <a:off x="304800" y="1600200"/>
            <a:ext cx="8382000" cy="5121402"/>
          </a:xfrm>
        </p:spPr>
        <p:txBody>
          <a:bodyPr/>
          <a:lstStyle/>
          <a:p>
            <a:pPr marL="0" indent="0">
              <a:buNone/>
            </a:pPr>
            <a:r>
              <a:rPr lang="en-US" altLang="en-US" sz="3200" b="1" dirty="0" smtClean="0"/>
              <a:t>Prohibitions on: </a:t>
            </a:r>
          </a:p>
          <a:p>
            <a:pPr marL="404813" lvl="1" indent="-404813"/>
            <a:r>
              <a:rPr lang="en-US" altLang="en-US" sz="3200" dirty="0" smtClean="0"/>
              <a:t>Landscape watering 10:00 a.m. and 5:00 p.m.</a:t>
            </a:r>
          </a:p>
          <a:p>
            <a:pPr marL="404813" lvl="1" indent="-404813"/>
            <a:r>
              <a:rPr lang="en-US" altLang="en-US" sz="3200" dirty="0" smtClean="0"/>
              <a:t>Outdoor washing of hard/paved surfaces, except to alleviate safety or sanitary hazards</a:t>
            </a:r>
          </a:p>
          <a:p>
            <a:pPr marL="404813" lvl="1" indent="-404813"/>
            <a:r>
              <a:rPr lang="en-US" altLang="en-US" sz="3200" dirty="0" smtClean="0"/>
              <a:t>Draining, refilling residential swimming pools</a:t>
            </a:r>
          </a:p>
          <a:p>
            <a:pPr marL="0" indent="0">
              <a:buNone/>
            </a:pPr>
            <a:r>
              <a:rPr lang="en-US" altLang="en-US" sz="3200" b="1" dirty="0" smtClean="0"/>
              <a:t>Requirements:</a:t>
            </a:r>
          </a:p>
          <a:p>
            <a:r>
              <a:rPr lang="en-US" altLang="en-US" sz="3200" dirty="0" smtClean="0"/>
              <a:t>Shut-off nozzles required on all hoses</a:t>
            </a:r>
          </a:p>
          <a:p>
            <a:r>
              <a:rPr lang="en-US" altLang="en-US" sz="3200" dirty="0" smtClean="0"/>
              <a:t>Water served on request only</a:t>
            </a:r>
          </a:p>
          <a:p>
            <a:r>
              <a:rPr lang="en-US" altLang="en-US" sz="3200" dirty="0" smtClean="0"/>
              <a:t>Hotel, motel provide option to forego daily laundering  </a:t>
            </a:r>
            <a:endParaRPr lang="en-US" altLang="en-US" sz="3200" dirty="0"/>
          </a:p>
        </p:txBody>
      </p:sp>
    </p:spTree>
    <p:extLst>
      <p:ext uri="{BB962C8B-B14F-4D97-AF65-F5344CB8AC3E}">
        <p14:creationId xmlns:p14="http://schemas.microsoft.com/office/powerpoint/2010/main" val="304486156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4099" name="Picture 3" descr="P:\WTCO\Images\Surf City Saves\Wave\SurfCitySaves_vDR2_4lo-re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599"/>
            <a:ext cx="6499860" cy="348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8661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2018 Wet Season Coming to a Close</a:t>
            </a:r>
            <a:endParaRPr lang="en-US" dirty="0"/>
          </a:p>
        </p:txBody>
      </p:sp>
      <p:sp>
        <p:nvSpPr>
          <p:cNvPr id="3" name="Text Placeholder 2"/>
          <p:cNvSpPr>
            <a:spLocks noGrp="1"/>
          </p:cNvSpPr>
          <p:nvPr>
            <p:ph type="body" sz="quarter" idx="10"/>
          </p:nvPr>
        </p:nvSpPr>
        <p:spPr>
          <a:xfrm>
            <a:off x="381000" y="1524000"/>
            <a:ext cx="8763000" cy="4949047"/>
          </a:xfrm>
        </p:spPr>
        <p:txBody>
          <a:bodyPr/>
          <a:lstStyle/>
          <a:p>
            <a:pPr marL="0" indent="0">
              <a:buNone/>
            </a:pPr>
            <a:r>
              <a:rPr lang="en-US" b="1" dirty="0" smtClean="0"/>
              <a:t>Process: </a:t>
            </a:r>
            <a:r>
              <a:rPr lang="en-US" dirty="0" smtClean="0"/>
              <a:t>Annual water supply assessment conducted in </a:t>
            </a:r>
            <a:r>
              <a:rPr lang="en-US" b="1" dirty="0" smtClean="0"/>
              <a:t>3 steps</a:t>
            </a:r>
            <a:r>
              <a:rPr lang="en-US" dirty="0" smtClean="0"/>
              <a:t>:</a:t>
            </a:r>
          </a:p>
          <a:p>
            <a:pPr marL="0" indent="0">
              <a:buNone/>
            </a:pPr>
            <a:endParaRPr lang="en-US" sz="800" dirty="0" smtClean="0"/>
          </a:p>
          <a:p>
            <a:pPr marL="742950" indent="-742950">
              <a:buFont typeface="+mj-lt"/>
              <a:buAutoNum type="arabicPeriod"/>
            </a:pPr>
            <a:r>
              <a:rPr lang="en-US" dirty="0" smtClean="0"/>
              <a:t>Initial water supply outlook – late January</a:t>
            </a:r>
          </a:p>
          <a:p>
            <a:pPr marL="742950" indent="-742950">
              <a:buFont typeface="+mj-lt"/>
              <a:buAutoNum type="arabicPeriod"/>
            </a:pPr>
            <a:r>
              <a:rPr lang="en-US" dirty="0" smtClean="0"/>
              <a:t>Revised outlook – end of February</a:t>
            </a:r>
          </a:p>
          <a:p>
            <a:pPr marL="742950" indent="-742950">
              <a:buFont typeface="+mj-lt"/>
              <a:buAutoNum type="arabicPeriod"/>
            </a:pPr>
            <a:r>
              <a:rPr lang="en-US" dirty="0" smtClean="0"/>
              <a:t>Final </a:t>
            </a:r>
            <a:r>
              <a:rPr lang="en-US" dirty="0"/>
              <a:t>evaluation – </a:t>
            </a:r>
            <a:r>
              <a:rPr lang="en-US" dirty="0" smtClean="0"/>
              <a:t>late March</a:t>
            </a:r>
          </a:p>
          <a:p>
            <a:pPr marL="0" indent="0">
              <a:buNone/>
            </a:pPr>
            <a:endParaRPr lang="en-US" sz="800" dirty="0" smtClean="0"/>
          </a:p>
          <a:p>
            <a:pPr marL="0" indent="0">
              <a:buNone/>
            </a:pPr>
            <a:r>
              <a:rPr lang="en-US" b="1" dirty="0" smtClean="0"/>
              <a:t>Purpose: </a:t>
            </a:r>
            <a:r>
              <a:rPr lang="en-US" dirty="0" smtClean="0"/>
              <a:t>to provide public an early indication of potential water restrictions</a:t>
            </a:r>
          </a:p>
          <a:p>
            <a:pPr marL="0" indent="0">
              <a:buNone/>
            </a:pPr>
            <a:r>
              <a:rPr lang="en-US" sz="800" dirty="0" smtClean="0"/>
              <a:t>  </a:t>
            </a:r>
          </a:p>
          <a:p>
            <a:pPr marL="0" indent="0">
              <a:buNone/>
            </a:pPr>
            <a:r>
              <a:rPr lang="en-US" b="1" dirty="0" smtClean="0"/>
              <a:t>Schedule: </a:t>
            </a:r>
            <a:r>
              <a:rPr lang="en-US" dirty="0" smtClean="0"/>
              <a:t>allows for May 1 start   </a:t>
            </a:r>
          </a:p>
        </p:txBody>
      </p:sp>
    </p:spTree>
    <p:extLst>
      <p:ext uri="{BB962C8B-B14F-4D97-AF65-F5344CB8AC3E}">
        <p14:creationId xmlns:p14="http://schemas.microsoft.com/office/powerpoint/2010/main" val="52051001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2018 - A Year of Contrasts </a:t>
            </a:r>
            <a:endParaRPr lang="en-US" dirty="0"/>
          </a:p>
        </p:txBody>
      </p:sp>
      <p:sp>
        <p:nvSpPr>
          <p:cNvPr id="3" name="Text Placeholder 2"/>
          <p:cNvSpPr>
            <a:spLocks noGrp="1"/>
          </p:cNvSpPr>
          <p:nvPr>
            <p:ph type="body" sz="quarter" idx="10"/>
          </p:nvPr>
        </p:nvSpPr>
        <p:spPr>
          <a:xfrm>
            <a:off x="381000" y="1600200"/>
            <a:ext cx="8382000" cy="4542782"/>
          </a:xfrm>
        </p:spPr>
        <p:txBody>
          <a:bodyPr/>
          <a:lstStyle/>
          <a:p>
            <a:r>
              <a:rPr lang="en-US" dirty="0" smtClean="0"/>
              <a:t>Follows wettest year on record</a:t>
            </a:r>
          </a:p>
          <a:p>
            <a:r>
              <a:rPr lang="en-US" dirty="0" smtClean="0"/>
              <a:t>Ended 2017 with </a:t>
            </a:r>
            <a:r>
              <a:rPr lang="en-US" b="1" dirty="0" smtClean="0"/>
              <a:t>good reservoir storage</a:t>
            </a:r>
          </a:p>
          <a:p>
            <a:r>
              <a:rPr lang="en-US" dirty="0" smtClean="0"/>
              <a:t>Relatively </a:t>
            </a:r>
            <a:r>
              <a:rPr lang="en-US" b="1" dirty="0" smtClean="0"/>
              <a:t>low rainfall </a:t>
            </a:r>
            <a:r>
              <a:rPr lang="en-US" dirty="0" smtClean="0"/>
              <a:t>this year</a:t>
            </a:r>
          </a:p>
          <a:p>
            <a:r>
              <a:rPr lang="en-US" dirty="0" smtClean="0"/>
              <a:t>River </a:t>
            </a:r>
            <a:r>
              <a:rPr lang="en-US" b="1" dirty="0" smtClean="0"/>
              <a:t>flows below average</a:t>
            </a:r>
            <a:r>
              <a:rPr lang="en-US" dirty="0" smtClean="0"/>
              <a:t> all winter</a:t>
            </a:r>
          </a:p>
          <a:p>
            <a:r>
              <a:rPr lang="en-US" dirty="0" smtClean="0"/>
              <a:t>2 winter months almost completely dry signaling a possible return of drought conditions </a:t>
            </a:r>
          </a:p>
          <a:p>
            <a:r>
              <a:rPr lang="en-US" dirty="0" smtClean="0"/>
              <a:t>Wet March and early April </a:t>
            </a:r>
          </a:p>
        </p:txBody>
      </p:sp>
    </p:spTree>
    <p:extLst>
      <p:ext uri="{BB962C8B-B14F-4D97-AF65-F5344CB8AC3E}">
        <p14:creationId xmlns:p14="http://schemas.microsoft.com/office/powerpoint/2010/main" val="267514197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763000" cy="760412"/>
          </a:xfrm>
        </p:spPr>
        <p:txBody>
          <a:bodyPr/>
          <a:lstStyle/>
          <a:p>
            <a:r>
              <a:rPr lang="en-US" dirty="0" smtClean="0"/>
              <a:t>Factors that go into Annual Evaluation   </a:t>
            </a:r>
            <a:endParaRPr lang="en-US" dirty="0"/>
          </a:p>
        </p:txBody>
      </p:sp>
      <p:sp>
        <p:nvSpPr>
          <p:cNvPr id="3" name="Text Placeholder 2"/>
          <p:cNvSpPr>
            <a:spLocks noGrp="1"/>
          </p:cNvSpPr>
          <p:nvPr>
            <p:ph type="body" sz="quarter" idx="10"/>
          </p:nvPr>
        </p:nvSpPr>
        <p:spPr>
          <a:xfrm>
            <a:off x="381000" y="1600201"/>
            <a:ext cx="8382000" cy="4585871"/>
          </a:xfrm>
        </p:spPr>
        <p:txBody>
          <a:bodyPr/>
          <a:lstStyle/>
          <a:p>
            <a:pPr marL="0" indent="0">
              <a:buNone/>
            </a:pPr>
            <a:r>
              <a:rPr lang="en-US" b="1" dirty="0" smtClean="0"/>
              <a:t>Water Supply</a:t>
            </a:r>
          </a:p>
          <a:p>
            <a:r>
              <a:rPr lang="en-US" sz="2800" dirty="0" smtClean="0"/>
              <a:t>Rainfall, in City and in watershed</a:t>
            </a:r>
          </a:p>
          <a:p>
            <a:r>
              <a:rPr lang="en-US" sz="2800" dirty="0" smtClean="0"/>
              <a:t>Stream flows, habitat needs and availability for use  </a:t>
            </a:r>
          </a:p>
          <a:p>
            <a:r>
              <a:rPr lang="en-US" sz="2800" dirty="0" smtClean="0"/>
              <a:t>Reservoir storage </a:t>
            </a:r>
          </a:p>
          <a:p>
            <a:r>
              <a:rPr lang="en-US" sz="2800" dirty="0" smtClean="0"/>
              <a:t>Cumulative runoff San Lorenzo River</a:t>
            </a:r>
          </a:p>
          <a:p>
            <a:pPr marL="0" indent="0">
              <a:buNone/>
            </a:pPr>
            <a:r>
              <a:rPr lang="en-US" b="1" dirty="0" smtClean="0"/>
              <a:t>Water Demand</a:t>
            </a:r>
          </a:p>
          <a:p>
            <a:r>
              <a:rPr lang="en-US" sz="2800" dirty="0" smtClean="0"/>
              <a:t>Annual production level and trends in consumption</a:t>
            </a:r>
          </a:p>
          <a:p>
            <a:pPr marL="0" indent="0">
              <a:buNone/>
            </a:pPr>
            <a:r>
              <a:rPr lang="en-US" b="1" dirty="0" smtClean="0"/>
              <a:t>Forecast reservoir storage through Oct 2018 and evaluate carryover for 2019 </a:t>
            </a:r>
            <a:endParaRPr lang="en-US" sz="2800" dirty="0" smtClean="0"/>
          </a:p>
        </p:txBody>
      </p:sp>
    </p:spTree>
    <p:extLst>
      <p:ext uri="{BB962C8B-B14F-4D97-AF65-F5344CB8AC3E}">
        <p14:creationId xmlns:p14="http://schemas.microsoft.com/office/powerpoint/2010/main" val="145922173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Winter Temperature Records</a:t>
            </a:r>
            <a:endParaRPr lang="en-US" dirty="0"/>
          </a:p>
        </p:txBody>
      </p:sp>
      <p:pic>
        <p:nvPicPr>
          <p:cNvPr id="8195" name="Picture 3" descr="C:\Users\tgoddard\Pictures\feb3high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199"/>
            <a:ext cx="6494020" cy="486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75788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Rainfall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54282"/>
            <a:ext cx="800739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534459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Stream Flow</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762103" cy="529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396938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Reservoir Storage</a:t>
            </a:r>
            <a:endParaRPr lang="en-US" dirty="0"/>
          </a:p>
        </p:txBody>
      </p:sp>
      <p:sp>
        <p:nvSpPr>
          <p:cNvPr id="3" name="Text Placeholder 2"/>
          <p:cNvSpPr>
            <a:spLocks noGrp="1"/>
          </p:cNvSpPr>
          <p:nvPr>
            <p:ph type="body" sz="quarter" idx="10"/>
          </p:nvPr>
        </p:nvSpPr>
        <p:spPr>
          <a:xfrm>
            <a:off x="1371600" y="5257800"/>
            <a:ext cx="8382000" cy="1107996"/>
          </a:xfrm>
        </p:spPr>
        <p:txBody>
          <a:bodyPr/>
          <a:lstStyle/>
          <a:p>
            <a:r>
              <a:rPr lang="en-US" dirty="0" smtClean="0">
                <a:solidFill>
                  <a:schemeClr val="tx1"/>
                </a:solidFill>
              </a:rPr>
              <a:t>93.5% of capacity</a:t>
            </a:r>
          </a:p>
          <a:p>
            <a:r>
              <a:rPr lang="en-US" dirty="0" smtClean="0">
                <a:solidFill>
                  <a:schemeClr val="tx1"/>
                </a:solidFill>
              </a:rPr>
              <a:t>Elevation 574.3’ above MSL</a:t>
            </a:r>
            <a:endParaRPr lang="en-US" dirty="0">
              <a:solidFill>
                <a:schemeClr val="tx1"/>
              </a:solidFill>
            </a:endParaRPr>
          </a:p>
        </p:txBody>
      </p:sp>
      <p:pic>
        <p:nvPicPr>
          <p:cNvPr id="4" name="Picture 2" descr="P:\_Public\Images\Loch Lomond\Scenery\rainbow over lo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447800"/>
            <a:ext cx="6934200" cy="524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4568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a:t>
            </a:r>
            <a:r>
              <a:rPr lang="en-US" dirty="0" smtClean="0"/>
              <a:t>Runoff</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390062"/>
            <a:ext cx="7548563" cy="5457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62053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hite with Blue Grid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431CEF-FFBD-4C8D-889D-1FC810EA7C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with Blue Grid Segoe Template</Template>
  <TotalTime>11466</TotalTime>
  <Words>433</Words>
  <Application>Microsoft Office PowerPoint</Application>
  <PresentationFormat>On-screen Show (4:3)</PresentationFormat>
  <Paragraphs>61</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1_White with Blue Grid Segoe Template</vt:lpstr>
      <vt:lpstr>White with Courier font for code slides</vt:lpstr>
      <vt:lpstr>2018 Annual Water Supply and Demand Assessment </vt:lpstr>
      <vt:lpstr>2018 Wet Season Coming to a Close</vt:lpstr>
      <vt:lpstr>2018 - A Year of Contrasts </vt:lpstr>
      <vt:lpstr>Factors that go into Annual Evaluation   </vt:lpstr>
      <vt:lpstr>New Winter Temperature Records</vt:lpstr>
      <vt:lpstr>Cumulative Rainfall</vt:lpstr>
      <vt:lpstr>Monthly Stream Flow</vt:lpstr>
      <vt:lpstr>Reservoir Storage</vt:lpstr>
      <vt:lpstr>Cumulative Runoff</vt:lpstr>
      <vt:lpstr>Cumulative Runoff – Last 10 Years</vt:lpstr>
      <vt:lpstr>Water Consumption </vt:lpstr>
      <vt:lpstr>Importance of Maintaining Habitat</vt:lpstr>
      <vt:lpstr>Bypass Flows at Tait Street Intake</vt:lpstr>
      <vt:lpstr>Projected Reservoir Drawdown</vt:lpstr>
      <vt:lpstr>U.S. Drought Monitor: April 5, 2018</vt:lpstr>
      <vt:lpstr>Recommendation:</vt:lpstr>
      <vt:lpstr>Stage 1 Prohibitions and Requirements: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Niño Status and  Winter Storm Preparedness</dc:title>
  <dc:creator>Toby Goddard</dc:creator>
  <cp:lastModifiedBy>Toby Goddard</cp:lastModifiedBy>
  <cp:revision>245</cp:revision>
  <cp:lastPrinted>2017-05-23T00:27:25Z</cp:lastPrinted>
  <dcterms:created xsi:type="dcterms:W3CDTF">2015-10-08T21:05:49Z</dcterms:created>
  <dcterms:modified xsi:type="dcterms:W3CDTF">2018-04-11T16:12:17Z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TC102867909990</vt:lpwstr>
  </property>
</Properties>
</file>