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omments/comment1.xml" ContentType="application/vnd.openxmlformats-officedocument.presentationml.comments+xml"/>
  <Override PartName="/ppt/notesSlides/notesSlide1.xml" ContentType="application/vnd.openxmlformats-officedocument.presentationml.notesSlide+xml"/>
  <Override PartName="/ppt/charts/chart11.xml" ContentType="application/vnd.openxmlformats-officedocument.drawingml.chart+xml"/>
  <Override PartName="/ppt/drawings/drawing1.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drawings/drawing2.xml" ContentType="application/vnd.openxmlformats-officedocument.drawingml.chartshapes+xml"/>
  <Override PartName="/ppt/charts/chart14.xml" ContentType="application/vnd.openxmlformats-officedocument.drawingml.chart+xml"/>
  <Override PartName="/ppt/notesSlides/notesSlide2.xml" ContentType="application/vnd.openxmlformats-officedocument.presentationml.notesSlide+xml"/>
  <Override PartName="/ppt/charts/chart15.xml" ContentType="application/vnd.openxmlformats-officedocument.drawingml.chart+xml"/>
  <Override PartName="/ppt/drawings/drawing3.xml" ContentType="application/vnd.openxmlformats-officedocument.drawingml.chartshapes+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notesSlides/notesSlide3.xml" ContentType="application/vnd.openxmlformats-officedocument.presentationml.notesSlide+xml"/>
  <Override PartName="/ppt/charts/chart20.xml" ContentType="application/vnd.openxmlformats-officedocument.drawingml.chart+xml"/>
  <Override PartName="/ppt/theme/themeOverride1.xml" ContentType="application/vnd.openxmlformats-officedocument.themeOverride+xml"/>
  <Override PartName="/ppt/drawings/drawing4.xml" ContentType="application/vnd.openxmlformats-officedocument.drawingml.chartshapes+xml"/>
  <Override PartName="/ppt/charts/chart21.xml" ContentType="application/vnd.openxmlformats-officedocument.drawingml.chart+xml"/>
  <Override PartName="/ppt/theme/themeOverride2.xml" ContentType="application/vnd.openxmlformats-officedocument.themeOverride+xml"/>
  <Override PartName="/ppt/drawings/drawing5.xml" ContentType="application/vnd.openxmlformats-officedocument.drawingml.chartshapes+xml"/>
  <Override PartName="/ppt/charts/chart22.xml" ContentType="application/vnd.openxmlformats-officedocument.drawingml.chart+xml"/>
  <Override PartName="/ppt/theme/themeOverride3.xml" ContentType="application/vnd.openxmlformats-officedocument.themeOverride+xml"/>
  <Override PartName="/ppt/drawings/drawing6.xml" ContentType="application/vnd.openxmlformats-officedocument.drawingml.chartshapes+xml"/>
  <Override PartName="/ppt/notesSlides/notesSlide4.xml" ContentType="application/vnd.openxmlformats-officedocument.presentationml.notesSlide+xml"/>
  <Override PartName="/ppt/charts/chart23.xml" ContentType="application/vnd.openxmlformats-officedocument.drawingml.chart+xml"/>
  <Override PartName="/ppt/theme/themeOverride4.xml" ContentType="application/vnd.openxmlformats-officedocument.themeOverride+xml"/>
  <Override PartName="/ppt/charts/chart24.xml" ContentType="application/vnd.openxmlformats-officedocument.drawingml.chart+xml"/>
  <Override PartName="/ppt/theme/themeOverride5.xml" ContentType="application/vnd.openxmlformats-officedocument.themeOverride+xml"/>
  <Override PartName="/ppt/charts/chart25.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6" r:id="rId1"/>
    <p:sldMasterId id="2147483732" r:id="rId2"/>
  </p:sldMasterIdLst>
  <p:notesMasterIdLst>
    <p:notesMasterId r:id="rId98"/>
  </p:notesMasterIdLst>
  <p:handoutMasterIdLst>
    <p:handoutMasterId r:id="rId99"/>
  </p:handoutMasterIdLst>
  <p:sldIdLst>
    <p:sldId id="450" r:id="rId3"/>
    <p:sldId id="465" r:id="rId4"/>
    <p:sldId id="451" r:id="rId5"/>
    <p:sldId id="453" r:id="rId6"/>
    <p:sldId id="454" r:id="rId7"/>
    <p:sldId id="455" r:id="rId8"/>
    <p:sldId id="456" r:id="rId9"/>
    <p:sldId id="457" r:id="rId10"/>
    <p:sldId id="458" r:id="rId11"/>
    <p:sldId id="459" r:id="rId12"/>
    <p:sldId id="460" r:id="rId13"/>
    <p:sldId id="461" r:id="rId14"/>
    <p:sldId id="462" r:id="rId15"/>
    <p:sldId id="463" r:id="rId16"/>
    <p:sldId id="464" r:id="rId17"/>
    <p:sldId id="548" r:id="rId18"/>
    <p:sldId id="545" r:id="rId19"/>
    <p:sldId id="546" r:id="rId20"/>
    <p:sldId id="547" r:id="rId21"/>
    <p:sldId id="437" r:id="rId22"/>
    <p:sldId id="430" r:id="rId23"/>
    <p:sldId id="435" r:id="rId24"/>
    <p:sldId id="498" r:id="rId25"/>
    <p:sldId id="567" r:id="rId26"/>
    <p:sldId id="487" r:id="rId27"/>
    <p:sldId id="488" r:id="rId28"/>
    <p:sldId id="568" r:id="rId29"/>
    <p:sldId id="438" r:id="rId30"/>
    <p:sldId id="466" r:id="rId31"/>
    <p:sldId id="551" r:id="rId32"/>
    <p:sldId id="502" r:id="rId33"/>
    <p:sldId id="543" r:id="rId34"/>
    <p:sldId id="526" r:id="rId35"/>
    <p:sldId id="512" r:id="rId36"/>
    <p:sldId id="507" r:id="rId37"/>
    <p:sldId id="525" r:id="rId38"/>
    <p:sldId id="446" r:id="rId39"/>
    <p:sldId id="350" r:id="rId40"/>
    <p:sldId id="486" r:id="rId41"/>
    <p:sldId id="513" r:id="rId42"/>
    <p:sldId id="514" r:id="rId43"/>
    <p:sldId id="385" r:id="rId44"/>
    <p:sldId id="386" r:id="rId45"/>
    <p:sldId id="549" r:id="rId46"/>
    <p:sldId id="392" r:id="rId47"/>
    <p:sldId id="393" r:id="rId48"/>
    <p:sldId id="449" r:id="rId49"/>
    <p:sldId id="468" r:id="rId50"/>
    <p:sldId id="566" r:id="rId51"/>
    <p:sldId id="470" r:id="rId52"/>
    <p:sldId id="475" r:id="rId53"/>
    <p:sldId id="559" r:id="rId54"/>
    <p:sldId id="560" r:id="rId55"/>
    <p:sldId id="563" r:id="rId56"/>
    <p:sldId id="564" r:id="rId57"/>
    <p:sldId id="565" r:id="rId58"/>
    <p:sldId id="561" r:id="rId59"/>
    <p:sldId id="562" r:id="rId60"/>
    <p:sldId id="478" r:id="rId61"/>
    <p:sldId id="538" r:id="rId62"/>
    <p:sldId id="479" r:id="rId63"/>
    <p:sldId id="473" r:id="rId64"/>
    <p:sldId id="412" r:id="rId65"/>
    <p:sldId id="474" r:id="rId66"/>
    <p:sldId id="505" r:id="rId67"/>
    <p:sldId id="472" r:id="rId68"/>
    <p:sldId id="415" r:id="rId69"/>
    <p:sldId id="417" r:id="rId70"/>
    <p:sldId id="491" r:id="rId71"/>
    <p:sldId id="492" r:id="rId72"/>
    <p:sldId id="506" r:id="rId73"/>
    <p:sldId id="497" r:id="rId74"/>
    <p:sldId id="509" r:id="rId75"/>
    <p:sldId id="501" r:id="rId76"/>
    <p:sldId id="493" r:id="rId77"/>
    <p:sldId id="533" r:id="rId78"/>
    <p:sldId id="495" r:id="rId79"/>
    <p:sldId id="510" r:id="rId80"/>
    <p:sldId id="511" r:id="rId81"/>
    <p:sldId id="524" r:id="rId82"/>
    <p:sldId id="535" r:id="rId83"/>
    <p:sldId id="527" r:id="rId84"/>
    <p:sldId id="528" r:id="rId85"/>
    <p:sldId id="515" r:id="rId86"/>
    <p:sldId id="536" r:id="rId87"/>
    <p:sldId id="544" r:id="rId88"/>
    <p:sldId id="517" r:id="rId89"/>
    <p:sldId id="518" r:id="rId90"/>
    <p:sldId id="520" r:id="rId91"/>
    <p:sldId id="521" r:id="rId92"/>
    <p:sldId id="522" r:id="rId93"/>
    <p:sldId id="523" r:id="rId94"/>
    <p:sldId id="530" r:id="rId95"/>
    <p:sldId id="531" r:id="rId96"/>
    <p:sldId id="532" r:id="rId9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CHill" initials="GCH" lastIdx="1" clrIdx="0"/>
  <p:cmAuthor id="1" name="Rosemary Menard" initials="RCM" lastIdx="19"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599C"/>
    <a:srgbClr val="07528F"/>
    <a:srgbClr val="4F81BD"/>
    <a:srgbClr val="0966B3"/>
    <a:srgbClr val="C4E3FC"/>
    <a:srgbClr val="9CCFFA"/>
    <a:srgbClr val="012532"/>
    <a:srgbClr val="024C66"/>
    <a:srgbClr val="A2A2B0"/>
    <a:srgbClr val="A7A7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77" autoAdjust="0"/>
    <p:restoredTop sz="94628" autoAdjust="0"/>
  </p:normalViewPr>
  <p:slideViewPr>
    <p:cSldViewPr>
      <p:cViewPr>
        <p:scale>
          <a:sx n="90" d="100"/>
          <a:sy n="90" d="100"/>
        </p:scale>
        <p:origin x="-588" y="-390"/>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109428"/>
    </p:cViewPr>
  </p:sorterViewPr>
  <p:notesViewPr>
    <p:cSldViewPr>
      <p:cViewPr varScale="1">
        <p:scale>
          <a:sx n="51" d="100"/>
          <a:sy n="51" d="100"/>
        </p:scale>
        <p:origin x="-283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5.jpeg"/></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20.xlsx"/><Relationship Id="rId1" Type="http://schemas.openxmlformats.org/officeDocument/2006/relationships/themeOverride" Target="../theme/themeOverride1.xml"/></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21.xlsx"/><Relationship Id="rId1" Type="http://schemas.openxmlformats.org/officeDocument/2006/relationships/themeOverride" Target="../theme/themeOverride2.xml"/></Relationships>
</file>

<file path=ppt/charts/_rels/chart22.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22.xlsx"/><Relationship Id="rId1" Type="http://schemas.openxmlformats.org/officeDocument/2006/relationships/themeOverride" Target="../theme/themeOverride3.xml"/></Relationships>
</file>

<file path=ppt/charts/_rels/chart23.xml.rels><?xml version="1.0" encoding="UTF-8" standalone="yes"?>
<Relationships xmlns="http://schemas.openxmlformats.org/package/2006/relationships"><Relationship Id="rId2" Type="http://schemas.openxmlformats.org/officeDocument/2006/relationships/oleObject" Target="Hard%20Disk:Applications:Microsoft%20Office%202011:Office:Add-Ins:Solver.xlam" TargetMode="External"/><Relationship Id="rId1" Type="http://schemas.openxmlformats.org/officeDocument/2006/relationships/themeOverride" Target="../theme/themeOverride4.xml"/></Relationships>
</file>

<file path=ppt/charts/_rels/chart24.xml.rels><?xml version="1.0" encoding="UTF-8" standalone="yes"?>
<Relationships xmlns="http://schemas.openxmlformats.org/package/2006/relationships"><Relationship Id="rId2" Type="http://schemas.openxmlformats.org/officeDocument/2006/relationships/oleObject" Target="Hard%20Disk:Applications:Microsoft%20Office%202011:Office:Add-Ins:Solver.xlam" TargetMode="External"/><Relationship Id="rId1" Type="http://schemas.openxmlformats.org/officeDocument/2006/relationships/themeOverride" Target="../theme/themeOverride5.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47775175644022E-2"/>
          <c:y val="6.8376068376068383E-2"/>
          <c:w val="0.86299765807962525"/>
          <c:h val="0.78632478632478631"/>
        </c:manualLayout>
      </c:layout>
      <c:areaChart>
        <c:grouping val="stacked"/>
        <c:varyColors val="0"/>
        <c:ser>
          <c:idx val="1"/>
          <c:order val="1"/>
          <c:tx>
            <c:strRef>
              <c:f>Sheet1!$A$3</c:f>
              <c:strCache>
                <c:ptCount val="1"/>
                <c:pt idx="0">
                  <c:v>North Coast</c:v>
                </c:pt>
              </c:strCache>
            </c:strRef>
          </c:tx>
          <c:spPr>
            <a:solidFill>
              <a:schemeClr val="accent2"/>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General</c:formatCode>
                <c:ptCount val="12"/>
                <c:pt idx="0">
                  <c:v>3</c:v>
                </c:pt>
                <c:pt idx="1">
                  <c:v>3.8</c:v>
                </c:pt>
                <c:pt idx="2">
                  <c:v>4.3</c:v>
                </c:pt>
                <c:pt idx="3">
                  <c:v>4</c:v>
                </c:pt>
                <c:pt idx="4">
                  <c:v>3.5</c:v>
                </c:pt>
                <c:pt idx="5">
                  <c:v>3</c:v>
                </c:pt>
                <c:pt idx="6">
                  <c:v>2.5</c:v>
                </c:pt>
                <c:pt idx="7">
                  <c:v>2.2000000000000002</c:v>
                </c:pt>
                <c:pt idx="8">
                  <c:v>2</c:v>
                </c:pt>
                <c:pt idx="9">
                  <c:v>1.9</c:v>
                </c:pt>
                <c:pt idx="10">
                  <c:v>1.8</c:v>
                </c:pt>
                <c:pt idx="11">
                  <c:v>2.4</c:v>
                </c:pt>
              </c:numCache>
            </c:numRef>
          </c:val>
        </c:ser>
        <c:dLbls>
          <c:showLegendKey val="0"/>
          <c:showVal val="0"/>
          <c:showCatName val="0"/>
          <c:showSerName val="0"/>
          <c:showPercent val="0"/>
          <c:showBubbleSize val="0"/>
        </c:dLbls>
        <c:axId val="134117632"/>
        <c:axId val="134161536"/>
      </c:areaChart>
      <c:lineChart>
        <c:grouping val="standard"/>
        <c:varyColors val="0"/>
        <c:ser>
          <c:idx val="0"/>
          <c:order val="0"/>
          <c:tx>
            <c:strRef>
              <c:f>Sheet1!$A$2</c:f>
              <c:strCache>
                <c:ptCount val="1"/>
                <c:pt idx="0">
                  <c:v>Demand</c:v>
                </c:pt>
              </c:strCache>
            </c:strRef>
          </c:tx>
          <c:spPr>
            <a:ln w="37804">
              <a:solidFill>
                <a:srgbClr val="333399"/>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7.1</c:v>
                </c:pt>
                <c:pt idx="1">
                  <c:v>7.4</c:v>
                </c:pt>
                <c:pt idx="2">
                  <c:v>8</c:v>
                </c:pt>
                <c:pt idx="3">
                  <c:v>9.9</c:v>
                </c:pt>
                <c:pt idx="4">
                  <c:v>11.2</c:v>
                </c:pt>
                <c:pt idx="5">
                  <c:v>12</c:v>
                </c:pt>
                <c:pt idx="6">
                  <c:v>12.2</c:v>
                </c:pt>
                <c:pt idx="7">
                  <c:v>12</c:v>
                </c:pt>
                <c:pt idx="8">
                  <c:v>11</c:v>
                </c:pt>
                <c:pt idx="9">
                  <c:v>10</c:v>
                </c:pt>
                <c:pt idx="10">
                  <c:v>9</c:v>
                </c:pt>
                <c:pt idx="11">
                  <c:v>7</c:v>
                </c:pt>
              </c:numCache>
            </c:numRef>
          </c:val>
          <c:smooth val="1"/>
        </c:ser>
        <c:ser>
          <c:idx val="2"/>
          <c:order val="2"/>
          <c:tx>
            <c:strRef>
              <c:f>Sheet1!$A$4</c:f>
              <c:strCache>
                <c:ptCount val="1"/>
              </c:strCache>
            </c:strRef>
          </c:tx>
          <c:spPr>
            <a:ln w="12601">
              <a:solidFill>
                <a:srgbClr val="00FF00"/>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Sheet1!$B$4:$M$4</c:f>
              <c:numCache>
                <c:formatCode>General</c:formatCode>
                <c:ptCount val="12"/>
              </c:numCache>
            </c:numRef>
          </c:val>
          <c:smooth val="0"/>
        </c:ser>
        <c:dLbls>
          <c:showLegendKey val="0"/>
          <c:showVal val="0"/>
          <c:showCatName val="0"/>
          <c:showSerName val="0"/>
          <c:showPercent val="0"/>
          <c:showBubbleSize val="0"/>
        </c:dLbls>
        <c:marker val="1"/>
        <c:smooth val="0"/>
        <c:axId val="134117632"/>
        <c:axId val="134161536"/>
      </c:lineChart>
      <c:catAx>
        <c:axId val="134117632"/>
        <c:scaling>
          <c:orientation val="minMax"/>
        </c:scaling>
        <c:delete val="0"/>
        <c:axPos val="b"/>
        <c:numFmt formatCode="General" sourceLinked="1"/>
        <c:majorTickMark val="out"/>
        <c:minorTickMark val="none"/>
        <c:tickLblPos val="nextTo"/>
        <c:spPr>
          <a:ln w="3150">
            <a:solidFill>
              <a:schemeClr val="tx1"/>
            </a:solidFill>
            <a:prstDash val="solid"/>
          </a:ln>
        </c:spPr>
        <c:txPr>
          <a:bodyPr rot="0" vert="horz"/>
          <a:lstStyle/>
          <a:p>
            <a:pPr>
              <a:defRPr/>
            </a:pPr>
            <a:endParaRPr lang="en-US"/>
          </a:p>
        </c:txPr>
        <c:crossAx val="134161536"/>
        <c:crosses val="autoZero"/>
        <c:auto val="1"/>
        <c:lblAlgn val="ctr"/>
        <c:lblOffset val="100"/>
        <c:tickLblSkip val="1"/>
        <c:tickMarkSkip val="1"/>
        <c:noMultiLvlLbl val="0"/>
      </c:catAx>
      <c:valAx>
        <c:axId val="134161536"/>
        <c:scaling>
          <c:orientation val="minMax"/>
        </c:scaling>
        <c:delete val="0"/>
        <c:axPos val="l"/>
        <c:majorGridlines>
          <c:spPr>
            <a:ln w="12601">
              <a:solidFill>
                <a:srgbClr val="000000"/>
              </a:solidFill>
              <a:prstDash val="sysDash"/>
            </a:ln>
          </c:spPr>
        </c:majorGridlines>
        <c:numFmt formatCode="0.0" sourceLinked="0"/>
        <c:majorTickMark val="out"/>
        <c:minorTickMark val="none"/>
        <c:tickLblPos val="nextTo"/>
        <c:spPr>
          <a:ln w="3150">
            <a:solidFill>
              <a:schemeClr val="tx1"/>
            </a:solidFill>
            <a:prstDash val="solid"/>
          </a:ln>
        </c:spPr>
        <c:txPr>
          <a:bodyPr rot="0" vert="horz"/>
          <a:lstStyle/>
          <a:p>
            <a:pPr>
              <a:defRPr/>
            </a:pPr>
            <a:endParaRPr lang="en-US"/>
          </a:p>
        </c:txPr>
        <c:crossAx val="134117632"/>
        <c:crosses val="autoZero"/>
        <c:crossBetween val="midCat"/>
      </c:valAx>
      <c:spPr>
        <a:gradFill rotWithShape="0">
          <a:gsLst>
            <a:gs pos="0">
              <a:srgbClr xmlns:mc="http://schemas.openxmlformats.org/markup-compatibility/2006" xmlns:a14="http://schemas.microsoft.com/office/drawing/2010/main" val="FFFFFF" mc:Ignorable="a14" a14:legacySpreadsheetColorIndex="9"/>
            </a:gs>
            <a:gs pos="100000">
              <a:srgbClr xmlns:mc="http://schemas.openxmlformats.org/markup-compatibility/2006" xmlns:a14="http://schemas.microsoft.com/office/drawing/2010/main" val="99CCFF" mc:Ignorable="a14" a14:legacySpreadsheetColorIndex="44"/>
            </a:gs>
          </a:gsLst>
          <a:lin ang="5400000" scaled="1"/>
        </a:gradFill>
        <a:ln w="12601">
          <a:solidFill>
            <a:schemeClr val="tx1"/>
          </a:solidFill>
          <a:prstDash val="solid"/>
        </a:ln>
      </c:spPr>
    </c:plotArea>
    <c:plotVisOnly val="1"/>
    <c:dispBlanksAs val="gap"/>
    <c:showDLblsOverMax val="0"/>
  </c:chart>
  <c:spPr>
    <a:noFill/>
    <a:ln>
      <a:noFill/>
    </a:ln>
  </c:spPr>
  <c:txPr>
    <a:bodyPr/>
    <a:lstStyle/>
    <a:p>
      <a:pPr>
        <a:defRPr sz="1786" b="1" i="0" u="none" strike="noStrike" baseline="0">
          <a:solidFill>
            <a:schemeClr val="tx1"/>
          </a:solidFill>
          <a:latin typeface="Comic Sans MS" panose="030F0702030302020204" pitchFamily="66" charset="0"/>
          <a:ea typeface="Arial"/>
          <a:cs typeface="Aria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70422535211266E-2"/>
          <c:y val="6.8376068376068383E-2"/>
          <c:w val="0.86267605633802813"/>
          <c:h val="0.78632478632478631"/>
        </c:manualLayout>
      </c:layout>
      <c:areaChart>
        <c:grouping val="stacked"/>
        <c:varyColors val="0"/>
        <c:ser>
          <c:idx val="1"/>
          <c:order val="1"/>
          <c:tx>
            <c:strRef>
              <c:f>Sheet1!$A$3</c:f>
              <c:strCache>
                <c:ptCount val="1"/>
                <c:pt idx="0">
                  <c:v>North Coast</c:v>
                </c:pt>
              </c:strCache>
            </c:strRef>
          </c:tx>
          <c:spPr>
            <a:solidFill>
              <a:schemeClr val="accent2"/>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General</c:formatCode>
                <c:ptCount val="12"/>
                <c:pt idx="0">
                  <c:v>1.5</c:v>
                </c:pt>
                <c:pt idx="1">
                  <c:v>1.9</c:v>
                </c:pt>
                <c:pt idx="2">
                  <c:v>2.2000000000000002</c:v>
                </c:pt>
                <c:pt idx="3">
                  <c:v>2</c:v>
                </c:pt>
                <c:pt idx="4">
                  <c:v>1.7</c:v>
                </c:pt>
                <c:pt idx="5">
                  <c:v>1.5</c:v>
                </c:pt>
                <c:pt idx="6">
                  <c:v>1.2</c:v>
                </c:pt>
                <c:pt idx="7">
                  <c:v>1.1000000000000001</c:v>
                </c:pt>
                <c:pt idx="8">
                  <c:v>1</c:v>
                </c:pt>
                <c:pt idx="9">
                  <c:v>0.9</c:v>
                </c:pt>
                <c:pt idx="10">
                  <c:v>0.9</c:v>
                </c:pt>
                <c:pt idx="11">
                  <c:v>1.2</c:v>
                </c:pt>
              </c:numCache>
            </c:numRef>
          </c:val>
        </c:ser>
        <c:ser>
          <c:idx val="2"/>
          <c:order val="2"/>
          <c:tx>
            <c:strRef>
              <c:f>Sheet1!$A$4</c:f>
              <c:strCache>
                <c:ptCount val="1"/>
                <c:pt idx="0">
                  <c:v>San Lorenzo River</c:v>
                </c:pt>
              </c:strCache>
            </c:strRef>
          </c:tx>
          <c:spPr>
            <a:solidFill>
              <a:srgbClr val="99CCFF"/>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Sheet1!$B$4:$M$4</c:f>
              <c:numCache>
                <c:formatCode>General</c:formatCode>
                <c:ptCount val="12"/>
                <c:pt idx="0">
                  <c:v>5.5</c:v>
                </c:pt>
                <c:pt idx="1">
                  <c:v>5.5</c:v>
                </c:pt>
                <c:pt idx="2">
                  <c:v>5.8</c:v>
                </c:pt>
                <c:pt idx="3">
                  <c:v>7.5</c:v>
                </c:pt>
                <c:pt idx="4">
                  <c:v>7.5</c:v>
                </c:pt>
                <c:pt idx="5">
                  <c:v>7</c:v>
                </c:pt>
                <c:pt idx="6">
                  <c:v>6.5</c:v>
                </c:pt>
                <c:pt idx="7">
                  <c:v>6</c:v>
                </c:pt>
                <c:pt idx="8">
                  <c:v>5.5</c:v>
                </c:pt>
                <c:pt idx="9">
                  <c:v>5</c:v>
                </c:pt>
                <c:pt idx="10">
                  <c:v>5.5</c:v>
                </c:pt>
                <c:pt idx="11">
                  <c:v>5.8</c:v>
                </c:pt>
              </c:numCache>
            </c:numRef>
          </c:val>
        </c:ser>
        <c:ser>
          <c:idx val="3"/>
          <c:order val="3"/>
          <c:tx>
            <c:strRef>
              <c:f>Sheet1!$A$5</c:f>
              <c:strCache>
                <c:ptCount val="1"/>
                <c:pt idx="0">
                  <c:v>Beltz</c:v>
                </c:pt>
              </c:strCache>
            </c:strRef>
          </c:tx>
          <c:spPr>
            <a:solidFill>
              <a:srgbClr val="92D050"/>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Sheet1!$B$5:$M$5</c:f>
              <c:numCache>
                <c:formatCode>General</c:formatCode>
                <c:ptCount val="12"/>
                <c:pt idx="0">
                  <c:v>0</c:v>
                </c:pt>
                <c:pt idx="1">
                  <c:v>0</c:v>
                </c:pt>
                <c:pt idx="2">
                  <c:v>0</c:v>
                </c:pt>
                <c:pt idx="3">
                  <c:v>0</c:v>
                </c:pt>
                <c:pt idx="4">
                  <c:v>0.2</c:v>
                </c:pt>
                <c:pt idx="5">
                  <c:v>0.8</c:v>
                </c:pt>
                <c:pt idx="6">
                  <c:v>0.8</c:v>
                </c:pt>
                <c:pt idx="7">
                  <c:v>0.8</c:v>
                </c:pt>
                <c:pt idx="8">
                  <c:v>0.8</c:v>
                </c:pt>
                <c:pt idx="9">
                  <c:v>0.6</c:v>
                </c:pt>
                <c:pt idx="10">
                  <c:v>0</c:v>
                </c:pt>
                <c:pt idx="11">
                  <c:v>0</c:v>
                </c:pt>
              </c:numCache>
            </c:numRef>
          </c:val>
        </c:ser>
        <c:ser>
          <c:idx val="4"/>
          <c:order val="4"/>
          <c:tx>
            <c:strRef>
              <c:f>Sheet1!$A$6</c:f>
              <c:strCache>
                <c:ptCount val="1"/>
                <c:pt idx="0">
                  <c:v>Loch Lomond</c:v>
                </c:pt>
              </c:strCache>
            </c:strRef>
          </c:tx>
          <c:spPr>
            <a:solidFill>
              <a:srgbClr val="008080"/>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Sheet1!$B$6:$M$6</c:f>
              <c:numCache>
                <c:formatCode>General</c:formatCode>
                <c:ptCount val="12"/>
                <c:pt idx="0">
                  <c:v>0</c:v>
                </c:pt>
                <c:pt idx="1">
                  <c:v>0</c:v>
                </c:pt>
                <c:pt idx="2">
                  <c:v>0</c:v>
                </c:pt>
                <c:pt idx="3">
                  <c:v>0.4</c:v>
                </c:pt>
                <c:pt idx="4">
                  <c:v>1.2</c:v>
                </c:pt>
                <c:pt idx="5">
                  <c:v>1.3</c:v>
                </c:pt>
                <c:pt idx="6">
                  <c:v>2</c:v>
                </c:pt>
                <c:pt idx="7">
                  <c:v>1.8</c:v>
                </c:pt>
                <c:pt idx="8">
                  <c:v>1.5</c:v>
                </c:pt>
                <c:pt idx="9">
                  <c:v>1</c:v>
                </c:pt>
                <c:pt idx="10">
                  <c:v>0.6</c:v>
                </c:pt>
                <c:pt idx="11">
                  <c:v>0</c:v>
                </c:pt>
              </c:numCache>
            </c:numRef>
          </c:val>
        </c:ser>
        <c:ser>
          <c:idx val="5"/>
          <c:order val="5"/>
          <c:tx>
            <c:strRef>
              <c:f>Sheet1!$A$7</c:f>
              <c:strCache>
                <c:ptCount val="1"/>
                <c:pt idx="0">
                  <c:v>Deficit</c:v>
                </c:pt>
              </c:strCache>
            </c:strRef>
          </c:tx>
          <c:spPr>
            <a:blipFill dpi="0" rotWithShape="0">
              <a:blip xmlns:r="http://schemas.openxmlformats.org/officeDocument/2006/relationships" r:embed="rId1"/>
              <a:srcRect/>
              <a:tile tx="0" ty="0" sx="100000" sy="100000" flip="none" algn="tl"/>
            </a:blip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Sheet1!$B$7:$M$7</c:f>
              <c:numCache>
                <c:formatCode>General</c:formatCode>
                <c:ptCount val="12"/>
                <c:pt idx="0">
                  <c:v>0</c:v>
                </c:pt>
                <c:pt idx="1">
                  <c:v>0</c:v>
                </c:pt>
                <c:pt idx="2">
                  <c:v>0</c:v>
                </c:pt>
                <c:pt idx="3">
                  <c:v>0</c:v>
                </c:pt>
                <c:pt idx="4">
                  <c:v>0.6</c:v>
                </c:pt>
                <c:pt idx="5">
                  <c:v>1.4</c:v>
                </c:pt>
                <c:pt idx="6">
                  <c:v>1.7</c:v>
                </c:pt>
                <c:pt idx="7">
                  <c:v>2.2999999999999998</c:v>
                </c:pt>
                <c:pt idx="8">
                  <c:v>2.2000000000000002</c:v>
                </c:pt>
                <c:pt idx="9">
                  <c:v>2.5</c:v>
                </c:pt>
                <c:pt idx="10">
                  <c:v>2</c:v>
                </c:pt>
                <c:pt idx="11">
                  <c:v>0</c:v>
                </c:pt>
              </c:numCache>
            </c:numRef>
          </c:val>
        </c:ser>
        <c:dLbls>
          <c:showLegendKey val="0"/>
          <c:showVal val="0"/>
          <c:showCatName val="0"/>
          <c:showSerName val="0"/>
          <c:showPercent val="0"/>
          <c:showBubbleSize val="0"/>
        </c:dLbls>
        <c:axId val="189522304"/>
        <c:axId val="189524224"/>
      </c:areaChart>
      <c:lineChart>
        <c:grouping val="standard"/>
        <c:varyColors val="0"/>
        <c:ser>
          <c:idx val="0"/>
          <c:order val="0"/>
          <c:tx>
            <c:strRef>
              <c:f>Sheet1!$A$2</c:f>
              <c:strCache>
                <c:ptCount val="1"/>
                <c:pt idx="0">
                  <c:v>Demand</c:v>
                </c:pt>
              </c:strCache>
            </c:strRef>
          </c:tx>
          <c:spPr>
            <a:ln w="37803">
              <a:solidFill>
                <a:srgbClr val="333399"/>
              </a:solidFill>
              <a:prstDash val="solid"/>
            </a:ln>
          </c:spPr>
          <c:marker>
            <c:symbol val="square"/>
            <c:size val="9"/>
            <c:spPr>
              <a:noFill/>
              <a:ln w="9451">
                <a:noFill/>
              </a:ln>
            </c:spPr>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7.1</c:v>
                </c:pt>
                <c:pt idx="1">
                  <c:v>7.4</c:v>
                </c:pt>
                <c:pt idx="2">
                  <c:v>8</c:v>
                </c:pt>
                <c:pt idx="3">
                  <c:v>9.9</c:v>
                </c:pt>
                <c:pt idx="4">
                  <c:v>11.2</c:v>
                </c:pt>
                <c:pt idx="5">
                  <c:v>12</c:v>
                </c:pt>
                <c:pt idx="6">
                  <c:v>12.2</c:v>
                </c:pt>
                <c:pt idx="7">
                  <c:v>12</c:v>
                </c:pt>
                <c:pt idx="8">
                  <c:v>11</c:v>
                </c:pt>
                <c:pt idx="9">
                  <c:v>10</c:v>
                </c:pt>
                <c:pt idx="10">
                  <c:v>9</c:v>
                </c:pt>
                <c:pt idx="11">
                  <c:v>7</c:v>
                </c:pt>
              </c:numCache>
            </c:numRef>
          </c:val>
          <c:smooth val="1"/>
        </c:ser>
        <c:dLbls>
          <c:showLegendKey val="0"/>
          <c:showVal val="0"/>
          <c:showCatName val="0"/>
          <c:showSerName val="0"/>
          <c:showPercent val="0"/>
          <c:showBubbleSize val="0"/>
        </c:dLbls>
        <c:marker val="1"/>
        <c:smooth val="0"/>
        <c:axId val="189522304"/>
        <c:axId val="189524224"/>
      </c:lineChart>
      <c:catAx>
        <c:axId val="189522304"/>
        <c:scaling>
          <c:orientation val="minMax"/>
        </c:scaling>
        <c:delete val="0"/>
        <c:axPos val="b"/>
        <c:numFmt formatCode="General" sourceLinked="1"/>
        <c:majorTickMark val="out"/>
        <c:minorTickMark val="none"/>
        <c:tickLblPos val="nextTo"/>
        <c:spPr>
          <a:ln w="3150">
            <a:solidFill>
              <a:schemeClr val="tx1"/>
            </a:solidFill>
            <a:prstDash val="solid"/>
          </a:ln>
        </c:spPr>
        <c:txPr>
          <a:bodyPr rot="0" vert="horz"/>
          <a:lstStyle/>
          <a:p>
            <a:pPr>
              <a:defRPr sz="1786" b="1" i="0" u="none" strike="noStrike" baseline="0">
                <a:solidFill>
                  <a:schemeClr val="tx1"/>
                </a:solidFill>
                <a:latin typeface="Comic Sans MS" panose="030F0702030302020204" pitchFamily="66" charset="0"/>
                <a:ea typeface="Arial"/>
                <a:cs typeface="Arial"/>
              </a:defRPr>
            </a:pPr>
            <a:endParaRPr lang="en-US"/>
          </a:p>
        </c:txPr>
        <c:crossAx val="189524224"/>
        <c:crosses val="autoZero"/>
        <c:auto val="1"/>
        <c:lblAlgn val="ctr"/>
        <c:lblOffset val="100"/>
        <c:tickLblSkip val="1"/>
        <c:tickMarkSkip val="1"/>
        <c:noMultiLvlLbl val="0"/>
      </c:catAx>
      <c:valAx>
        <c:axId val="189524224"/>
        <c:scaling>
          <c:orientation val="minMax"/>
        </c:scaling>
        <c:delete val="0"/>
        <c:axPos val="l"/>
        <c:majorGridlines>
          <c:spPr>
            <a:ln w="12601">
              <a:solidFill>
                <a:srgbClr val="000000"/>
              </a:solidFill>
              <a:prstDash val="sysDash"/>
            </a:ln>
          </c:spPr>
        </c:majorGridlines>
        <c:numFmt formatCode="0.0" sourceLinked="0"/>
        <c:majorTickMark val="out"/>
        <c:minorTickMark val="none"/>
        <c:tickLblPos val="nextTo"/>
        <c:spPr>
          <a:ln w="3150">
            <a:solidFill>
              <a:schemeClr val="tx1"/>
            </a:solidFill>
            <a:prstDash val="solid"/>
          </a:ln>
        </c:spPr>
        <c:txPr>
          <a:bodyPr rot="0" vert="horz"/>
          <a:lstStyle/>
          <a:p>
            <a:pPr>
              <a:defRPr sz="1786" b="1" i="0" u="none" strike="noStrike" baseline="0">
                <a:solidFill>
                  <a:schemeClr val="tx1"/>
                </a:solidFill>
                <a:latin typeface="Comic Sans MS" panose="030F0702030302020204" pitchFamily="66" charset="0"/>
                <a:ea typeface="Arial"/>
                <a:cs typeface="Arial"/>
              </a:defRPr>
            </a:pPr>
            <a:endParaRPr lang="en-US"/>
          </a:p>
        </c:txPr>
        <c:crossAx val="189522304"/>
        <c:crosses val="autoZero"/>
        <c:crossBetween val="midCat"/>
      </c:valAx>
      <c:spPr>
        <a:gradFill rotWithShape="0">
          <a:gsLst>
            <a:gs pos="0">
              <a:srgbClr xmlns:mc="http://schemas.openxmlformats.org/markup-compatibility/2006" xmlns:a14="http://schemas.microsoft.com/office/drawing/2010/main" val="FFFFFF" mc:Ignorable="a14" a14:legacySpreadsheetColorIndex="9"/>
            </a:gs>
            <a:gs pos="100000">
              <a:srgbClr xmlns:mc="http://schemas.openxmlformats.org/markup-compatibility/2006" xmlns:a14="http://schemas.microsoft.com/office/drawing/2010/main" val="99CCFF" mc:Ignorable="a14" a14:legacySpreadsheetColorIndex="44"/>
            </a:gs>
          </a:gsLst>
          <a:lin ang="5400000" scaled="1"/>
        </a:gradFill>
        <a:ln w="12601">
          <a:solidFill>
            <a:schemeClr val="tx1"/>
          </a:solidFill>
          <a:prstDash val="solid"/>
        </a:ln>
      </c:spPr>
    </c:plotArea>
    <c:plotVisOnly val="1"/>
    <c:dispBlanksAs val="gap"/>
    <c:showDLblsOverMax val="0"/>
  </c:chart>
  <c:spPr>
    <a:noFill/>
    <a:ln>
      <a:noFill/>
    </a:ln>
  </c:spPr>
  <c:txPr>
    <a:bodyPr/>
    <a:lstStyle/>
    <a:p>
      <a:pPr>
        <a:defRPr sz="1786" b="1" i="0" u="none" strike="noStrike" baseline="0">
          <a:solidFill>
            <a:schemeClr val="tx1"/>
          </a:solidFill>
          <a:latin typeface="Arial"/>
          <a:ea typeface="Arial"/>
          <a:cs typeface="Aria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view3D>
      <c:rotX val="20"/>
      <c:rotY val="40"/>
      <c:depthPercent val="270"/>
      <c:rAngAx val="0"/>
      <c:perspective val="0"/>
    </c:view3D>
    <c:floor>
      <c:thickness val="0"/>
    </c:floor>
    <c:sideWall>
      <c:thickness val="0"/>
    </c:sideWall>
    <c:backWall>
      <c:thickness val="0"/>
    </c:backWall>
    <c:plotArea>
      <c:layout>
        <c:manualLayout>
          <c:layoutTarget val="inner"/>
          <c:xMode val="edge"/>
          <c:yMode val="edge"/>
          <c:x val="0.18098074388413393"/>
          <c:y val="2.9880643583092555E-2"/>
          <c:w val="0.75797499374738075"/>
          <c:h val="0.91453346277142411"/>
        </c:manualLayout>
      </c:layout>
      <c:area3DChart>
        <c:grouping val="standard"/>
        <c:varyColors val="0"/>
        <c:ser>
          <c:idx val="0"/>
          <c:order val="0"/>
          <c:tx>
            <c:v>San Lorenzo River</c:v>
          </c:tx>
          <c:spPr>
            <a:solidFill>
              <a:schemeClr val="accent1">
                <a:lumMod val="75000"/>
                <a:alpha val="90000"/>
              </a:schemeClr>
            </a:solidFill>
            <a:ln>
              <a:solidFill>
                <a:sysClr val="windowText" lastClr="000000"/>
              </a:solidFill>
            </a:ln>
          </c:spPr>
          <c:cat>
            <c:numRef>
              <c:f>'Water Year_3D'!$A$3:$A$44</c:f>
              <c:numCache>
                <c:formatCode>0</c:formatCode>
                <c:ptCount val="42"/>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numCache>
            </c:numRef>
          </c:cat>
          <c:val>
            <c:numRef>
              <c:f>'Water Year_3D'!$B$3:$B$44</c:f>
              <c:numCache>
                <c:formatCode>General</c:formatCode>
                <c:ptCount val="42"/>
                <c:pt idx="0">
                  <c:v>1341.201</c:v>
                </c:pt>
                <c:pt idx="1">
                  <c:v>423.56899999999996</c:v>
                </c:pt>
                <c:pt idx="2">
                  <c:v>569.03499999999997</c:v>
                </c:pt>
                <c:pt idx="3">
                  <c:v>943.78899999999999</c:v>
                </c:pt>
                <c:pt idx="4">
                  <c:v>1974.9510000000002</c:v>
                </c:pt>
                <c:pt idx="5">
                  <c:v>1807.2769999999996</c:v>
                </c:pt>
                <c:pt idx="6">
                  <c:v>782.10400000000004</c:v>
                </c:pt>
                <c:pt idx="7">
                  <c:v>1091.471</c:v>
                </c:pt>
                <c:pt idx="8">
                  <c:v>1157.4110000000001</c:v>
                </c:pt>
                <c:pt idx="9">
                  <c:v>1660.912</c:v>
                </c:pt>
                <c:pt idx="10">
                  <c:v>1103.7040000000002</c:v>
                </c:pt>
                <c:pt idx="11">
                  <c:v>770.25700000000006</c:v>
                </c:pt>
                <c:pt idx="12">
                  <c:v>745.44700000000012</c:v>
                </c:pt>
                <c:pt idx="13">
                  <c:v>1826.9780000000001</c:v>
                </c:pt>
                <c:pt idx="14">
                  <c:v>1683.3319999999997</c:v>
                </c:pt>
                <c:pt idx="15">
                  <c:v>2361.3360000000002</c:v>
                </c:pt>
                <c:pt idx="16">
                  <c:v>2116.4440000000004</c:v>
                </c:pt>
                <c:pt idx="17">
                  <c:v>1940.4159999999997</c:v>
                </c:pt>
                <c:pt idx="18">
                  <c:v>2141.4160000000002</c:v>
                </c:pt>
                <c:pt idx="19">
                  <c:v>2046.0909999999999</c:v>
                </c:pt>
                <c:pt idx="20">
                  <c:v>1787.6060000000002</c:v>
                </c:pt>
                <c:pt idx="21">
                  <c:v>1656.2090000000001</c:v>
                </c:pt>
                <c:pt idx="22">
                  <c:v>1904.8500000000004</c:v>
                </c:pt>
                <c:pt idx="23">
                  <c:v>1314.2550000000001</c:v>
                </c:pt>
                <c:pt idx="24">
                  <c:v>1327.9090000000001</c:v>
                </c:pt>
                <c:pt idx="25">
                  <c:v>1661.7690000000002</c:v>
                </c:pt>
                <c:pt idx="26">
                  <c:v>1402.4230000000002</c:v>
                </c:pt>
                <c:pt idx="27">
                  <c:v>2108.8409999999999</c:v>
                </c:pt>
                <c:pt idx="28">
                  <c:v>1981.3020000000001</c:v>
                </c:pt>
                <c:pt idx="29">
                  <c:v>2240.2629999999999</c:v>
                </c:pt>
                <c:pt idx="30">
                  <c:v>1851.374</c:v>
                </c:pt>
                <c:pt idx="31">
                  <c:v>1944.2090000000001</c:v>
                </c:pt>
                <c:pt idx="32">
                  <c:v>2039.7910000000002</c:v>
                </c:pt>
                <c:pt idx="33">
                  <c:v>1506.759</c:v>
                </c:pt>
                <c:pt idx="34">
                  <c:v>1572.133</c:v>
                </c:pt>
                <c:pt idx="35">
                  <c:v>2258.8330000000001</c:v>
                </c:pt>
                <c:pt idx="36">
                  <c:v>2138.348</c:v>
                </c:pt>
                <c:pt idx="37">
                  <c:v>2010.4889999999998</c:v>
                </c:pt>
                <c:pt idx="38">
                  <c:v>1631.0160000000001</c:v>
                </c:pt>
                <c:pt idx="39">
                  <c:v>1360.02</c:v>
                </c:pt>
                <c:pt idx="40">
                  <c:v>1988.0890000000004</c:v>
                </c:pt>
                <c:pt idx="41">
                  <c:v>2007.0050000000001</c:v>
                </c:pt>
              </c:numCache>
            </c:numRef>
          </c:val>
        </c:ser>
        <c:ser>
          <c:idx val="1"/>
          <c:order val="1"/>
          <c:tx>
            <c:v>Loch Lomond</c:v>
          </c:tx>
          <c:spPr>
            <a:solidFill>
              <a:schemeClr val="accent2">
                <a:lumMod val="75000"/>
                <a:alpha val="75000"/>
              </a:schemeClr>
            </a:solidFill>
            <a:ln>
              <a:solidFill>
                <a:sysClr val="windowText" lastClr="000000"/>
              </a:solidFill>
            </a:ln>
            <a:effectLst>
              <a:outerShdw blurRad="40000" dist="20000" dir="5400000" rotWithShape="0">
                <a:srgbClr val="000000">
                  <a:alpha val="37000"/>
                </a:srgbClr>
              </a:outerShdw>
            </a:effectLst>
          </c:spPr>
          <c:cat>
            <c:numRef>
              <c:f>'Water Year_3D'!$A$3:$A$44</c:f>
              <c:numCache>
                <c:formatCode>0</c:formatCode>
                <c:ptCount val="42"/>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numCache>
            </c:numRef>
          </c:cat>
          <c:val>
            <c:numRef>
              <c:f>'Water Year_3D'!$C$3:$C$44</c:f>
              <c:numCache>
                <c:formatCode>General</c:formatCode>
                <c:ptCount val="42"/>
                <c:pt idx="0">
                  <c:v>749.97300000000007</c:v>
                </c:pt>
                <c:pt idx="1">
                  <c:v>1026.93</c:v>
                </c:pt>
                <c:pt idx="2">
                  <c:v>1324.5809999999999</c:v>
                </c:pt>
                <c:pt idx="3">
                  <c:v>1508.31</c:v>
                </c:pt>
                <c:pt idx="4">
                  <c:v>644.57200000000012</c:v>
                </c:pt>
                <c:pt idx="5">
                  <c:v>164.76299999999998</c:v>
                </c:pt>
                <c:pt idx="6">
                  <c:v>932.67399999999998</c:v>
                </c:pt>
                <c:pt idx="7">
                  <c:v>1116.44</c:v>
                </c:pt>
                <c:pt idx="8">
                  <c:v>1048.633</c:v>
                </c:pt>
                <c:pt idx="9">
                  <c:v>903.76800000000014</c:v>
                </c:pt>
                <c:pt idx="10">
                  <c:v>787.26</c:v>
                </c:pt>
                <c:pt idx="11">
                  <c:v>1329.9869999999999</c:v>
                </c:pt>
                <c:pt idx="12">
                  <c:v>1542.6720000000003</c:v>
                </c:pt>
                <c:pt idx="13">
                  <c:v>835.98300000000006</c:v>
                </c:pt>
                <c:pt idx="14">
                  <c:v>1205.5550000000001</c:v>
                </c:pt>
                <c:pt idx="15">
                  <c:v>939.43999999999994</c:v>
                </c:pt>
                <c:pt idx="16">
                  <c:v>717.83899999999994</c:v>
                </c:pt>
                <c:pt idx="17">
                  <c:v>474.63700000000006</c:v>
                </c:pt>
                <c:pt idx="18">
                  <c:v>220.09800000000001</c:v>
                </c:pt>
                <c:pt idx="19">
                  <c:v>435.17499999999995</c:v>
                </c:pt>
                <c:pt idx="20">
                  <c:v>677.005</c:v>
                </c:pt>
                <c:pt idx="21">
                  <c:v>935.36899999999991</c:v>
                </c:pt>
                <c:pt idx="22">
                  <c:v>861.79100000000005</c:v>
                </c:pt>
                <c:pt idx="23">
                  <c:v>971.73699999999985</c:v>
                </c:pt>
                <c:pt idx="24">
                  <c:v>1228.461</c:v>
                </c:pt>
                <c:pt idx="25">
                  <c:v>1296.498</c:v>
                </c:pt>
                <c:pt idx="26">
                  <c:v>1251.3430000000001</c:v>
                </c:pt>
                <c:pt idx="27">
                  <c:v>476.81899999999996</c:v>
                </c:pt>
                <c:pt idx="28">
                  <c:v>846.28899999999987</c:v>
                </c:pt>
                <c:pt idx="29">
                  <c:v>736.59500000000003</c:v>
                </c:pt>
                <c:pt idx="30">
                  <c:v>585.1840000000002</c:v>
                </c:pt>
                <c:pt idx="31">
                  <c:v>711.38499999999999</c:v>
                </c:pt>
                <c:pt idx="32">
                  <c:v>698.73799999999994</c:v>
                </c:pt>
                <c:pt idx="33">
                  <c:v>616.04499999999996</c:v>
                </c:pt>
                <c:pt idx="34">
                  <c:v>537.24499999999989</c:v>
                </c:pt>
                <c:pt idx="35">
                  <c:v>445.65299999999996</c:v>
                </c:pt>
                <c:pt idx="36">
                  <c:v>470.79200000000003</c:v>
                </c:pt>
                <c:pt idx="37">
                  <c:v>295.99499999999995</c:v>
                </c:pt>
                <c:pt idx="38">
                  <c:v>314.98</c:v>
                </c:pt>
                <c:pt idx="39">
                  <c:v>336.05699999999996</c:v>
                </c:pt>
                <c:pt idx="40">
                  <c:v>296.94</c:v>
                </c:pt>
                <c:pt idx="41">
                  <c:v>813.12799999999993</c:v>
                </c:pt>
              </c:numCache>
            </c:numRef>
          </c:val>
        </c:ser>
        <c:ser>
          <c:idx val="2"/>
          <c:order val="2"/>
          <c:tx>
            <c:v>Laguna Creek</c:v>
          </c:tx>
          <c:spPr>
            <a:solidFill>
              <a:schemeClr val="accent3">
                <a:lumMod val="75000"/>
                <a:alpha val="75000"/>
              </a:schemeClr>
            </a:solidFill>
            <a:ln>
              <a:solidFill>
                <a:sysClr val="windowText" lastClr="000000"/>
              </a:solidFill>
            </a:ln>
          </c:spPr>
          <c:cat>
            <c:numRef>
              <c:f>'Water Year_3D'!$A$3:$A$44</c:f>
              <c:numCache>
                <c:formatCode>0</c:formatCode>
                <c:ptCount val="42"/>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numCache>
            </c:numRef>
          </c:cat>
          <c:val>
            <c:numRef>
              <c:f>'Water Year_3D'!$D$3:$D$44</c:f>
              <c:numCache>
                <c:formatCode>General</c:formatCode>
                <c:ptCount val="42"/>
                <c:pt idx="0">
                  <c:v>221.30199999999999</c:v>
                </c:pt>
                <c:pt idx="1">
                  <c:v>794.51700000000005</c:v>
                </c:pt>
                <c:pt idx="2">
                  <c:v>794.4</c:v>
                </c:pt>
                <c:pt idx="3">
                  <c:v>482.392</c:v>
                </c:pt>
                <c:pt idx="4">
                  <c:v>157.35900000000001</c:v>
                </c:pt>
                <c:pt idx="5">
                  <c:v>73.357000000000014</c:v>
                </c:pt>
                <c:pt idx="6">
                  <c:v>691.89200000000005</c:v>
                </c:pt>
                <c:pt idx="7">
                  <c:v>548.42999999999995</c:v>
                </c:pt>
                <c:pt idx="8">
                  <c:v>691.47500000000002</c:v>
                </c:pt>
                <c:pt idx="9">
                  <c:v>356.52499999999998</c:v>
                </c:pt>
                <c:pt idx="10">
                  <c:v>809.7700000000001</c:v>
                </c:pt>
                <c:pt idx="11">
                  <c:v>694.35599999999999</c:v>
                </c:pt>
                <c:pt idx="12">
                  <c:v>595.81700000000001</c:v>
                </c:pt>
                <c:pt idx="13">
                  <c:v>427.53400000000005</c:v>
                </c:pt>
                <c:pt idx="14">
                  <c:v>584.37300000000016</c:v>
                </c:pt>
                <c:pt idx="15">
                  <c:v>249.631</c:v>
                </c:pt>
                <c:pt idx="16">
                  <c:v>204.79699999999997</c:v>
                </c:pt>
                <c:pt idx="17">
                  <c:v>270.96600000000001</c:v>
                </c:pt>
                <c:pt idx="18">
                  <c:v>333.125</c:v>
                </c:pt>
                <c:pt idx="19">
                  <c:v>297.75700000000006</c:v>
                </c:pt>
                <c:pt idx="20">
                  <c:v>249.45299999999997</c:v>
                </c:pt>
                <c:pt idx="21">
                  <c:v>447.541</c:v>
                </c:pt>
                <c:pt idx="22">
                  <c:v>299.69960000000003</c:v>
                </c:pt>
                <c:pt idx="23">
                  <c:v>619.94100000000003</c:v>
                </c:pt>
                <c:pt idx="24">
                  <c:v>737.01100000000008</c:v>
                </c:pt>
                <c:pt idx="25">
                  <c:v>755.60600000000011</c:v>
                </c:pt>
                <c:pt idx="26">
                  <c:v>890.07499999999993</c:v>
                </c:pt>
                <c:pt idx="27">
                  <c:v>929.82700000000011</c:v>
                </c:pt>
                <c:pt idx="28">
                  <c:v>776.56099999999992</c:v>
                </c:pt>
                <c:pt idx="29">
                  <c:v>555.84100000000012</c:v>
                </c:pt>
                <c:pt idx="30">
                  <c:v>723.71910000000003</c:v>
                </c:pt>
                <c:pt idx="31">
                  <c:v>552.01099999999997</c:v>
                </c:pt>
                <c:pt idx="32">
                  <c:v>606.17000000000007</c:v>
                </c:pt>
                <c:pt idx="33">
                  <c:v>863.94299999999987</c:v>
                </c:pt>
                <c:pt idx="34">
                  <c:v>974.79200000000003</c:v>
                </c:pt>
                <c:pt idx="35">
                  <c:v>374.14400000000006</c:v>
                </c:pt>
                <c:pt idx="36">
                  <c:v>332.11200000000008</c:v>
                </c:pt>
                <c:pt idx="37">
                  <c:v>243.94500000000002</c:v>
                </c:pt>
                <c:pt idx="38">
                  <c:v>584.9910000000001</c:v>
                </c:pt>
                <c:pt idx="39">
                  <c:v>741.85500000000013</c:v>
                </c:pt>
                <c:pt idx="40">
                  <c:v>247.17599999999999</c:v>
                </c:pt>
                <c:pt idx="41">
                  <c:v>72.129000000000005</c:v>
                </c:pt>
              </c:numCache>
            </c:numRef>
          </c:val>
        </c:ser>
        <c:ser>
          <c:idx val="3"/>
          <c:order val="3"/>
          <c:tx>
            <c:v>Liddel Spring</c:v>
          </c:tx>
          <c:spPr>
            <a:solidFill>
              <a:schemeClr val="accent4">
                <a:alpha val="80000"/>
              </a:schemeClr>
            </a:solidFill>
            <a:ln>
              <a:solidFill>
                <a:sysClr val="windowText" lastClr="000000"/>
              </a:solidFill>
            </a:ln>
          </c:spPr>
          <c:cat>
            <c:numRef>
              <c:f>'Water Year_3D'!$A$3:$A$44</c:f>
              <c:numCache>
                <c:formatCode>0</c:formatCode>
                <c:ptCount val="42"/>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numCache>
            </c:numRef>
          </c:cat>
          <c:val>
            <c:numRef>
              <c:f>'Water Year_3D'!$E$3:$E$44</c:f>
              <c:numCache>
                <c:formatCode>General</c:formatCode>
                <c:ptCount val="42"/>
                <c:pt idx="0">
                  <c:v>405.34800000000001</c:v>
                </c:pt>
                <c:pt idx="1">
                  <c:v>466.327</c:v>
                </c:pt>
                <c:pt idx="2">
                  <c:v>496.05299999999994</c:v>
                </c:pt>
                <c:pt idx="3">
                  <c:v>480.26799999999997</c:v>
                </c:pt>
                <c:pt idx="4">
                  <c:v>412.61</c:v>
                </c:pt>
                <c:pt idx="5">
                  <c:v>317.91800000000001</c:v>
                </c:pt>
                <c:pt idx="6">
                  <c:v>293.209</c:v>
                </c:pt>
                <c:pt idx="7">
                  <c:v>378.767</c:v>
                </c:pt>
                <c:pt idx="8">
                  <c:v>429.512</c:v>
                </c:pt>
                <c:pt idx="9">
                  <c:v>338.06299999999999</c:v>
                </c:pt>
                <c:pt idx="10">
                  <c:v>397.54299999999995</c:v>
                </c:pt>
                <c:pt idx="11">
                  <c:v>388.85100000000006</c:v>
                </c:pt>
                <c:pt idx="12">
                  <c:v>433.22399999999999</c:v>
                </c:pt>
                <c:pt idx="13">
                  <c:v>416.1690000000001</c:v>
                </c:pt>
                <c:pt idx="14">
                  <c:v>417.10299999999995</c:v>
                </c:pt>
                <c:pt idx="15">
                  <c:v>372.702</c:v>
                </c:pt>
                <c:pt idx="16">
                  <c:v>325.89300000000003</c:v>
                </c:pt>
                <c:pt idx="17">
                  <c:v>363.517</c:v>
                </c:pt>
                <c:pt idx="18">
                  <c:v>342.60200000000003</c:v>
                </c:pt>
                <c:pt idx="19">
                  <c:v>302.02</c:v>
                </c:pt>
                <c:pt idx="20">
                  <c:v>284.98199999999997</c:v>
                </c:pt>
                <c:pt idx="21">
                  <c:v>276.10000000000002</c:v>
                </c:pt>
                <c:pt idx="22">
                  <c:v>273.51799999999997</c:v>
                </c:pt>
                <c:pt idx="23">
                  <c:v>326.73900000000003</c:v>
                </c:pt>
                <c:pt idx="24">
                  <c:v>481.21000000000004</c:v>
                </c:pt>
                <c:pt idx="25">
                  <c:v>439.11800000000005</c:v>
                </c:pt>
                <c:pt idx="26">
                  <c:v>457.005</c:v>
                </c:pt>
                <c:pt idx="27">
                  <c:v>521.67899999999997</c:v>
                </c:pt>
                <c:pt idx="28">
                  <c:v>543.90499999999997</c:v>
                </c:pt>
                <c:pt idx="29">
                  <c:v>507.46800000000002</c:v>
                </c:pt>
                <c:pt idx="30">
                  <c:v>525.96999999999991</c:v>
                </c:pt>
                <c:pt idx="31">
                  <c:v>495.66399999999993</c:v>
                </c:pt>
                <c:pt idx="32">
                  <c:v>506.78399999999999</c:v>
                </c:pt>
                <c:pt idx="33">
                  <c:v>467.24599999999998</c:v>
                </c:pt>
                <c:pt idx="34">
                  <c:v>580.04900000000009</c:v>
                </c:pt>
                <c:pt idx="35">
                  <c:v>447.99300000000005</c:v>
                </c:pt>
                <c:pt idx="36">
                  <c:v>411.34</c:v>
                </c:pt>
                <c:pt idx="37">
                  <c:v>380.88200000000001</c:v>
                </c:pt>
                <c:pt idx="38">
                  <c:v>389.53799999999995</c:v>
                </c:pt>
                <c:pt idx="39">
                  <c:v>417.27600000000001</c:v>
                </c:pt>
                <c:pt idx="40">
                  <c:v>354.09100000000007</c:v>
                </c:pt>
                <c:pt idx="41">
                  <c:v>264.24499999999995</c:v>
                </c:pt>
              </c:numCache>
            </c:numRef>
          </c:val>
        </c:ser>
        <c:ser>
          <c:idx val="4"/>
          <c:order val="4"/>
          <c:tx>
            <c:v>Tait Wells</c:v>
          </c:tx>
          <c:spPr>
            <a:solidFill>
              <a:schemeClr val="accent5">
                <a:alpha val="80000"/>
              </a:schemeClr>
            </a:solidFill>
            <a:ln>
              <a:solidFill>
                <a:sysClr val="windowText" lastClr="000000"/>
              </a:solidFill>
            </a:ln>
          </c:spPr>
          <c:cat>
            <c:numRef>
              <c:f>'Water Year_3D'!$A$3:$A$44</c:f>
              <c:numCache>
                <c:formatCode>0</c:formatCode>
                <c:ptCount val="42"/>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numCache>
            </c:numRef>
          </c:cat>
          <c:val>
            <c:numRef>
              <c:f>'Water Year_3D'!$F$3:$F$44</c:f>
              <c:numCache>
                <c:formatCode>General</c:formatCode>
                <c:ptCount val="42"/>
                <c:pt idx="0">
                  <c:v>439.25600000000003</c:v>
                </c:pt>
                <c:pt idx="1">
                  <c:v>453.09500000000003</c:v>
                </c:pt>
                <c:pt idx="2">
                  <c:v>210.96199999999999</c:v>
                </c:pt>
                <c:pt idx="3">
                  <c:v>5.0270000000000001</c:v>
                </c:pt>
                <c:pt idx="4">
                  <c:v>266.80500000000001</c:v>
                </c:pt>
                <c:pt idx="5">
                  <c:v>134.70600000000002</c:v>
                </c:pt>
                <c:pt idx="6">
                  <c:v>63.275000000000006</c:v>
                </c:pt>
                <c:pt idx="7">
                  <c:v>0</c:v>
                </c:pt>
                <c:pt idx="8">
                  <c:v>0</c:v>
                </c:pt>
                <c:pt idx="9">
                  <c:v>226.452</c:v>
                </c:pt>
                <c:pt idx="10">
                  <c:v>135.53300000000002</c:v>
                </c:pt>
                <c:pt idx="11">
                  <c:v>155.09100000000001</c:v>
                </c:pt>
                <c:pt idx="12">
                  <c:v>161.50299999999999</c:v>
                </c:pt>
                <c:pt idx="13">
                  <c:v>268.78299999999996</c:v>
                </c:pt>
                <c:pt idx="14">
                  <c:v>133.19399999999999</c:v>
                </c:pt>
                <c:pt idx="15">
                  <c:v>116.233</c:v>
                </c:pt>
                <c:pt idx="16">
                  <c:v>274.60400000000004</c:v>
                </c:pt>
                <c:pt idx="17">
                  <c:v>281.63100000000003</c:v>
                </c:pt>
                <c:pt idx="18">
                  <c:v>148.738</c:v>
                </c:pt>
                <c:pt idx="19">
                  <c:v>195.95599999999999</c:v>
                </c:pt>
                <c:pt idx="20">
                  <c:v>257.92100000000005</c:v>
                </c:pt>
                <c:pt idx="21">
                  <c:v>79.73599999999999</c:v>
                </c:pt>
                <c:pt idx="22">
                  <c:v>263.37900000000002</c:v>
                </c:pt>
                <c:pt idx="23">
                  <c:v>238.73999999999998</c:v>
                </c:pt>
                <c:pt idx="24">
                  <c:v>73.568999999999988</c:v>
                </c:pt>
                <c:pt idx="25">
                  <c:v>5.1530000000000005</c:v>
                </c:pt>
                <c:pt idx="26">
                  <c:v>1.732</c:v>
                </c:pt>
                <c:pt idx="27">
                  <c:v>76.061000000000007</c:v>
                </c:pt>
                <c:pt idx="28">
                  <c:v>66.39</c:v>
                </c:pt>
                <c:pt idx="29">
                  <c:v>67.036999999999992</c:v>
                </c:pt>
                <c:pt idx="30">
                  <c:v>103.50300000000001</c:v>
                </c:pt>
                <c:pt idx="31">
                  <c:v>31.763000000000002</c:v>
                </c:pt>
                <c:pt idx="32">
                  <c:v>71.623999999999995</c:v>
                </c:pt>
                <c:pt idx="33">
                  <c:v>47.978999999999992</c:v>
                </c:pt>
                <c:pt idx="34">
                  <c:v>4.6579999999999995</c:v>
                </c:pt>
                <c:pt idx="35">
                  <c:v>108.04600000000002</c:v>
                </c:pt>
                <c:pt idx="36">
                  <c:v>70.105000000000004</c:v>
                </c:pt>
                <c:pt idx="37">
                  <c:v>110.23099999999999</c:v>
                </c:pt>
                <c:pt idx="38">
                  <c:v>100.22900000000001</c:v>
                </c:pt>
                <c:pt idx="39">
                  <c:v>53.639000000000003</c:v>
                </c:pt>
                <c:pt idx="40">
                  <c:v>41.440999999999995</c:v>
                </c:pt>
                <c:pt idx="41">
                  <c:v>35.117999999999995</c:v>
                </c:pt>
              </c:numCache>
            </c:numRef>
          </c:val>
        </c:ser>
        <c:ser>
          <c:idx val="5"/>
          <c:order val="5"/>
          <c:tx>
            <c:v>Beltz Wells</c:v>
          </c:tx>
          <c:spPr>
            <a:solidFill>
              <a:schemeClr val="accent6">
                <a:alpha val="80000"/>
              </a:schemeClr>
            </a:solidFill>
            <a:ln>
              <a:solidFill>
                <a:sysClr val="windowText" lastClr="000000"/>
              </a:solidFill>
            </a:ln>
          </c:spPr>
          <c:cat>
            <c:numRef>
              <c:f>'Water Year_3D'!$A$3:$A$44</c:f>
              <c:numCache>
                <c:formatCode>0</c:formatCode>
                <c:ptCount val="42"/>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numCache>
            </c:numRef>
          </c:cat>
          <c:val>
            <c:numRef>
              <c:f>'Water Year_3D'!$G$3:$G$44</c:f>
              <c:numCache>
                <c:formatCode>General</c:formatCode>
                <c:ptCount val="42"/>
                <c:pt idx="0">
                  <c:v>218.98699999999999</c:v>
                </c:pt>
                <c:pt idx="1">
                  <c:v>241.35400000000001</c:v>
                </c:pt>
                <c:pt idx="2">
                  <c:v>137.72800000000001</c:v>
                </c:pt>
                <c:pt idx="3">
                  <c:v>123.10899999999999</c:v>
                </c:pt>
                <c:pt idx="4">
                  <c:v>202.19499999999999</c:v>
                </c:pt>
                <c:pt idx="5">
                  <c:v>86.067999999999998</c:v>
                </c:pt>
                <c:pt idx="6">
                  <c:v>73.834000000000003</c:v>
                </c:pt>
                <c:pt idx="7">
                  <c:v>8.4669999999999987</c:v>
                </c:pt>
                <c:pt idx="8">
                  <c:v>34.235999999999997</c:v>
                </c:pt>
                <c:pt idx="9">
                  <c:v>135.661</c:v>
                </c:pt>
                <c:pt idx="10">
                  <c:v>42.536999999999999</c:v>
                </c:pt>
                <c:pt idx="11">
                  <c:v>113.215</c:v>
                </c:pt>
                <c:pt idx="12">
                  <c:v>114.89100000000002</c:v>
                </c:pt>
                <c:pt idx="13">
                  <c:v>159.28400000000002</c:v>
                </c:pt>
                <c:pt idx="14">
                  <c:v>42.64</c:v>
                </c:pt>
                <c:pt idx="15">
                  <c:v>333.53399999999999</c:v>
                </c:pt>
                <c:pt idx="16">
                  <c:v>393.16700000000003</c:v>
                </c:pt>
                <c:pt idx="17">
                  <c:v>289.06100000000004</c:v>
                </c:pt>
                <c:pt idx="18">
                  <c:v>274.53000000000003</c:v>
                </c:pt>
                <c:pt idx="19">
                  <c:v>119.986</c:v>
                </c:pt>
                <c:pt idx="20">
                  <c:v>287.37799999999999</c:v>
                </c:pt>
                <c:pt idx="21">
                  <c:v>123.75700000000001</c:v>
                </c:pt>
                <c:pt idx="22">
                  <c:v>172.29999999999998</c:v>
                </c:pt>
                <c:pt idx="23">
                  <c:v>89.37700000000001</c:v>
                </c:pt>
                <c:pt idx="24">
                  <c:v>48.753</c:v>
                </c:pt>
                <c:pt idx="25">
                  <c:v>77.131999999999991</c:v>
                </c:pt>
                <c:pt idx="26">
                  <c:v>83.506999999999991</c:v>
                </c:pt>
                <c:pt idx="27">
                  <c:v>104.129</c:v>
                </c:pt>
                <c:pt idx="28">
                  <c:v>191.13100000000003</c:v>
                </c:pt>
                <c:pt idx="29">
                  <c:v>127.85499999999999</c:v>
                </c:pt>
                <c:pt idx="30">
                  <c:v>153.58200000000002</c:v>
                </c:pt>
                <c:pt idx="31">
                  <c:v>148.46200000000002</c:v>
                </c:pt>
                <c:pt idx="32">
                  <c:v>136.964</c:v>
                </c:pt>
                <c:pt idx="33">
                  <c:v>84.596000000000004</c:v>
                </c:pt>
                <c:pt idx="34">
                  <c:v>112.447</c:v>
                </c:pt>
                <c:pt idx="35">
                  <c:v>138.59299999999999</c:v>
                </c:pt>
                <c:pt idx="36">
                  <c:v>185.36099999999999</c:v>
                </c:pt>
                <c:pt idx="37">
                  <c:v>179.29600000000002</c:v>
                </c:pt>
                <c:pt idx="38">
                  <c:v>141.44</c:v>
                </c:pt>
                <c:pt idx="39">
                  <c:v>176.64</c:v>
                </c:pt>
                <c:pt idx="40">
                  <c:v>162.69200000000001</c:v>
                </c:pt>
                <c:pt idx="41">
                  <c:v>156.91200000000001</c:v>
                </c:pt>
              </c:numCache>
            </c:numRef>
          </c:val>
        </c:ser>
        <c:ser>
          <c:idx val="6"/>
          <c:order val="6"/>
          <c:tx>
            <c:v>Majors Creek</c:v>
          </c:tx>
          <c:spPr>
            <a:solidFill>
              <a:schemeClr val="accent1">
                <a:lumMod val="60000"/>
                <a:lumOff val="40000"/>
                <a:alpha val="90000"/>
              </a:schemeClr>
            </a:solidFill>
            <a:ln>
              <a:solidFill>
                <a:sysClr val="windowText" lastClr="000000"/>
              </a:solidFill>
            </a:ln>
          </c:spPr>
          <c:cat>
            <c:numRef>
              <c:f>'Water Year_3D'!$A$3:$A$44</c:f>
              <c:numCache>
                <c:formatCode>0</c:formatCode>
                <c:ptCount val="42"/>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numCache>
            </c:numRef>
          </c:cat>
          <c:val>
            <c:numRef>
              <c:f>'Water Year_3D'!$H$3:$H$44</c:f>
              <c:numCache>
                <c:formatCode>General</c:formatCode>
                <c:ptCount val="42"/>
                <c:pt idx="0">
                  <c:v>280.60399999999998</c:v>
                </c:pt>
                <c:pt idx="1">
                  <c:v>180.78799999999998</c:v>
                </c:pt>
                <c:pt idx="2">
                  <c:v>114.19800000000001</c:v>
                </c:pt>
                <c:pt idx="3">
                  <c:v>202.43</c:v>
                </c:pt>
                <c:pt idx="4">
                  <c:v>218.27199999999999</c:v>
                </c:pt>
                <c:pt idx="5">
                  <c:v>165.03299999999999</c:v>
                </c:pt>
                <c:pt idx="6">
                  <c:v>45.018999999999998</c:v>
                </c:pt>
                <c:pt idx="7">
                  <c:v>187.982</c:v>
                </c:pt>
                <c:pt idx="8">
                  <c:v>105.15700000000001</c:v>
                </c:pt>
                <c:pt idx="9">
                  <c:v>180.85399999999996</c:v>
                </c:pt>
                <c:pt idx="10">
                  <c:v>68.406000000000006</c:v>
                </c:pt>
                <c:pt idx="11">
                  <c:v>26.984000000000002</c:v>
                </c:pt>
                <c:pt idx="12">
                  <c:v>123.77800000000001</c:v>
                </c:pt>
                <c:pt idx="13">
                  <c:v>122.65600000000001</c:v>
                </c:pt>
                <c:pt idx="14">
                  <c:v>108.807</c:v>
                </c:pt>
                <c:pt idx="15">
                  <c:v>92.61999999999999</c:v>
                </c:pt>
                <c:pt idx="16">
                  <c:v>118.122</c:v>
                </c:pt>
                <c:pt idx="17">
                  <c:v>135.56800000000001</c:v>
                </c:pt>
                <c:pt idx="18">
                  <c:v>187.49</c:v>
                </c:pt>
                <c:pt idx="19">
                  <c:v>149.76100000000002</c:v>
                </c:pt>
                <c:pt idx="20">
                  <c:v>82.312000000000012</c:v>
                </c:pt>
                <c:pt idx="21">
                  <c:v>81.448000000000008</c:v>
                </c:pt>
                <c:pt idx="22">
                  <c:v>136.50700000000001</c:v>
                </c:pt>
                <c:pt idx="23">
                  <c:v>82.085999999999999</c:v>
                </c:pt>
                <c:pt idx="24">
                  <c:v>135.899</c:v>
                </c:pt>
                <c:pt idx="25">
                  <c:v>63.032000000000011</c:v>
                </c:pt>
                <c:pt idx="26">
                  <c:v>53.917000000000002</c:v>
                </c:pt>
                <c:pt idx="27">
                  <c:v>158.91800000000001</c:v>
                </c:pt>
                <c:pt idx="28">
                  <c:v>153.333</c:v>
                </c:pt>
                <c:pt idx="29">
                  <c:v>249.785</c:v>
                </c:pt>
                <c:pt idx="30">
                  <c:v>191.34899999999999</c:v>
                </c:pt>
                <c:pt idx="31">
                  <c:v>238.27699999999999</c:v>
                </c:pt>
                <c:pt idx="32">
                  <c:v>179.37300000000002</c:v>
                </c:pt>
                <c:pt idx="33">
                  <c:v>125.95099999999999</c:v>
                </c:pt>
                <c:pt idx="34">
                  <c:v>90.097999999999999</c:v>
                </c:pt>
                <c:pt idx="35">
                  <c:v>129.83500000000001</c:v>
                </c:pt>
                <c:pt idx="36">
                  <c:v>137.47200000000001</c:v>
                </c:pt>
                <c:pt idx="37">
                  <c:v>189.43800000000002</c:v>
                </c:pt>
                <c:pt idx="38">
                  <c:v>142.434</c:v>
                </c:pt>
                <c:pt idx="39">
                  <c:v>26.799999999999997</c:v>
                </c:pt>
                <c:pt idx="40">
                  <c:v>192.233</c:v>
                </c:pt>
                <c:pt idx="41">
                  <c:v>113.084</c:v>
                </c:pt>
              </c:numCache>
            </c:numRef>
          </c:val>
        </c:ser>
        <c:dLbls>
          <c:showLegendKey val="0"/>
          <c:showVal val="0"/>
          <c:showCatName val="0"/>
          <c:showSerName val="0"/>
          <c:showPercent val="0"/>
          <c:showBubbleSize val="0"/>
        </c:dLbls>
        <c:gapDepth val="500"/>
        <c:axId val="74300416"/>
        <c:axId val="74302592"/>
        <c:axId val="126147648"/>
      </c:area3DChart>
      <c:catAx>
        <c:axId val="74300416"/>
        <c:scaling>
          <c:orientation val="minMax"/>
        </c:scaling>
        <c:delete val="0"/>
        <c:axPos val="b"/>
        <c:majorGridlines/>
        <c:title>
          <c:tx>
            <c:rich>
              <a:bodyPr/>
              <a:lstStyle/>
              <a:p>
                <a:pPr>
                  <a:defRPr/>
                </a:pPr>
                <a:r>
                  <a:rPr lang="en-US"/>
                  <a:t>Water </a:t>
                </a:r>
                <a:r>
                  <a:rPr lang="en-US" baseline="0"/>
                  <a:t>Year</a:t>
                </a:r>
                <a:endParaRPr lang="en-US"/>
              </a:p>
            </c:rich>
          </c:tx>
          <c:layout>
            <c:manualLayout>
              <c:xMode val="edge"/>
              <c:yMode val="edge"/>
              <c:x val="0.4118671003134356"/>
              <c:y val="0.78022923570661518"/>
            </c:manualLayout>
          </c:layout>
          <c:overlay val="0"/>
        </c:title>
        <c:numFmt formatCode="0" sourceLinked="1"/>
        <c:majorTickMark val="out"/>
        <c:minorTickMark val="none"/>
        <c:tickLblPos val="high"/>
        <c:txPr>
          <a:bodyPr/>
          <a:lstStyle/>
          <a:p>
            <a:pPr>
              <a:defRPr sz="1000"/>
            </a:pPr>
            <a:endParaRPr lang="en-US"/>
          </a:p>
        </c:txPr>
        <c:crossAx val="74302592"/>
        <c:crosses val="autoZero"/>
        <c:auto val="1"/>
        <c:lblAlgn val="ctr"/>
        <c:lblOffset val="100"/>
        <c:tickLblSkip val="1"/>
        <c:noMultiLvlLbl val="0"/>
      </c:catAx>
      <c:valAx>
        <c:axId val="74302592"/>
        <c:scaling>
          <c:orientation val="minMax"/>
        </c:scaling>
        <c:delete val="0"/>
        <c:axPos val="l"/>
        <c:majorGridlines/>
        <c:minorGridlines/>
        <c:title>
          <c:tx>
            <c:rich>
              <a:bodyPr rot="-5400000" vert="horz"/>
              <a:lstStyle/>
              <a:p>
                <a:pPr>
                  <a:defRPr/>
                </a:pPr>
                <a:r>
                  <a:rPr lang="en-US"/>
                  <a:t>Water Production
(million gallons/year)</a:t>
                </a:r>
              </a:p>
            </c:rich>
          </c:tx>
          <c:layout>
            <c:manualLayout>
              <c:xMode val="edge"/>
              <c:yMode val="edge"/>
              <c:x val="0.11690785441421217"/>
              <c:y val="0.35257362466268505"/>
            </c:manualLayout>
          </c:layout>
          <c:overlay val="0"/>
        </c:title>
        <c:numFmt formatCode="#,##0" sourceLinked="0"/>
        <c:majorTickMark val="out"/>
        <c:minorTickMark val="none"/>
        <c:tickLblPos val="nextTo"/>
        <c:crossAx val="74300416"/>
        <c:crosses val="autoZero"/>
        <c:crossBetween val="midCat"/>
      </c:valAx>
      <c:serAx>
        <c:axId val="126147648"/>
        <c:scaling>
          <c:orientation val="maxMin"/>
        </c:scaling>
        <c:delete val="0"/>
        <c:axPos val="b"/>
        <c:majorTickMark val="out"/>
        <c:minorTickMark val="none"/>
        <c:tickLblPos val="low"/>
        <c:spPr>
          <a:ln w="9525"/>
        </c:spPr>
        <c:txPr>
          <a:bodyPr rot="2700000" anchor="t" anchorCtr="0"/>
          <a:lstStyle/>
          <a:p>
            <a:pPr>
              <a:defRPr sz="1000"/>
            </a:pPr>
            <a:endParaRPr lang="en-US"/>
          </a:p>
        </c:txPr>
        <c:crossAx val="74302592"/>
        <c:crosses val="autoZero"/>
        <c:tickLblSkip val="1"/>
        <c:tickMarkSkip val="1"/>
      </c:serAx>
    </c:plotArea>
    <c:plotVisOnly val="1"/>
    <c:dispBlanksAs val="zero"/>
    <c:showDLblsOverMax val="0"/>
  </c:chart>
  <c:spPr>
    <a:effectLst>
      <a:outerShdw blurRad="50800" dist="50800" dir="5400000" algn="ctr" rotWithShape="0">
        <a:srgbClr val="000000"/>
      </a:outerShdw>
    </a:effectLst>
  </c:sp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view3D>
      <c:rotX val="20"/>
      <c:rotY val="40"/>
      <c:depthPercent val="170"/>
      <c:rAngAx val="0"/>
      <c:perspective val="0"/>
    </c:view3D>
    <c:floor>
      <c:thickness val="0"/>
      <c:spPr>
        <a:scene3d>
          <a:camera prst="orthographicFront"/>
          <a:lightRig rig="threePt" dir="t"/>
        </a:scene3d>
        <a:sp3d>
          <a:contourClr>
            <a:srgbClr val="000000"/>
          </a:contourClr>
        </a:sp3d>
      </c:spPr>
    </c:floor>
    <c:sideWall>
      <c:thickness val="0"/>
    </c:sideWall>
    <c:backWall>
      <c:thickness val="0"/>
    </c:backWall>
    <c:plotArea>
      <c:layout>
        <c:manualLayout>
          <c:layoutTarget val="inner"/>
          <c:xMode val="edge"/>
          <c:yMode val="edge"/>
          <c:x val="0.18098074388413393"/>
          <c:y val="2.9880643583092555E-2"/>
          <c:w val="0.75797499374738075"/>
          <c:h val="0.91453346277142411"/>
        </c:manualLayout>
      </c:layout>
      <c:area3DChart>
        <c:grouping val="standard"/>
        <c:varyColors val="0"/>
        <c:ser>
          <c:idx val="0"/>
          <c:order val="0"/>
          <c:tx>
            <c:v>San Lorenzo River</c:v>
          </c:tx>
          <c:spPr>
            <a:solidFill>
              <a:schemeClr val="accent1">
                <a:lumMod val="75000"/>
                <a:alpha val="90000"/>
              </a:schemeClr>
            </a:solidFill>
            <a:ln>
              <a:solidFill>
                <a:sysClr val="windowText" lastClr="000000"/>
              </a:solidFill>
            </a:ln>
          </c:spPr>
          <c:cat>
            <c:strRef>
              <c:f>'Monthly Prod 89, 07, 09, 12, 13'!$B$39:$B$50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13'!$C$39:$C$50</c:f>
              <c:numCache>
                <c:formatCode>0.00</c:formatCode>
                <c:ptCount val="12"/>
                <c:pt idx="0">
                  <c:v>150.21</c:v>
                </c:pt>
                <c:pt idx="1">
                  <c:v>161.12200000000001</c:v>
                </c:pt>
                <c:pt idx="2">
                  <c:v>106.13800000000001</c:v>
                </c:pt>
                <c:pt idx="3">
                  <c:v>121.181</c:v>
                </c:pt>
                <c:pt idx="4">
                  <c:v>181.24</c:v>
                </c:pt>
                <c:pt idx="5">
                  <c:v>219.333</c:v>
                </c:pt>
                <c:pt idx="6">
                  <c:v>226.874</c:v>
                </c:pt>
                <c:pt idx="7">
                  <c:v>224.57599999999999</c:v>
                </c:pt>
                <c:pt idx="8">
                  <c:v>206.999</c:v>
                </c:pt>
                <c:pt idx="9">
                  <c:v>168.76</c:v>
                </c:pt>
                <c:pt idx="10">
                  <c:v>108.182</c:v>
                </c:pt>
                <c:pt idx="11">
                  <c:v>84.92</c:v>
                </c:pt>
              </c:numCache>
            </c:numRef>
          </c:val>
        </c:ser>
        <c:ser>
          <c:idx val="1"/>
          <c:order val="1"/>
          <c:tx>
            <c:v>Loch Lomond</c:v>
          </c:tx>
          <c:spPr>
            <a:solidFill>
              <a:schemeClr val="accent2">
                <a:lumMod val="75000"/>
                <a:alpha val="75000"/>
              </a:schemeClr>
            </a:solidFill>
            <a:ln>
              <a:solidFill>
                <a:sysClr val="windowText" lastClr="000000"/>
              </a:solidFill>
            </a:ln>
            <a:effectLst>
              <a:outerShdw blurRad="40000" dist="20000" dir="5400000" rotWithShape="0">
                <a:srgbClr val="000000">
                  <a:alpha val="37000"/>
                </a:srgbClr>
              </a:outerShdw>
            </a:effectLst>
          </c:spPr>
          <c:cat>
            <c:strRef>
              <c:f>'Monthly Prod 89, 07, 09, 12, 13'!$B$39:$B$50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13'!$D$39:$D$50</c:f>
              <c:numCache>
                <c:formatCode>0.00</c:formatCode>
                <c:ptCount val="12"/>
                <c:pt idx="0">
                  <c:v>24.033000000000001</c:v>
                </c:pt>
                <c:pt idx="1">
                  <c:v>1.3009999999999999</c:v>
                </c:pt>
                <c:pt idx="2">
                  <c:v>76.332999999999998</c:v>
                </c:pt>
                <c:pt idx="3">
                  <c:v>53.814999999999998</c:v>
                </c:pt>
                <c:pt idx="4">
                  <c:v>18.207000000000001</c:v>
                </c:pt>
                <c:pt idx="5">
                  <c:v>27.866</c:v>
                </c:pt>
                <c:pt idx="6">
                  <c:v>16.795999999999999</c:v>
                </c:pt>
                <c:pt idx="7">
                  <c:v>14.228</c:v>
                </c:pt>
                <c:pt idx="8">
                  <c:v>12.111000000000001</c:v>
                </c:pt>
                <c:pt idx="9">
                  <c:v>38.137</c:v>
                </c:pt>
                <c:pt idx="10">
                  <c:v>70.5</c:v>
                </c:pt>
                <c:pt idx="11">
                  <c:v>108.33199999999999</c:v>
                </c:pt>
              </c:numCache>
            </c:numRef>
          </c:val>
        </c:ser>
        <c:ser>
          <c:idx val="2"/>
          <c:order val="2"/>
          <c:tx>
            <c:v>Laguna Creek</c:v>
          </c:tx>
          <c:spPr>
            <a:solidFill>
              <a:schemeClr val="accent3">
                <a:lumMod val="75000"/>
                <a:alpha val="75000"/>
              </a:schemeClr>
            </a:solidFill>
            <a:ln>
              <a:solidFill>
                <a:sysClr val="windowText" lastClr="000000"/>
              </a:solidFill>
            </a:ln>
          </c:spPr>
          <c:cat>
            <c:strRef>
              <c:f>'Monthly Prod 89, 07, 09, 12, 13'!$B$39:$B$50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13'!$E$39:$E$50</c:f>
              <c:numCache>
                <c:formatCode>0.00</c:formatCode>
                <c:ptCount val="12"/>
                <c:pt idx="0">
                  <c:v>11.3</c:v>
                </c:pt>
                <c:pt idx="1">
                  <c:v>1.51</c:v>
                </c:pt>
                <c:pt idx="2">
                  <c:v>12.598000000000001</c:v>
                </c:pt>
                <c:pt idx="3">
                  <c:v>13.28</c:v>
                </c:pt>
                <c:pt idx="4">
                  <c:v>14.161</c:v>
                </c:pt>
                <c:pt idx="5">
                  <c:v>2.8940000000000001</c:v>
                </c:pt>
                <c:pt idx="6">
                  <c:v>34.277000000000001</c:v>
                </c:pt>
                <c:pt idx="7">
                  <c:v>32.014000000000003</c:v>
                </c:pt>
                <c:pt idx="8">
                  <c:v>29.099</c:v>
                </c:pt>
                <c:pt idx="9">
                  <c:v>20.92</c:v>
                </c:pt>
                <c:pt idx="10">
                  <c:v>16</c:v>
                </c:pt>
                <c:pt idx="11">
                  <c:v>18.527000000000001</c:v>
                </c:pt>
              </c:numCache>
            </c:numRef>
          </c:val>
        </c:ser>
        <c:ser>
          <c:idx val="3"/>
          <c:order val="3"/>
          <c:tx>
            <c:v>Liddel Spring</c:v>
          </c:tx>
          <c:spPr>
            <a:solidFill>
              <a:schemeClr val="accent4">
                <a:alpha val="80000"/>
              </a:schemeClr>
            </a:solidFill>
            <a:ln>
              <a:solidFill>
                <a:sysClr val="windowText" lastClr="000000"/>
              </a:solidFill>
            </a:ln>
          </c:spPr>
          <c:cat>
            <c:strRef>
              <c:f>'Monthly Prod 89, 07, 09, 12, 13'!$B$39:$B$50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13'!$F$39:$F$50</c:f>
              <c:numCache>
                <c:formatCode>0.00</c:formatCode>
                <c:ptCount val="12"/>
                <c:pt idx="0">
                  <c:v>32.017000000000003</c:v>
                </c:pt>
                <c:pt idx="1">
                  <c:v>28.337</c:v>
                </c:pt>
                <c:pt idx="2">
                  <c:v>26.462</c:v>
                </c:pt>
                <c:pt idx="3">
                  <c:v>16.579999999999998</c:v>
                </c:pt>
                <c:pt idx="4">
                  <c:v>27.661000000000001</c:v>
                </c:pt>
                <c:pt idx="5">
                  <c:v>32.741999999999997</c:v>
                </c:pt>
                <c:pt idx="6">
                  <c:v>30.765999999999998</c:v>
                </c:pt>
                <c:pt idx="7">
                  <c:v>31.814</c:v>
                </c:pt>
                <c:pt idx="8">
                  <c:v>29.651</c:v>
                </c:pt>
                <c:pt idx="9">
                  <c:v>29.257999999999999</c:v>
                </c:pt>
                <c:pt idx="10">
                  <c:v>27.47</c:v>
                </c:pt>
                <c:pt idx="11">
                  <c:v>8.8620000000000001</c:v>
                </c:pt>
              </c:numCache>
            </c:numRef>
          </c:val>
        </c:ser>
        <c:ser>
          <c:idx val="4"/>
          <c:order val="4"/>
          <c:tx>
            <c:v>Tait Wells</c:v>
          </c:tx>
          <c:spPr>
            <a:solidFill>
              <a:schemeClr val="accent5">
                <a:alpha val="80000"/>
              </a:schemeClr>
            </a:solidFill>
            <a:ln>
              <a:solidFill>
                <a:sysClr val="windowText" lastClr="000000"/>
              </a:solidFill>
            </a:ln>
          </c:spPr>
          <c:cat>
            <c:strRef>
              <c:f>'Monthly Prod 89, 07, 09, 12, 13'!$B$39:$B$50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13'!$G$39:$G$50</c:f>
              <c:numCache>
                <c:formatCode>0.00</c:formatCode>
                <c:ptCount val="12"/>
                <c:pt idx="0">
                  <c:v>4.6349999999999998</c:v>
                </c:pt>
                <c:pt idx="1">
                  <c:v>8.0190000000000001</c:v>
                </c:pt>
                <c:pt idx="2">
                  <c:v>9.6609999999999996</c:v>
                </c:pt>
                <c:pt idx="3">
                  <c:v>9.8780000000000001</c:v>
                </c:pt>
                <c:pt idx="4">
                  <c:v>1E-3</c:v>
                </c:pt>
                <c:pt idx="5">
                  <c:v>1.839</c:v>
                </c:pt>
                <c:pt idx="6">
                  <c:v>1.1040000000000001</c:v>
                </c:pt>
                <c:pt idx="7">
                  <c:v>8.5999999999999993E-2</c:v>
                </c:pt>
                <c:pt idx="8">
                  <c:v>2.7E-2</c:v>
                </c:pt>
                <c:pt idx="9">
                  <c:v>4.4400000000000004</c:v>
                </c:pt>
                <c:pt idx="10">
                  <c:v>1.6060000000000001</c:v>
                </c:pt>
                <c:pt idx="11">
                  <c:v>8.9160000000000004</c:v>
                </c:pt>
              </c:numCache>
            </c:numRef>
          </c:val>
        </c:ser>
        <c:ser>
          <c:idx val="5"/>
          <c:order val="5"/>
          <c:tx>
            <c:v>Beltz Wells</c:v>
          </c:tx>
          <c:spPr>
            <a:solidFill>
              <a:schemeClr val="accent6">
                <a:alpha val="80000"/>
              </a:schemeClr>
            </a:solidFill>
            <a:ln>
              <a:solidFill>
                <a:sysClr val="windowText" lastClr="000000"/>
              </a:solidFill>
            </a:ln>
          </c:spPr>
          <c:cat>
            <c:strRef>
              <c:f>'Monthly Prod 89, 07, 09, 12, 13'!$B$39:$B$50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13'!$H$39:$H$50</c:f>
              <c:numCache>
                <c:formatCode>0.00</c:formatCode>
                <c:ptCount val="12"/>
                <c:pt idx="0">
                  <c:v>0</c:v>
                </c:pt>
                <c:pt idx="1">
                  <c:v>0</c:v>
                </c:pt>
                <c:pt idx="2">
                  <c:v>0</c:v>
                </c:pt>
                <c:pt idx="3">
                  <c:v>14.635</c:v>
                </c:pt>
                <c:pt idx="4">
                  <c:v>30.870999999999999</c:v>
                </c:pt>
                <c:pt idx="5">
                  <c:v>27.218</c:v>
                </c:pt>
                <c:pt idx="6">
                  <c:v>23.66</c:v>
                </c:pt>
                <c:pt idx="7">
                  <c:v>24.472999999999999</c:v>
                </c:pt>
                <c:pt idx="8">
                  <c:v>22.419</c:v>
                </c:pt>
                <c:pt idx="9">
                  <c:v>19.416</c:v>
                </c:pt>
                <c:pt idx="10">
                  <c:v>0</c:v>
                </c:pt>
                <c:pt idx="11">
                  <c:v>0</c:v>
                </c:pt>
              </c:numCache>
            </c:numRef>
          </c:val>
        </c:ser>
        <c:ser>
          <c:idx val="6"/>
          <c:order val="6"/>
          <c:tx>
            <c:v>Majors Creek</c:v>
          </c:tx>
          <c:spPr>
            <a:solidFill>
              <a:schemeClr val="accent1">
                <a:lumMod val="60000"/>
                <a:lumOff val="40000"/>
                <a:alpha val="90000"/>
              </a:schemeClr>
            </a:solidFill>
            <a:ln>
              <a:solidFill>
                <a:sysClr val="windowText" lastClr="000000"/>
              </a:solidFill>
            </a:ln>
          </c:spPr>
          <c:cat>
            <c:strRef>
              <c:f>'Monthly Prod 89, 07, 09, 12, 13'!$B$39:$B$50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13'!$I$39:$I$50</c:f>
              <c:numCache>
                <c:formatCode>0.00</c:formatCode>
                <c:ptCount val="12"/>
                <c:pt idx="0">
                  <c:v>13.393000000000001</c:v>
                </c:pt>
                <c:pt idx="1">
                  <c:v>18.474</c:v>
                </c:pt>
                <c:pt idx="2">
                  <c:v>8.9130000000000003</c:v>
                </c:pt>
                <c:pt idx="3">
                  <c:v>6.59</c:v>
                </c:pt>
                <c:pt idx="4">
                  <c:v>24.606999999999999</c:v>
                </c:pt>
                <c:pt idx="5">
                  <c:v>23.574000000000002</c:v>
                </c:pt>
                <c:pt idx="6">
                  <c:v>19.917000000000002</c:v>
                </c:pt>
                <c:pt idx="7">
                  <c:v>17.122</c:v>
                </c:pt>
                <c:pt idx="8">
                  <c:v>15.803000000000001</c:v>
                </c:pt>
                <c:pt idx="9">
                  <c:v>21.395</c:v>
                </c:pt>
                <c:pt idx="10">
                  <c:v>12.583</c:v>
                </c:pt>
                <c:pt idx="11">
                  <c:v>0</c:v>
                </c:pt>
              </c:numCache>
            </c:numRef>
          </c:val>
        </c:ser>
        <c:dLbls>
          <c:showLegendKey val="0"/>
          <c:showVal val="0"/>
          <c:showCatName val="0"/>
          <c:showSerName val="0"/>
          <c:showPercent val="0"/>
          <c:showBubbleSize val="0"/>
        </c:dLbls>
        <c:gapDepth val="500"/>
        <c:axId val="74561792"/>
        <c:axId val="75641216"/>
        <c:axId val="133628800"/>
      </c:area3DChart>
      <c:catAx>
        <c:axId val="74561792"/>
        <c:scaling>
          <c:orientation val="minMax"/>
        </c:scaling>
        <c:delete val="0"/>
        <c:axPos val="b"/>
        <c:majorGridlines/>
        <c:title>
          <c:tx>
            <c:rich>
              <a:bodyPr/>
              <a:lstStyle/>
              <a:p>
                <a:pPr>
                  <a:defRPr/>
                </a:pPr>
                <a:r>
                  <a:rPr lang="en-US"/>
                  <a:t>Monthly Production</a:t>
                </a:r>
                <a:r>
                  <a:rPr lang="en-US" baseline="0"/>
                  <a:t> (2012)</a:t>
                </a:r>
                <a:endParaRPr lang="en-US"/>
              </a:p>
            </c:rich>
          </c:tx>
          <c:layout>
            <c:manualLayout>
              <c:xMode val="edge"/>
              <c:yMode val="edge"/>
              <c:x val="0.21390623653791299"/>
              <c:y val="0.82569622522296082"/>
            </c:manualLayout>
          </c:layout>
          <c:overlay val="0"/>
        </c:title>
        <c:numFmt formatCode="0" sourceLinked="1"/>
        <c:majorTickMark val="out"/>
        <c:minorTickMark val="none"/>
        <c:tickLblPos val="low"/>
        <c:txPr>
          <a:bodyPr/>
          <a:lstStyle/>
          <a:p>
            <a:pPr>
              <a:defRPr sz="1000"/>
            </a:pPr>
            <a:endParaRPr lang="en-US"/>
          </a:p>
        </c:txPr>
        <c:crossAx val="75641216"/>
        <c:crosses val="autoZero"/>
        <c:auto val="1"/>
        <c:lblAlgn val="ctr"/>
        <c:lblOffset val="100"/>
        <c:tickLblSkip val="1"/>
        <c:noMultiLvlLbl val="0"/>
      </c:catAx>
      <c:valAx>
        <c:axId val="75641216"/>
        <c:scaling>
          <c:orientation val="minMax"/>
          <c:max val="250"/>
        </c:scaling>
        <c:delete val="0"/>
        <c:axPos val="l"/>
        <c:majorGridlines/>
        <c:minorGridlines/>
        <c:title>
          <c:tx>
            <c:rich>
              <a:bodyPr rot="-5400000" vert="horz"/>
              <a:lstStyle/>
              <a:p>
                <a:pPr>
                  <a:defRPr/>
                </a:pPr>
                <a:r>
                  <a:rPr lang="en-US"/>
                  <a:t>Water Production
(million gallons/year)</a:t>
                </a:r>
              </a:p>
            </c:rich>
          </c:tx>
          <c:layout>
            <c:manualLayout>
              <c:xMode val="edge"/>
              <c:yMode val="edge"/>
              <c:x val="0.10894043598968453"/>
              <c:y val="0.38440385323671838"/>
            </c:manualLayout>
          </c:layout>
          <c:overlay val="0"/>
        </c:title>
        <c:numFmt formatCode="#,##0" sourceLinked="0"/>
        <c:majorTickMark val="out"/>
        <c:minorTickMark val="none"/>
        <c:tickLblPos val="nextTo"/>
        <c:crossAx val="74561792"/>
        <c:crosses val="autoZero"/>
        <c:crossBetween val="midCat"/>
      </c:valAx>
      <c:serAx>
        <c:axId val="133628800"/>
        <c:scaling>
          <c:orientation val="maxMin"/>
        </c:scaling>
        <c:delete val="0"/>
        <c:axPos val="b"/>
        <c:majorTickMark val="out"/>
        <c:minorTickMark val="none"/>
        <c:tickLblPos val="low"/>
        <c:spPr>
          <a:ln w="9525"/>
        </c:spPr>
        <c:txPr>
          <a:bodyPr rot="2700000" anchor="t" anchorCtr="0"/>
          <a:lstStyle/>
          <a:p>
            <a:pPr>
              <a:defRPr sz="1000"/>
            </a:pPr>
            <a:endParaRPr lang="en-US"/>
          </a:p>
        </c:txPr>
        <c:crossAx val="75641216"/>
        <c:crosses val="autoZero"/>
        <c:tickLblSkip val="1"/>
        <c:tickMarkSkip val="1"/>
      </c:serAx>
    </c:plotArea>
    <c:plotVisOnly val="1"/>
    <c:dispBlanksAs val="zero"/>
    <c:showDLblsOverMax val="0"/>
  </c:chart>
  <c:spPr>
    <a:effectLst>
      <a:outerShdw blurRad="50800" dist="50800" dir="5400000" algn="ctr" rotWithShape="0">
        <a:srgbClr val="000000"/>
      </a:outerShdw>
    </a:effectLst>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view3D>
      <c:rotX val="20"/>
      <c:rotY val="40"/>
      <c:depthPercent val="170"/>
      <c:rAngAx val="0"/>
      <c:perspective val="0"/>
    </c:view3D>
    <c:floor>
      <c:thickness val="0"/>
      <c:spPr>
        <a:scene3d>
          <a:camera prst="orthographicFront"/>
          <a:lightRig rig="threePt" dir="t"/>
        </a:scene3d>
        <a:sp3d>
          <a:contourClr>
            <a:srgbClr val="000000"/>
          </a:contourClr>
        </a:sp3d>
      </c:spPr>
    </c:floor>
    <c:sideWall>
      <c:thickness val="0"/>
    </c:sideWall>
    <c:backWall>
      <c:thickness val="0"/>
    </c:backWall>
    <c:plotArea>
      <c:layout>
        <c:manualLayout>
          <c:layoutTarget val="inner"/>
          <c:xMode val="edge"/>
          <c:yMode val="edge"/>
          <c:x val="0.18098074388413393"/>
          <c:y val="2.9880643583092555E-2"/>
          <c:w val="0.75797499374738075"/>
          <c:h val="0.91453346277142411"/>
        </c:manualLayout>
      </c:layout>
      <c:area3DChart>
        <c:grouping val="standard"/>
        <c:varyColors val="0"/>
        <c:ser>
          <c:idx val="0"/>
          <c:order val="0"/>
          <c:tx>
            <c:v>San Lorenzo River</c:v>
          </c:tx>
          <c:spPr>
            <a:solidFill>
              <a:schemeClr val="accent1">
                <a:lumMod val="75000"/>
                <a:alpha val="90000"/>
              </a:schemeClr>
            </a:solidFill>
            <a:ln>
              <a:solidFill>
                <a:sysClr val="windowText" lastClr="000000"/>
              </a:solidFill>
            </a:ln>
          </c:spPr>
          <c:cat>
            <c:strRef>
              <c:f>'Monthly Prod 89, 07, 09, 12, 13'!$B$51:$B$62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13'!$C$51:$C$62</c:f>
              <c:numCache>
                <c:formatCode>General</c:formatCode>
                <c:ptCount val="12"/>
                <c:pt idx="0">
                  <c:v>179.41200000000001</c:v>
                </c:pt>
                <c:pt idx="1">
                  <c:v>186.185</c:v>
                </c:pt>
                <c:pt idx="2">
                  <c:v>201.691</c:v>
                </c:pt>
                <c:pt idx="3">
                  <c:v>204.041</c:v>
                </c:pt>
                <c:pt idx="4">
                  <c:v>231.43299999999999</c:v>
                </c:pt>
                <c:pt idx="5">
                  <c:v>222.45699999999999</c:v>
                </c:pt>
                <c:pt idx="6">
                  <c:v>214.50399999999999</c:v>
                </c:pt>
                <c:pt idx="7">
                  <c:v>85.775000000000006</c:v>
                </c:pt>
                <c:pt idx="8">
                  <c:v>119.645</c:v>
                </c:pt>
                <c:pt idx="9">
                  <c:v>135.31299999999999</c:v>
                </c:pt>
                <c:pt idx="10">
                  <c:v>142.65299999999999</c:v>
                </c:pt>
                <c:pt idx="11">
                  <c:v>187.114</c:v>
                </c:pt>
              </c:numCache>
            </c:numRef>
          </c:val>
        </c:ser>
        <c:ser>
          <c:idx val="1"/>
          <c:order val="1"/>
          <c:tx>
            <c:v>Loch Lomond</c:v>
          </c:tx>
          <c:spPr>
            <a:solidFill>
              <a:schemeClr val="accent2">
                <a:lumMod val="75000"/>
                <a:alpha val="75000"/>
              </a:schemeClr>
            </a:solidFill>
            <a:ln>
              <a:solidFill>
                <a:sysClr val="windowText" lastClr="000000"/>
              </a:solidFill>
            </a:ln>
            <a:effectLst>
              <a:outerShdw blurRad="40000" dist="20000" dir="5400000" rotWithShape="0">
                <a:srgbClr val="000000">
                  <a:alpha val="37000"/>
                </a:srgbClr>
              </a:outerShdw>
            </a:effectLst>
          </c:spPr>
          <c:cat>
            <c:strRef>
              <c:f>'Monthly Prod 89, 07, 09, 12, 13'!$B$51:$B$62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13'!$D$51:$D$62</c:f>
              <c:numCache>
                <c:formatCode>0.00</c:formatCode>
                <c:ptCount val="12"/>
                <c:pt idx="0">
                  <c:v>21.725999999999999</c:v>
                </c:pt>
                <c:pt idx="1">
                  <c:v>4.391</c:v>
                </c:pt>
                <c:pt idx="2">
                  <c:v>19.55</c:v>
                </c:pt>
                <c:pt idx="3">
                  <c:v>35.484000000000002</c:v>
                </c:pt>
                <c:pt idx="4">
                  <c:v>71.057000000000002</c:v>
                </c:pt>
                <c:pt idx="5">
                  <c:v>51.75</c:v>
                </c:pt>
                <c:pt idx="6">
                  <c:v>69.495000000000005</c:v>
                </c:pt>
                <c:pt idx="7">
                  <c:v>188.791</c:v>
                </c:pt>
                <c:pt idx="8">
                  <c:v>133.91499999999999</c:v>
                </c:pt>
                <c:pt idx="9">
                  <c:v>122.69199999999999</c:v>
                </c:pt>
                <c:pt idx="10">
                  <c:v>73.510000000000005</c:v>
                </c:pt>
                <c:pt idx="11">
                  <c:v>14.539</c:v>
                </c:pt>
              </c:numCache>
            </c:numRef>
          </c:val>
        </c:ser>
        <c:ser>
          <c:idx val="2"/>
          <c:order val="2"/>
          <c:tx>
            <c:v>Laguna Creek</c:v>
          </c:tx>
          <c:spPr>
            <a:solidFill>
              <a:schemeClr val="accent3">
                <a:lumMod val="75000"/>
                <a:alpha val="75000"/>
              </a:schemeClr>
            </a:solidFill>
            <a:ln>
              <a:solidFill>
                <a:sysClr val="windowText" lastClr="000000"/>
              </a:solidFill>
            </a:ln>
          </c:spPr>
          <c:cat>
            <c:strRef>
              <c:f>'Monthly Prod 89, 07, 09, 12, 13'!$B$51:$B$62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13'!$E$51:$E$62</c:f>
              <c:numCache>
                <c:formatCode>0.00</c:formatCode>
                <c:ptCount val="12"/>
                <c:pt idx="0">
                  <c:v>11.513</c:v>
                </c:pt>
                <c:pt idx="1">
                  <c:v>1.556</c:v>
                </c:pt>
                <c:pt idx="2">
                  <c:v>0</c:v>
                </c:pt>
                <c:pt idx="3">
                  <c:v>1.133</c:v>
                </c:pt>
                <c:pt idx="4">
                  <c:v>2.48</c:v>
                </c:pt>
                <c:pt idx="5">
                  <c:v>0</c:v>
                </c:pt>
                <c:pt idx="6">
                  <c:v>0</c:v>
                </c:pt>
                <c:pt idx="7">
                  <c:v>0</c:v>
                </c:pt>
                <c:pt idx="8">
                  <c:v>0</c:v>
                </c:pt>
                <c:pt idx="9">
                  <c:v>0</c:v>
                </c:pt>
                <c:pt idx="10">
                  <c:v>0</c:v>
                </c:pt>
                <c:pt idx="11">
                  <c:v>0</c:v>
                </c:pt>
              </c:numCache>
            </c:numRef>
          </c:val>
        </c:ser>
        <c:ser>
          <c:idx val="3"/>
          <c:order val="3"/>
          <c:tx>
            <c:v>Liddel Spring</c:v>
          </c:tx>
          <c:spPr>
            <a:solidFill>
              <a:schemeClr val="accent4">
                <a:alpha val="80000"/>
              </a:schemeClr>
            </a:solidFill>
            <a:ln>
              <a:solidFill>
                <a:sysClr val="windowText" lastClr="000000"/>
              </a:solidFill>
            </a:ln>
          </c:spPr>
          <c:cat>
            <c:strRef>
              <c:f>'Monthly Prod 89, 07, 09, 12, 13'!$B$51:$B$62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13'!$F$51:$F$62</c:f>
              <c:numCache>
                <c:formatCode>0.00</c:formatCode>
                <c:ptCount val="12"/>
                <c:pt idx="0">
                  <c:v>5.9020000000000001</c:v>
                </c:pt>
                <c:pt idx="1">
                  <c:v>0.98399999999999999</c:v>
                </c:pt>
                <c:pt idx="2">
                  <c:v>25.84</c:v>
                </c:pt>
                <c:pt idx="3">
                  <c:v>28.65</c:v>
                </c:pt>
                <c:pt idx="4">
                  <c:v>22.26</c:v>
                </c:pt>
                <c:pt idx="5">
                  <c:v>29.59</c:v>
                </c:pt>
                <c:pt idx="6">
                  <c:v>29.7</c:v>
                </c:pt>
                <c:pt idx="7">
                  <c:v>29.72</c:v>
                </c:pt>
                <c:pt idx="8">
                  <c:v>26.009</c:v>
                </c:pt>
                <c:pt idx="9">
                  <c:v>26.577999999999999</c:v>
                </c:pt>
                <c:pt idx="10">
                  <c:v>25.983000000000001</c:v>
                </c:pt>
                <c:pt idx="11">
                  <c:v>24.86</c:v>
                </c:pt>
              </c:numCache>
            </c:numRef>
          </c:val>
        </c:ser>
        <c:ser>
          <c:idx val="4"/>
          <c:order val="4"/>
          <c:tx>
            <c:v>Tait Wells</c:v>
          </c:tx>
          <c:spPr>
            <a:solidFill>
              <a:schemeClr val="accent5">
                <a:alpha val="80000"/>
              </a:schemeClr>
            </a:solidFill>
            <a:ln>
              <a:solidFill>
                <a:sysClr val="windowText" lastClr="000000"/>
              </a:solidFill>
            </a:ln>
          </c:spPr>
          <c:cat>
            <c:strRef>
              <c:f>'Monthly Prod 89, 07, 09, 12, 13'!$B$51:$B$62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13'!$G$51:$G$62</c:f>
              <c:numCache>
                <c:formatCode>0.00</c:formatCode>
                <c:ptCount val="12"/>
                <c:pt idx="0">
                  <c:v>0.63500000000000001</c:v>
                </c:pt>
                <c:pt idx="1">
                  <c:v>0.54200000000000004</c:v>
                </c:pt>
                <c:pt idx="2">
                  <c:v>1.131</c:v>
                </c:pt>
                <c:pt idx="3">
                  <c:v>0.93799999999999994</c:v>
                </c:pt>
                <c:pt idx="4">
                  <c:v>2.1000000000000001E-2</c:v>
                </c:pt>
                <c:pt idx="5">
                  <c:v>5.0000000000000001E-3</c:v>
                </c:pt>
                <c:pt idx="6">
                  <c:v>0.78800000000000003</c:v>
                </c:pt>
                <c:pt idx="7">
                  <c:v>3.9740000000000002</c:v>
                </c:pt>
                <c:pt idx="8">
                  <c:v>12.122</c:v>
                </c:pt>
                <c:pt idx="9">
                  <c:v>23.675000000000001</c:v>
                </c:pt>
                <c:pt idx="10">
                  <c:v>10.536</c:v>
                </c:pt>
                <c:pt idx="11">
                  <c:v>1.1870000000000001</c:v>
                </c:pt>
              </c:numCache>
            </c:numRef>
          </c:val>
        </c:ser>
        <c:ser>
          <c:idx val="5"/>
          <c:order val="5"/>
          <c:tx>
            <c:v>Beltz Wells</c:v>
          </c:tx>
          <c:spPr>
            <a:solidFill>
              <a:schemeClr val="accent6">
                <a:alpha val="80000"/>
              </a:schemeClr>
            </a:solidFill>
            <a:ln>
              <a:solidFill>
                <a:sysClr val="windowText" lastClr="000000"/>
              </a:solidFill>
            </a:ln>
          </c:spPr>
          <c:cat>
            <c:strRef>
              <c:f>'Monthly Prod 89, 07, 09, 12, 13'!$B$51:$B$62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13'!$H$51:$H$62</c:f>
              <c:numCache>
                <c:formatCode>0.00</c:formatCode>
                <c:ptCount val="12"/>
                <c:pt idx="0">
                  <c:v>2.907</c:v>
                </c:pt>
                <c:pt idx="1">
                  <c:v>17.068000000000001</c:v>
                </c:pt>
                <c:pt idx="2">
                  <c:v>0.01</c:v>
                </c:pt>
                <c:pt idx="3">
                  <c:v>0.01</c:v>
                </c:pt>
                <c:pt idx="4">
                  <c:v>1.6379999999999999</c:v>
                </c:pt>
                <c:pt idx="5">
                  <c:v>29.888999999999999</c:v>
                </c:pt>
                <c:pt idx="6">
                  <c:v>30.885000000000002</c:v>
                </c:pt>
                <c:pt idx="7">
                  <c:v>30.777999999999999</c:v>
                </c:pt>
                <c:pt idx="8">
                  <c:v>26.91</c:v>
                </c:pt>
                <c:pt idx="9">
                  <c:v>19.724</c:v>
                </c:pt>
                <c:pt idx="10">
                  <c:v>8.9999999999999993E-3</c:v>
                </c:pt>
                <c:pt idx="11">
                  <c:v>8.9999999999999993E-3</c:v>
                </c:pt>
              </c:numCache>
            </c:numRef>
          </c:val>
        </c:ser>
        <c:ser>
          <c:idx val="6"/>
          <c:order val="6"/>
          <c:tx>
            <c:v>Majors Creek</c:v>
          </c:tx>
          <c:spPr>
            <a:solidFill>
              <a:schemeClr val="accent1">
                <a:lumMod val="60000"/>
                <a:lumOff val="40000"/>
                <a:alpha val="90000"/>
              </a:schemeClr>
            </a:solidFill>
            <a:ln>
              <a:solidFill>
                <a:sysClr val="windowText" lastClr="000000"/>
              </a:solidFill>
            </a:ln>
          </c:spPr>
          <c:cat>
            <c:strRef>
              <c:f>'Monthly Prod 89, 07, 09, 12, 13'!$B$51:$B$62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Prod 89, 07, 09, 12, 13'!$I$51:$I$62</c:f>
              <c:numCache>
                <c:formatCode>0.00</c:formatCode>
                <c:ptCount val="12"/>
                <c:pt idx="0">
                  <c:v>4.1550000000000002</c:v>
                </c:pt>
                <c:pt idx="1">
                  <c:v>1.7450000000000001</c:v>
                </c:pt>
                <c:pt idx="2">
                  <c:v>5.1239999999999997</c:v>
                </c:pt>
                <c:pt idx="3">
                  <c:v>2.8759999999999999</c:v>
                </c:pt>
                <c:pt idx="4">
                  <c:v>9.6180000000000003</c:v>
                </c:pt>
                <c:pt idx="5">
                  <c:v>15.321999999999999</c:v>
                </c:pt>
                <c:pt idx="6">
                  <c:v>13.532999999999999</c:v>
                </c:pt>
                <c:pt idx="7">
                  <c:v>14.284000000000001</c:v>
                </c:pt>
                <c:pt idx="8">
                  <c:v>12.449</c:v>
                </c:pt>
                <c:pt idx="9">
                  <c:v>11.702999999999999</c:v>
                </c:pt>
                <c:pt idx="10">
                  <c:v>9.2710000000000008</c:v>
                </c:pt>
                <c:pt idx="11">
                  <c:v>6.93</c:v>
                </c:pt>
              </c:numCache>
            </c:numRef>
          </c:val>
        </c:ser>
        <c:dLbls>
          <c:showLegendKey val="0"/>
          <c:showVal val="0"/>
          <c:showCatName val="0"/>
          <c:showSerName val="0"/>
          <c:showPercent val="0"/>
          <c:showBubbleSize val="0"/>
        </c:dLbls>
        <c:gapDepth val="500"/>
        <c:axId val="80215040"/>
        <c:axId val="80216832"/>
        <c:axId val="134686912"/>
      </c:area3DChart>
      <c:catAx>
        <c:axId val="80215040"/>
        <c:scaling>
          <c:orientation val="minMax"/>
        </c:scaling>
        <c:delete val="0"/>
        <c:axPos val="b"/>
        <c:majorGridlines/>
        <c:numFmt formatCode="0" sourceLinked="1"/>
        <c:majorTickMark val="out"/>
        <c:minorTickMark val="none"/>
        <c:tickLblPos val="low"/>
        <c:txPr>
          <a:bodyPr/>
          <a:lstStyle/>
          <a:p>
            <a:pPr>
              <a:defRPr sz="1000"/>
            </a:pPr>
            <a:endParaRPr lang="en-US"/>
          </a:p>
        </c:txPr>
        <c:crossAx val="80216832"/>
        <c:crosses val="autoZero"/>
        <c:auto val="1"/>
        <c:lblAlgn val="ctr"/>
        <c:lblOffset val="100"/>
        <c:tickLblSkip val="1"/>
        <c:noMultiLvlLbl val="0"/>
      </c:catAx>
      <c:valAx>
        <c:axId val="80216832"/>
        <c:scaling>
          <c:orientation val="minMax"/>
          <c:max val="250"/>
        </c:scaling>
        <c:delete val="0"/>
        <c:axPos val="l"/>
        <c:majorGridlines/>
        <c:minorGridlines/>
        <c:title>
          <c:tx>
            <c:rich>
              <a:bodyPr rot="-5400000" vert="horz"/>
              <a:lstStyle/>
              <a:p>
                <a:pPr>
                  <a:defRPr/>
                </a:pPr>
                <a:r>
                  <a:rPr lang="en-US"/>
                  <a:t>Water Production
(million gallons/year)</a:t>
                </a:r>
              </a:p>
            </c:rich>
          </c:tx>
          <c:layout>
            <c:manualLayout>
              <c:xMode val="edge"/>
              <c:yMode val="edge"/>
              <c:x val="0.10894043598968453"/>
              <c:y val="0.38440385323671838"/>
            </c:manualLayout>
          </c:layout>
          <c:overlay val="0"/>
        </c:title>
        <c:numFmt formatCode="#,##0" sourceLinked="0"/>
        <c:majorTickMark val="out"/>
        <c:minorTickMark val="none"/>
        <c:tickLblPos val="nextTo"/>
        <c:crossAx val="80215040"/>
        <c:crosses val="autoZero"/>
        <c:crossBetween val="midCat"/>
      </c:valAx>
      <c:serAx>
        <c:axId val="134686912"/>
        <c:scaling>
          <c:orientation val="maxMin"/>
        </c:scaling>
        <c:delete val="0"/>
        <c:axPos val="b"/>
        <c:majorTickMark val="out"/>
        <c:minorTickMark val="none"/>
        <c:tickLblPos val="low"/>
        <c:spPr>
          <a:ln w="9525"/>
        </c:spPr>
        <c:txPr>
          <a:bodyPr rot="2700000" anchor="t" anchorCtr="0"/>
          <a:lstStyle/>
          <a:p>
            <a:pPr>
              <a:defRPr sz="1000"/>
            </a:pPr>
            <a:endParaRPr lang="en-US"/>
          </a:p>
        </c:txPr>
        <c:crossAx val="80216832"/>
        <c:crosses val="autoZero"/>
        <c:tickLblSkip val="1"/>
        <c:tickMarkSkip val="1"/>
      </c:serAx>
    </c:plotArea>
    <c:plotVisOnly val="1"/>
    <c:dispBlanksAs val="zero"/>
    <c:showDLblsOverMax val="0"/>
  </c:chart>
  <c:spPr>
    <a:effectLst>
      <a:outerShdw blurRad="50800" dist="50800" dir="5400000" algn="ctr" rotWithShape="0">
        <a:srgbClr val="000000"/>
      </a:outerShdw>
    </a:effectLst>
  </c:sp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587869402967617E-2"/>
          <c:y val="5.8831574296083274E-2"/>
          <c:w val="0.71470439511422446"/>
          <c:h val="0.79433621395301668"/>
        </c:manualLayout>
      </c:layout>
      <c:barChart>
        <c:barDir val="col"/>
        <c:grouping val="stacked"/>
        <c:varyColors val="0"/>
        <c:ser>
          <c:idx val="0"/>
          <c:order val="0"/>
          <c:tx>
            <c:strRef>
              <c:f>Sheet1!$B$1</c:f>
              <c:strCache>
                <c:ptCount val="1"/>
                <c:pt idx="0">
                  <c:v>Column2</c:v>
                </c:pt>
              </c:strCache>
            </c:strRef>
          </c:tx>
          <c:invertIfNegative val="0"/>
          <c:dLbls>
            <c:txPr>
              <a:bodyPr/>
              <a:lstStyle/>
              <a:p>
                <a:pPr>
                  <a:defRPr sz="1400"/>
                </a:pPr>
                <a:endParaRPr lang="en-US"/>
              </a:p>
            </c:txPr>
            <c:dLblPos val="ctr"/>
            <c:showLegendKey val="0"/>
            <c:showVal val="1"/>
            <c:showCatName val="0"/>
            <c:showSerName val="0"/>
            <c:showPercent val="0"/>
            <c:showBubbleSize val="0"/>
            <c:showLeaderLines val="0"/>
          </c:dLbls>
          <c:cat>
            <c:strRef>
              <c:f>Sheet1!$A$2</c:f>
              <c:strCache>
                <c:ptCount val="1"/>
                <c:pt idx="0">
                  <c:v>Components of Demand</c:v>
                </c:pt>
              </c:strCache>
            </c:strRef>
          </c:cat>
          <c:val>
            <c:numRef>
              <c:f>Sheet1!$B$2</c:f>
              <c:numCache>
                <c:formatCode>General</c:formatCode>
                <c:ptCount val="1"/>
                <c:pt idx="0">
                  <c:v>3.0409999999999999</c:v>
                </c:pt>
              </c:numCache>
            </c:numRef>
          </c:val>
        </c:ser>
        <c:ser>
          <c:idx val="1"/>
          <c:order val="1"/>
          <c:tx>
            <c:strRef>
              <c:f>Sheet1!$C$1</c:f>
              <c:strCache>
                <c:ptCount val="1"/>
                <c:pt idx="0">
                  <c:v>Column3</c:v>
                </c:pt>
              </c:strCache>
            </c:strRef>
          </c:tx>
          <c:invertIfNegative val="0"/>
          <c:dLbls>
            <c:txPr>
              <a:bodyPr/>
              <a:lstStyle/>
              <a:p>
                <a:pPr>
                  <a:defRPr sz="1400"/>
                </a:pPr>
                <a:endParaRPr lang="en-US"/>
              </a:p>
            </c:txPr>
            <c:dLblPos val="ctr"/>
            <c:showLegendKey val="0"/>
            <c:showVal val="1"/>
            <c:showCatName val="0"/>
            <c:showSerName val="0"/>
            <c:showPercent val="0"/>
            <c:showBubbleSize val="0"/>
            <c:showLeaderLines val="0"/>
          </c:dLbls>
          <c:cat>
            <c:strRef>
              <c:f>Sheet1!$A$2</c:f>
              <c:strCache>
                <c:ptCount val="1"/>
                <c:pt idx="0">
                  <c:v>Components of Demand</c:v>
                </c:pt>
              </c:strCache>
            </c:strRef>
          </c:cat>
          <c:val>
            <c:numRef>
              <c:f>Sheet1!$C$2</c:f>
              <c:numCache>
                <c:formatCode>General</c:formatCode>
                <c:ptCount val="1"/>
                <c:pt idx="0">
                  <c:v>0.33100000000000002</c:v>
                </c:pt>
              </c:numCache>
            </c:numRef>
          </c:val>
        </c:ser>
        <c:ser>
          <c:idx val="2"/>
          <c:order val="2"/>
          <c:tx>
            <c:strRef>
              <c:f>Sheet1!$D$1</c:f>
              <c:strCache>
                <c:ptCount val="1"/>
                <c:pt idx="0">
                  <c:v>Column4</c:v>
                </c:pt>
              </c:strCache>
            </c:strRef>
          </c:tx>
          <c:invertIfNegative val="0"/>
          <c:dLbls>
            <c:txPr>
              <a:bodyPr/>
              <a:lstStyle/>
              <a:p>
                <a:pPr>
                  <a:defRPr sz="1400"/>
                </a:pPr>
                <a:endParaRPr lang="en-US"/>
              </a:p>
            </c:txPr>
            <c:dLblPos val="ctr"/>
            <c:showLegendKey val="0"/>
            <c:showVal val="1"/>
            <c:showCatName val="0"/>
            <c:showSerName val="0"/>
            <c:showPercent val="0"/>
            <c:showBubbleSize val="0"/>
            <c:showLeaderLines val="0"/>
          </c:dLbls>
          <c:cat>
            <c:strRef>
              <c:f>Sheet1!$A$2</c:f>
              <c:strCache>
                <c:ptCount val="1"/>
                <c:pt idx="0">
                  <c:v>Components of Demand</c:v>
                </c:pt>
              </c:strCache>
            </c:strRef>
          </c:cat>
          <c:val>
            <c:numRef>
              <c:f>Sheet1!$D$2</c:f>
              <c:numCache>
                <c:formatCode>General</c:formatCode>
                <c:ptCount val="1"/>
                <c:pt idx="0">
                  <c:v>0.105</c:v>
                </c:pt>
              </c:numCache>
            </c:numRef>
          </c:val>
        </c:ser>
        <c:dLbls>
          <c:dLblPos val="ctr"/>
          <c:showLegendKey val="0"/>
          <c:showVal val="1"/>
          <c:showCatName val="0"/>
          <c:showSerName val="0"/>
          <c:showPercent val="0"/>
          <c:showBubbleSize val="0"/>
        </c:dLbls>
        <c:gapWidth val="150"/>
        <c:overlap val="100"/>
        <c:axId val="80312576"/>
        <c:axId val="80318464"/>
      </c:barChart>
      <c:catAx>
        <c:axId val="80312576"/>
        <c:scaling>
          <c:orientation val="minMax"/>
        </c:scaling>
        <c:delete val="0"/>
        <c:axPos val="b"/>
        <c:majorTickMark val="out"/>
        <c:minorTickMark val="none"/>
        <c:tickLblPos val="nextTo"/>
        <c:crossAx val="80318464"/>
        <c:crosses val="autoZero"/>
        <c:auto val="1"/>
        <c:lblAlgn val="ctr"/>
        <c:lblOffset val="100"/>
        <c:noMultiLvlLbl val="0"/>
      </c:catAx>
      <c:valAx>
        <c:axId val="80318464"/>
        <c:scaling>
          <c:orientation val="minMax"/>
          <c:max val="3.6"/>
          <c:min val="0"/>
        </c:scaling>
        <c:delete val="0"/>
        <c:axPos val="l"/>
        <c:majorGridlines/>
        <c:title>
          <c:tx>
            <c:rich>
              <a:bodyPr rot="-5400000" vert="horz"/>
              <a:lstStyle/>
              <a:p>
                <a:pPr>
                  <a:defRPr sz="1400"/>
                </a:pPr>
                <a:r>
                  <a:rPr lang="en-US" sz="1400" dirty="0" smtClean="0"/>
                  <a:t>Billions of Gallons </a:t>
                </a:r>
                <a:r>
                  <a:rPr lang="en-US" sz="1400" baseline="0" dirty="0" smtClean="0"/>
                  <a:t> per year</a:t>
                </a:r>
                <a:endParaRPr lang="en-US" sz="1400" dirty="0" smtClean="0"/>
              </a:p>
            </c:rich>
          </c:tx>
          <c:layout>
            <c:manualLayout>
              <c:xMode val="edge"/>
              <c:yMode val="edge"/>
              <c:x val="0"/>
              <c:y val="0.20416895450166245"/>
            </c:manualLayout>
          </c:layout>
          <c:overlay val="0"/>
        </c:title>
        <c:numFmt formatCode="General" sourceLinked="1"/>
        <c:majorTickMark val="out"/>
        <c:minorTickMark val="none"/>
        <c:tickLblPos val="nextTo"/>
        <c:crossAx val="80312576"/>
        <c:crosses val="autoZero"/>
        <c:crossBetween val="between"/>
        <c:majorUnit val="1"/>
        <c:minorUnit val="1"/>
      </c:valAx>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b="1" dirty="0">
                <a:solidFill>
                  <a:schemeClr val="bg1"/>
                </a:solidFill>
                <a:latin typeface="Candara" panose="020E0502030303020204" pitchFamily="34" charset="0"/>
              </a:rPr>
              <a:t>Population, Accounts, Water Production, and Rainfall</a:t>
            </a:r>
          </a:p>
          <a:p>
            <a:pPr>
              <a:defRPr/>
            </a:pPr>
            <a:r>
              <a:rPr lang="en-US" sz="2000" b="1" dirty="0" smtClean="0">
                <a:solidFill>
                  <a:schemeClr val="bg1"/>
                </a:solidFill>
                <a:latin typeface="Candara" panose="020E0502030303020204" pitchFamily="34" charset="0"/>
              </a:rPr>
              <a:t>1951-2013</a:t>
            </a:r>
            <a:endParaRPr lang="en-US" sz="2000" b="1" dirty="0">
              <a:solidFill>
                <a:schemeClr val="bg1"/>
              </a:solidFill>
              <a:latin typeface="Candara" panose="020E0502030303020204" pitchFamily="34" charset="0"/>
            </a:endParaRPr>
          </a:p>
        </c:rich>
      </c:tx>
      <c:layout>
        <c:manualLayout>
          <c:xMode val="edge"/>
          <c:yMode val="edge"/>
          <c:x val="0.11331431832464604"/>
          <c:y val="2.0205832887393929E-3"/>
        </c:manualLayout>
      </c:layout>
      <c:overlay val="0"/>
    </c:title>
    <c:autoTitleDeleted val="0"/>
    <c:plotArea>
      <c:layout>
        <c:manualLayout>
          <c:layoutTarget val="inner"/>
          <c:xMode val="edge"/>
          <c:yMode val="edge"/>
          <c:x val="2.9525364127019334E-2"/>
          <c:y val="0.10083151772290599"/>
          <c:w val="0.81848246848945039"/>
          <c:h val="0.7841189115628534"/>
        </c:manualLayout>
      </c:layout>
      <c:barChart>
        <c:barDir val="col"/>
        <c:grouping val="clustered"/>
        <c:varyColors val="0"/>
        <c:ser>
          <c:idx val="0"/>
          <c:order val="2"/>
          <c:tx>
            <c:strRef>
              <c:f>'Prod v Rainfall Data'!$C$11</c:f>
              <c:strCache>
                <c:ptCount val="1"/>
                <c:pt idx="0">
                  <c:v>Rainfall
(in)</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c:spPr>
          <c:invertIfNegative val="0"/>
          <c:dLbls>
            <c:dLbl>
              <c:idx val="0"/>
              <c:delete val="1"/>
            </c:dLbl>
            <c:dLbl>
              <c:idx val="1"/>
              <c:layout/>
              <c:tx>
                <c:rich>
                  <a:bodyPr/>
                  <a:lstStyle/>
                  <a:p>
                    <a:r>
                      <a:rPr lang="en-US"/>
                      <a:t>36</a:t>
                    </a:r>
                    <a:r>
                      <a:rPr lang="en-US" baseline="0"/>
                      <a:t> in</a:t>
                    </a:r>
                    <a:endParaRPr lang="en-US"/>
                  </a:p>
                </c:rich>
              </c:tx>
              <c:dLblPos val="inEnd"/>
              <c:showLegendKey val="0"/>
              <c:showVal val="1"/>
              <c:showCatName val="0"/>
              <c:showSerName val="0"/>
              <c:showPercent val="0"/>
              <c:showBubbleSize val="0"/>
            </c:dLbl>
            <c:dLbl>
              <c:idx val="2"/>
              <c:layout/>
              <c:tx>
                <c:rich>
                  <a:bodyPr/>
                  <a:lstStyle/>
                  <a:p>
                    <a:r>
                      <a:rPr lang="en-US"/>
                      <a:t>19</a:t>
                    </a:r>
                    <a:r>
                      <a:rPr lang="en-US" baseline="0"/>
                      <a:t> in</a:t>
                    </a:r>
                    <a:endParaRPr lang="en-US"/>
                  </a:p>
                </c:rich>
              </c:tx>
              <c:dLblPos val="inEnd"/>
              <c:showLegendKey val="0"/>
              <c:showVal val="1"/>
              <c:showCatName val="0"/>
              <c:showSerName val="0"/>
              <c:showPercent val="0"/>
              <c:showBubbleSize val="0"/>
            </c:dLbl>
            <c:dLbl>
              <c:idx val="3"/>
              <c:delete val="1"/>
            </c:dLbl>
            <c:dLbl>
              <c:idx val="4"/>
              <c:layout/>
              <c:tx>
                <c:rich>
                  <a:bodyPr/>
                  <a:lstStyle/>
                  <a:p>
                    <a:r>
                      <a:rPr lang="en-US"/>
                      <a:t>38</a:t>
                    </a:r>
                    <a:r>
                      <a:rPr lang="en-US" baseline="0"/>
                      <a:t> in</a:t>
                    </a:r>
                    <a:endParaRPr lang="en-US"/>
                  </a:p>
                </c:rich>
              </c:tx>
              <c:dLblPos val="inEnd"/>
              <c:showLegendKey val="0"/>
              <c:showVal val="1"/>
              <c:showCatName val="0"/>
              <c:showSerName val="0"/>
              <c:showPercent val="0"/>
              <c:showBubbleSize val="0"/>
            </c:dLbl>
            <c:dLbl>
              <c:idx val="5"/>
              <c:layout/>
              <c:tx>
                <c:rich>
                  <a:bodyPr/>
                  <a:lstStyle/>
                  <a:p>
                    <a:r>
                      <a:rPr lang="en-US"/>
                      <a:t>18</a:t>
                    </a:r>
                    <a:r>
                      <a:rPr lang="en-US" baseline="0"/>
                      <a:t> in</a:t>
                    </a:r>
                    <a:endParaRPr lang="en-US"/>
                  </a:p>
                </c:rich>
              </c:tx>
              <c:dLblPos val="inEnd"/>
              <c:showLegendKey val="0"/>
              <c:showVal val="1"/>
              <c:showCatName val="0"/>
              <c:showSerName val="0"/>
              <c:showPercent val="0"/>
              <c:showBubbleSize val="0"/>
            </c:dLbl>
            <c:dLbl>
              <c:idx val="6"/>
              <c:delete val="1"/>
            </c:dLbl>
            <c:dLbl>
              <c:idx val="7"/>
              <c:layout/>
              <c:tx>
                <c:rich>
                  <a:bodyPr/>
                  <a:lstStyle/>
                  <a:p>
                    <a:r>
                      <a:rPr lang="en-US"/>
                      <a:t>39 in</a:t>
                    </a:r>
                  </a:p>
                </c:rich>
              </c:tx>
              <c:dLblPos val="inEnd"/>
              <c:showLegendKey val="0"/>
              <c:showVal val="1"/>
              <c:showCatName val="0"/>
              <c:showSerName val="0"/>
              <c:showPercent val="0"/>
              <c:showBubbleSize val="0"/>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layout>
                <c:manualLayout>
                  <c:x val="0"/>
                  <c:y val="5.7067980276737255E-2"/>
                </c:manualLayout>
              </c:layout>
              <c:tx>
                <c:rich>
                  <a:bodyPr/>
                  <a:lstStyle/>
                  <a:p>
                    <a:r>
                      <a:rPr lang="en-US"/>
                      <a:t>17 in</a:t>
                    </a:r>
                  </a:p>
                </c:rich>
              </c:tx>
              <c:dLblPos val="outEnd"/>
              <c:showLegendKey val="0"/>
              <c:showVal val="1"/>
              <c:showCatName val="0"/>
              <c:showSerName val="0"/>
              <c:showPercent val="0"/>
              <c:showBubbleSize val="0"/>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1.3204225352112676E-2"/>
                  <c:y val="3.8084180618199424E-2"/>
                </c:manualLayout>
              </c:layout>
              <c:tx>
                <c:rich>
                  <a:bodyPr/>
                  <a:lstStyle/>
                  <a:p>
                    <a:r>
                      <a:rPr lang="en-US"/>
                      <a:t>35</a:t>
                    </a:r>
                    <a:r>
                      <a:rPr lang="en-US" baseline="0"/>
                      <a:t> </a:t>
                    </a:r>
                    <a:r>
                      <a:rPr lang="en-US"/>
                      <a:t>in</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4"/>
              <c:delete val="1"/>
              <c:extLst>
                <c:ext xmlns:c15="http://schemas.microsoft.com/office/drawing/2012/chart" uri="{CE6537A1-D6FC-4f65-9D91-7224C49458BB}"/>
              </c:extLst>
            </c:dLbl>
            <c:dLbl>
              <c:idx val="15"/>
              <c:delete val="1"/>
              <c:extLst>
                <c:ext xmlns:c15="http://schemas.microsoft.com/office/drawing/2012/chart" uri="{CE6537A1-D6FC-4f65-9D91-7224C49458BB}"/>
              </c:extLst>
            </c:dLbl>
            <c:dLbl>
              <c:idx val="16"/>
              <c:delete val="1"/>
              <c:extLst>
                <c:ext xmlns:c15="http://schemas.microsoft.com/office/drawing/2012/chart" uri="{CE6537A1-D6FC-4f65-9D91-7224C49458BB}"/>
              </c:extLst>
            </c:dLbl>
            <c:dLbl>
              <c:idx val="17"/>
              <c:layout>
                <c:manualLayout>
                  <c:x val="1.3204225352112676E-2"/>
                  <c:y val="1.181134215019239E-2"/>
                </c:manualLayout>
              </c:layout>
              <c:tx>
                <c:rich>
                  <a:bodyPr/>
                  <a:lstStyle/>
                  <a:p>
                    <a:r>
                      <a:rPr lang="en-US"/>
                      <a:t>42 in</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8"/>
              <c:delete val="1"/>
              <c:extLst>
                <c:ext xmlns:c15="http://schemas.microsoft.com/office/drawing/2012/chart" uri="{CE6537A1-D6FC-4f65-9D91-7224C49458BB}"/>
              </c:extLst>
            </c:dLbl>
            <c:dLbl>
              <c:idx val="19"/>
              <c:delete val="1"/>
              <c:extLst>
                <c:ext xmlns:c15="http://schemas.microsoft.com/office/drawing/2012/chart" uri="{CE6537A1-D6FC-4f65-9D91-7224C49458BB}"/>
              </c:extLst>
            </c:dLbl>
            <c:dLbl>
              <c:idx val="20"/>
              <c:delete val="1"/>
              <c:extLst>
                <c:ext xmlns:c15="http://schemas.microsoft.com/office/drawing/2012/chart" uri="{CE6537A1-D6FC-4f65-9D91-7224C49458BB}"/>
              </c:extLst>
            </c:dLbl>
            <c:dLbl>
              <c:idx val="21"/>
              <c:layout>
                <c:manualLayout>
                  <c:x val="1.1737089201877934E-2"/>
                  <c:y val="1.3302531661697628E-2"/>
                </c:manualLayout>
              </c:layout>
              <c:tx>
                <c:rich>
                  <a:bodyPr/>
                  <a:lstStyle/>
                  <a:p>
                    <a:r>
                      <a:rPr lang="en-US"/>
                      <a:t>45</a:t>
                    </a:r>
                    <a:r>
                      <a:rPr lang="en-US" baseline="0"/>
                      <a:t> </a:t>
                    </a:r>
                    <a:r>
                      <a:rPr lang="en-US"/>
                      <a:t>in</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2"/>
              <c:delete val="1"/>
              <c:extLst>
                <c:ext xmlns:c15="http://schemas.microsoft.com/office/drawing/2012/chart" uri="{CE6537A1-D6FC-4f65-9D91-7224C49458BB}">
                  <c15:layout/>
                </c:ext>
              </c:extLst>
            </c:dLbl>
            <c:dLbl>
              <c:idx val="23"/>
              <c:delete val="1"/>
              <c:extLst>
                <c:ext xmlns:c15="http://schemas.microsoft.com/office/drawing/2012/chart" uri="{CE6537A1-D6FC-4f65-9D91-7224C49458BB}"/>
              </c:extLst>
            </c:dLbl>
            <c:dLbl>
              <c:idx val="24"/>
              <c:layout>
                <c:manualLayout>
                  <c:x val="2.6408450704225352E-2"/>
                  <c:y val="8.1095036057386036E-2"/>
                </c:manualLayout>
              </c:layout>
              <c:tx>
                <c:rich>
                  <a:bodyPr/>
                  <a:lstStyle/>
                  <a:p>
                    <a:r>
                      <a:rPr lang="en-US"/>
                      <a:t>16 in</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5"/>
              <c:delete val="1"/>
              <c:extLst>
                <c:ext xmlns:c15="http://schemas.microsoft.com/office/drawing/2012/chart" uri="{CE6537A1-D6FC-4f65-9D91-7224C49458BB}"/>
              </c:extLst>
            </c:dLbl>
            <c:dLbl>
              <c:idx val="26"/>
              <c:delete val="1"/>
              <c:extLst>
                <c:ext xmlns:c15="http://schemas.microsoft.com/office/drawing/2012/chart" uri="{CE6537A1-D6FC-4f65-9D91-7224C49458BB}"/>
              </c:extLst>
            </c:dLbl>
            <c:dLbl>
              <c:idx val="27"/>
              <c:layout>
                <c:manualLayout>
                  <c:x val="1.1737089201877934E-2"/>
                  <c:y val="5.0465210355987056E-2"/>
                </c:manualLayout>
              </c:layout>
              <c:tx>
                <c:rich>
                  <a:bodyPr/>
                  <a:lstStyle/>
                  <a:p>
                    <a:r>
                      <a:rPr lang="en-US"/>
                      <a:t>36 in</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8"/>
              <c:delete val="1"/>
              <c:extLst>
                <c:ext xmlns:c15="http://schemas.microsoft.com/office/drawing/2012/chart" uri="{CE6537A1-D6FC-4f65-9D91-7224C49458BB}">
                  <c15:layout/>
                </c:ext>
              </c:extLst>
            </c:dLbl>
            <c:dLbl>
              <c:idx val="29"/>
              <c:delete val="1"/>
              <c:extLst>
                <c:ext xmlns:c15="http://schemas.microsoft.com/office/drawing/2012/chart" uri="{CE6537A1-D6FC-4f65-9D91-7224C49458BB}"/>
              </c:extLst>
            </c:dLbl>
            <c:dLbl>
              <c:idx val="30"/>
              <c:layout>
                <c:manualLayout>
                  <c:x val="2.6408450704225352E-2"/>
                  <c:y val="2.0125404530744337E-2"/>
                </c:manualLayout>
              </c:layout>
              <c:tx>
                <c:rich>
                  <a:bodyPr/>
                  <a:lstStyle/>
                  <a:p>
                    <a:r>
                      <a:rPr lang="en-US"/>
                      <a:t>60 in</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1"/>
              <c:delete val="1"/>
              <c:extLst>
                <c:ext xmlns:c15="http://schemas.microsoft.com/office/drawing/2012/chart" uri="{CE6537A1-D6FC-4f65-9D91-7224C49458BB}"/>
              </c:extLst>
            </c:dLbl>
            <c:dLbl>
              <c:idx val="32"/>
              <c:delete val="1"/>
              <c:extLst>
                <c:ext xmlns:c15="http://schemas.microsoft.com/office/drawing/2012/chart" uri="{CE6537A1-D6FC-4f65-9D91-7224C49458BB}"/>
              </c:extLst>
            </c:dLbl>
            <c:dLbl>
              <c:idx val="33"/>
              <c:layout>
                <c:manualLayout>
                  <c:x val="-1.4671361502346879E-3"/>
                  <c:y val="6.3097399536223023E-2"/>
                </c:manualLayout>
              </c:layout>
              <c:tx>
                <c:rich>
                  <a:bodyPr/>
                  <a:lstStyle/>
                  <a:p>
                    <a:r>
                      <a:rPr lang="en-US"/>
                      <a:t>23 in</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4"/>
              <c:delete val="1"/>
              <c:extLst>
                <c:ext xmlns:c15="http://schemas.microsoft.com/office/drawing/2012/chart" uri="{CE6537A1-D6FC-4f65-9D91-7224C49458BB}"/>
              </c:extLst>
            </c:dLbl>
            <c:dLbl>
              <c:idx val="35"/>
              <c:delete val="1"/>
              <c:extLst>
                <c:ext xmlns:c15="http://schemas.microsoft.com/office/drawing/2012/chart" uri="{CE6537A1-D6FC-4f65-9D91-7224C49458BB}"/>
              </c:extLst>
            </c:dLbl>
            <c:dLbl>
              <c:idx val="36"/>
              <c:delete val="1"/>
              <c:extLst>
                <c:ext xmlns:c15="http://schemas.microsoft.com/office/drawing/2012/chart" uri="{CE6537A1-D6FC-4f65-9D91-7224C49458BB}"/>
              </c:extLst>
            </c:dLbl>
            <c:dLbl>
              <c:idx val="37"/>
              <c:delete val="1"/>
              <c:extLst>
                <c:ext xmlns:c15="http://schemas.microsoft.com/office/drawing/2012/chart" uri="{CE6537A1-D6FC-4f65-9D91-7224C49458BB}">
                  <c15:layout/>
                </c:ext>
              </c:extLst>
            </c:dLbl>
            <c:dLbl>
              <c:idx val="38"/>
              <c:layout>
                <c:manualLayout>
                  <c:x val="0"/>
                  <c:y val="2.4666978824248911E-2"/>
                </c:manualLayout>
              </c:layout>
              <c:tx>
                <c:rich>
                  <a:bodyPr/>
                  <a:lstStyle/>
                  <a:p>
                    <a:r>
                      <a:rPr lang="en-US"/>
                      <a:t>15 in</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9"/>
              <c:delete val="1"/>
              <c:extLst>
                <c:ext xmlns:c15="http://schemas.microsoft.com/office/drawing/2012/chart" uri="{CE6537A1-D6FC-4f65-9D91-7224C49458BB}"/>
              </c:extLst>
            </c:dLbl>
            <c:dLbl>
              <c:idx val="40"/>
              <c:delete val="1"/>
              <c:extLst>
                <c:ext xmlns:c15="http://schemas.microsoft.com/office/drawing/2012/chart" uri="{CE6537A1-D6FC-4f65-9D91-7224C49458BB}">
                  <c15:layout/>
                </c:ext>
              </c:extLst>
            </c:dLbl>
            <c:dLbl>
              <c:idx val="41"/>
              <c:delete val="1"/>
              <c:extLst>
                <c:ext xmlns:c15="http://schemas.microsoft.com/office/drawing/2012/chart" uri="{CE6537A1-D6FC-4f65-9D91-7224C49458BB}"/>
              </c:extLst>
            </c:dLbl>
            <c:dLbl>
              <c:idx val="42"/>
              <c:delete val="1"/>
              <c:extLst>
                <c:ext xmlns:c15="http://schemas.microsoft.com/office/drawing/2012/chart" uri="{CE6537A1-D6FC-4f65-9D91-7224C49458BB}"/>
              </c:extLst>
            </c:dLbl>
            <c:dLbl>
              <c:idx val="43"/>
              <c:layout>
                <c:manualLayout>
                  <c:x val="-1.3204225352112676E-2"/>
                  <c:y val="2.2148058252427185E-2"/>
                </c:manualLayout>
              </c:layout>
              <c:tx>
                <c:rich>
                  <a:bodyPr/>
                  <a:lstStyle/>
                  <a:p>
                    <a:r>
                      <a:rPr lang="en-US" baseline="0"/>
                      <a:t>36 </a:t>
                    </a:r>
                    <a:r>
                      <a:rPr lang="en-US"/>
                      <a:t>in</a:t>
                    </a:r>
                  </a:p>
                </c:rich>
              </c:tx>
              <c:dLblPos val="outEnd"/>
              <c:showLegendKey val="0"/>
              <c:showVal val="1"/>
              <c:showCatName val="0"/>
              <c:showSerName val="0"/>
              <c:showPercent val="0"/>
              <c:showBubbleSize val="0"/>
            </c:dLbl>
            <c:dLbl>
              <c:idx val="44"/>
              <c:delete val="1"/>
              <c:extLst>
                <c:ext xmlns:c15="http://schemas.microsoft.com/office/drawing/2012/chart" uri="{CE6537A1-D6FC-4f65-9D91-7224C49458BB}"/>
              </c:extLst>
            </c:dLbl>
            <c:dLbl>
              <c:idx val="45"/>
              <c:layout/>
              <c:tx>
                <c:rich>
                  <a:bodyPr/>
                  <a:lstStyle/>
                  <a:p>
                    <a:r>
                      <a:rPr lang="en-US"/>
                      <a:t>48 in</a:t>
                    </a:r>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6"/>
              <c:layout>
                <c:manualLayout>
                  <c:x val="2.4941314553990609E-2"/>
                  <c:y val="8.0805016181229775E-2"/>
                </c:manualLayout>
              </c:layout>
              <c:tx>
                <c:rich>
                  <a:bodyPr/>
                  <a:lstStyle/>
                  <a:p>
                    <a:r>
                      <a:rPr lang="en-US"/>
                      <a:t>27</a:t>
                    </a:r>
                    <a:r>
                      <a:rPr lang="en-US" baseline="0"/>
                      <a:t> </a:t>
                    </a:r>
                    <a:r>
                      <a:rPr lang="en-US"/>
                      <a:t>in</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7"/>
              <c:delete val="1"/>
              <c:extLst>
                <c:ext xmlns:c15="http://schemas.microsoft.com/office/drawing/2012/chart" uri="{CE6537A1-D6FC-4f65-9D91-7224C49458BB}"/>
              </c:extLst>
            </c:dLbl>
            <c:dLbl>
              <c:idx val="48"/>
              <c:delete val="1"/>
              <c:extLst>
                <c:ext xmlns:c15="http://schemas.microsoft.com/office/drawing/2012/chart" uri="{CE6537A1-D6FC-4f65-9D91-7224C49458BB}"/>
              </c:extLst>
            </c:dLbl>
            <c:dLbl>
              <c:idx val="49"/>
              <c:delete val="1"/>
              <c:extLst>
                <c:ext xmlns:c15="http://schemas.microsoft.com/office/drawing/2012/chart" uri="{CE6537A1-D6FC-4f65-9D91-7224C49458BB}"/>
              </c:extLst>
            </c:dLbl>
            <c:dLbl>
              <c:idx val="50"/>
              <c:delete val="1"/>
              <c:extLst>
                <c:ext xmlns:c15="http://schemas.microsoft.com/office/drawing/2012/chart" uri="{CE6537A1-D6FC-4f65-9D91-7224C49458BB}">
                  <c15:layout/>
                </c:ext>
              </c:extLst>
            </c:dLbl>
            <c:dLbl>
              <c:idx val="51"/>
              <c:delete val="1"/>
              <c:extLst>
                <c:ext xmlns:c15="http://schemas.microsoft.com/office/drawing/2012/chart" uri="{CE6537A1-D6FC-4f65-9D91-7224C49458BB}">
                  <c15:layout/>
                </c:ext>
              </c:extLst>
            </c:dLbl>
            <c:dLbl>
              <c:idx val="52"/>
              <c:delete val="1"/>
              <c:extLst>
                <c:ext xmlns:c15="http://schemas.microsoft.com/office/drawing/2012/chart" uri="{CE6537A1-D6FC-4f65-9D91-7224C49458BB}"/>
              </c:extLst>
            </c:dLbl>
            <c:dLbl>
              <c:idx val="53"/>
              <c:delete val="1"/>
              <c:extLst>
                <c:ext xmlns:c15="http://schemas.microsoft.com/office/drawing/2012/chart" uri="{CE6537A1-D6FC-4f65-9D91-7224C49458BB}"/>
              </c:extLst>
            </c:dLbl>
            <c:dLbl>
              <c:idx val="54"/>
              <c:delete val="1"/>
              <c:extLst>
                <c:ext xmlns:c15="http://schemas.microsoft.com/office/drawing/2012/chart" uri="{CE6537A1-D6FC-4f65-9D91-7224C49458BB}">
                  <c15:layout/>
                </c:ext>
              </c:extLst>
            </c:dLbl>
            <c:dLbl>
              <c:idx val="55"/>
              <c:delete val="1"/>
              <c:extLst>
                <c:ext xmlns:c15="http://schemas.microsoft.com/office/drawing/2012/chart" uri="{CE6537A1-D6FC-4f65-9D91-7224C49458BB}"/>
              </c:extLst>
            </c:dLbl>
            <c:dLbl>
              <c:idx val="56"/>
              <c:layout>
                <c:manualLayout>
                  <c:x val="-1.4671361502347417E-3"/>
                  <c:y val="5.7029279107101906E-2"/>
                </c:manualLayout>
              </c:layout>
              <c:tx>
                <c:rich>
                  <a:bodyPr/>
                  <a:lstStyle/>
                  <a:p>
                    <a:r>
                      <a:rPr lang="en-US" baseline="0"/>
                      <a:t>15 in</a:t>
                    </a:r>
                    <a:endParaRPr lang="en-US"/>
                  </a:p>
                </c:rich>
              </c:tx>
              <c:dLblPos val="outEnd"/>
              <c:showLegendKey val="0"/>
              <c:showVal val="1"/>
              <c:showCatName val="0"/>
              <c:showSerName val="0"/>
              <c:showPercent val="0"/>
              <c:showBubbleSize val="0"/>
            </c:dLbl>
            <c:dLbl>
              <c:idx val="57"/>
              <c:layout>
                <c:manualLayout>
                  <c:x val="-3.961267605633792E-2"/>
                  <c:y val="2.6719255663430419E-2"/>
                </c:manualLayout>
              </c:layout>
              <c:tx>
                <c:rich>
                  <a:bodyPr/>
                  <a:lstStyle/>
                  <a:p>
                    <a:r>
                      <a:rPr lang="en-US" baseline="0"/>
                      <a:t>40 in</a:t>
                    </a:r>
                    <a:endParaRPr lang="en-US"/>
                  </a:p>
                </c:rich>
              </c:tx>
              <c:dLblPos val="outEnd"/>
              <c:showLegendKey val="0"/>
              <c:showVal val="1"/>
              <c:showCatName val="0"/>
              <c:showSerName val="0"/>
              <c:showPercent val="0"/>
              <c:showBubbleSize val="0"/>
            </c:dLbl>
            <c:dLbl>
              <c:idx val="58"/>
              <c:delete val="1"/>
            </c:dLbl>
            <c:dLbl>
              <c:idx val="59"/>
              <c:layout/>
              <c:tx>
                <c:rich>
                  <a:bodyPr/>
                  <a:lstStyle/>
                  <a:p>
                    <a:r>
                      <a:rPr lang="en-US"/>
                      <a:t>39</a:t>
                    </a:r>
                    <a:r>
                      <a:rPr lang="en-US" baseline="0"/>
                      <a:t> in</a:t>
                    </a:r>
                    <a:endParaRPr lang="en-US"/>
                  </a:p>
                </c:rich>
              </c:tx>
              <c:dLblPos val="inEnd"/>
              <c:showLegendKey val="0"/>
              <c:showVal val="1"/>
              <c:showCatName val="0"/>
              <c:showSerName val="0"/>
              <c:showPercent val="0"/>
              <c:showBubbleSize val="0"/>
            </c:dLbl>
            <c:dLbl>
              <c:idx val="60"/>
              <c:delete val="1"/>
            </c:dLbl>
            <c:dLbl>
              <c:idx val="61"/>
              <c:delete val="1"/>
            </c:dLbl>
            <c:dLbl>
              <c:idx val="62"/>
              <c:delete val="1"/>
            </c:dLbl>
            <c:spPr>
              <a:noFill/>
              <a:ln>
                <a:noFill/>
              </a:ln>
              <a:effectLst/>
            </c:spPr>
            <c:txPr>
              <a:bodyPr rot="-5400000"/>
              <a:lstStyle/>
              <a:p>
                <a:pPr>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'Prod v Rainfall Data'!$I$53:$I$115</c:f>
              <c:numCache>
                <c:formatCode>0</c:formatCode>
                <c:ptCount val="63"/>
                <c:pt idx="0">
                  <c:v>1401.2</c:v>
                </c:pt>
                <c:pt idx="1">
                  <c:v>1434.8</c:v>
                </c:pt>
                <c:pt idx="2">
                  <c:v>740.8</c:v>
                </c:pt>
                <c:pt idx="3">
                  <c:v>1183.2</c:v>
                </c:pt>
                <c:pt idx="4">
                  <c:v>1528.4</c:v>
                </c:pt>
                <c:pt idx="5">
                  <c:v>704.80000000000007</c:v>
                </c:pt>
                <c:pt idx="6">
                  <c:v>1246.8</c:v>
                </c:pt>
                <c:pt idx="7">
                  <c:v>1579.1999999999998</c:v>
                </c:pt>
                <c:pt idx="8">
                  <c:v>974.80000000000018</c:v>
                </c:pt>
                <c:pt idx="9">
                  <c:v>1082.8000000000002</c:v>
                </c:pt>
                <c:pt idx="10">
                  <c:v>690.80000000000018</c:v>
                </c:pt>
                <c:pt idx="11">
                  <c:v>1167.9999999999998</c:v>
                </c:pt>
                <c:pt idx="12">
                  <c:v>1400</c:v>
                </c:pt>
                <c:pt idx="13">
                  <c:v>1146.8</c:v>
                </c:pt>
                <c:pt idx="14">
                  <c:v>947.59999999999991</c:v>
                </c:pt>
                <c:pt idx="15">
                  <c:v>879.2</c:v>
                </c:pt>
                <c:pt idx="16">
                  <c:v>1291.2</c:v>
                </c:pt>
                <c:pt idx="17">
                  <c:v>1166.8</c:v>
                </c:pt>
                <c:pt idx="18">
                  <c:v>1668.8000000000002</c:v>
                </c:pt>
                <c:pt idx="19">
                  <c:v>1571.6000000000004</c:v>
                </c:pt>
                <c:pt idx="20">
                  <c:v>798.8</c:v>
                </c:pt>
                <c:pt idx="21">
                  <c:v>988.39999999999986</c:v>
                </c:pt>
                <c:pt idx="22">
                  <c:v>1795.1999999999998</c:v>
                </c:pt>
                <c:pt idx="23">
                  <c:v>1213.5999999999999</c:v>
                </c:pt>
                <c:pt idx="24">
                  <c:v>872.40000000000009</c:v>
                </c:pt>
                <c:pt idx="25">
                  <c:v>712.8</c:v>
                </c:pt>
                <c:pt idx="26">
                  <c:v>639.6</c:v>
                </c:pt>
                <c:pt idx="27">
                  <c:v>1403.1999999999998</c:v>
                </c:pt>
                <c:pt idx="28">
                  <c:v>1453.9999999999998</c:v>
                </c:pt>
                <c:pt idx="29">
                  <c:v>1086.4000000000001</c:v>
                </c:pt>
                <c:pt idx="30">
                  <c:v>1265.2000000000003</c:v>
                </c:pt>
                <c:pt idx="31">
                  <c:v>1897.2</c:v>
                </c:pt>
                <c:pt idx="32">
                  <c:v>2390.4</c:v>
                </c:pt>
                <c:pt idx="33">
                  <c:v>930.40000000000009</c:v>
                </c:pt>
                <c:pt idx="34">
                  <c:v>926.00000000000011</c:v>
                </c:pt>
                <c:pt idx="35">
                  <c:v>1290.3999999999999</c:v>
                </c:pt>
                <c:pt idx="36">
                  <c:v>1008.8</c:v>
                </c:pt>
                <c:pt idx="37">
                  <c:v>804.80000000000007</c:v>
                </c:pt>
                <c:pt idx="38">
                  <c:v>600.79999999999995</c:v>
                </c:pt>
                <c:pt idx="39">
                  <c:v>647.6</c:v>
                </c:pt>
                <c:pt idx="40">
                  <c:v>1023.6</c:v>
                </c:pt>
                <c:pt idx="41">
                  <c:v>1120</c:v>
                </c:pt>
                <c:pt idx="42">
                  <c:v>1420.7999999999997</c:v>
                </c:pt>
                <c:pt idx="43">
                  <c:v>954</c:v>
                </c:pt>
                <c:pt idx="44">
                  <c:v>1650.3999999999996</c:v>
                </c:pt>
                <c:pt idx="45">
                  <c:v>1930.8000000000002</c:v>
                </c:pt>
                <c:pt idx="46">
                  <c:v>1072.8</c:v>
                </c:pt>
                <c:pt idx="47">
                  <c:v>2160.4</c:v>
                </c:pt>
                <c:pt idx="48">
                  <c:v>1207.9999999999998</c:v>
                </c:pt>
                <c:pt idx="49">
                  <c:v>1563.2000000000003</c:v>
                </c:pt>
                <c:pt idx="50">
                  <c:v>1453.6000000000001</c:v>
                </c:pt>
                <c:pt idx="51">
                  <c:v>1208.8</c:v>
                </c:pt>
                <c:pt idx="52">
                  <c:v>930</c:v>
                </c:pt>
                <c:pt idx="53">
                  <c:v>1165.5999999999999</c:v>
                </c:pt>
                <c:pt idx="54">
                  <c:v>1598</c:v>
                </c:pt>
                <c:pt idx="55">
                  <c:v>1441.2</c:v>
                </c:pt>
                <c:pt idx="56">
                  <c:v>609.20000000000005</c:v>
                </c:pt>
                <c:pt idx="57">
                  <c:v>1000.4000000000002</c:v>
                </c:pt>
                <c:pt idx="58">
                  <c:v>1000.8000000000002</c:v>
                </c:pt>
                <c:pt idx="59">
                  <c:v>1561.6000000000004</c:v>
                </c:pt>
                <c:pt idx="60">
                  <c:v>1188</c:v>
                </c:pt>
                <c:pt idx="61">
                  <c:v>1160</c:v>
                </c:pt>
                <c:pt idx="62">
                  <c:v>200</c:v>
                </c:pt>
              </c:numCache>
            </c:numRef>
          </c:val>
        </c:ser>
        <c:dLbls>
          <c:showLegendKey val="0"/>
          <c:showVal val="0"/>
          <c:showCatName val="0"/>
          <c:showSerName val="0"/>
          <c:showPercent val="0"/>
          <c:showBubbleSize val="0"/>
        </c:dLbls>
        <c:gapWidth val="0"/>
        <c:axId val="80356480"/>
        <c:axId val="80358400"/>
      </c:barChart>
      <c:lineChart>
        <c:grouping val="standard"/>
        <c:varyColors val="0"/>
        <c:ser>
          <c:idx val="1"/>
          <c:order val="0"/>
          <c:tx>
            <c:strRef>
              <c:f>'Prod v Rainfall Data'!$A$11</c:f>
              <c:strCache>
                <c:ptCount val="1"/>
                <c:pt idx="0">
                  <c:v>Water Production (MG)</c:v>
                </c:pt>
              </c:strCache>
            </c:strRef>
          </c:tx>
          <c:spPr>
            <a:ln w="9525" cap="flat" cmpd="sng" algn="ctr">
              <a:solidFill>
                <a:schemeClr val="accent2">
                  <a:shade val="95000"/>
                  <a:satMod val="105000"/>
                </a:schemeClr>
              </a:solidFill>
              <a:prstDash val="solid"/>
            </a:ln>
            <a:effectLst/>
          </c:spPr>
          <c:marker>
            <c:symbol val="circle"/>
            <c:size val="5"/>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c:spPr>
          </c:marker>
          <c:dLbls>
            <c:dLbl>
              <c:idx val="0"/>
              <c:layout>
                <c:manualLayout>
                  <c:x val="-1.7605633802816902E-2"/>
                  <c:y val="-1.820388349514563E-2"/>
                </c:manualLayout>
              </c:layout>
              <c:tx>
                <c:rich>
                  <a:bodyPr/>
                  <a:lstStyle/>
                  <a:p>
                    <a:r>
                      <a:rPr lang="en-US"/>
                      <a:t>1,747</a:t>
                    </a:r>
                    <a:r>
                      <a:rPr lang="en-US" baseline="0"/>
                      <a:t> MG</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0269953051643193E-2"/>
                  <c:y val="-4.4498381877022652E-2"/>
                </c:manualLayout>
              </c:layout>
              <c:tx>
                <c:rich>
                  <a:bodyPr/>
                  <a:lstStyle/>
                  <a:p>
                    <a:r>
                      <a:rPr lang="en-US"/>
                      <a:t>2,690 MG</a:t>
                    </a:r>
                  </a:p>
                </c:rich>
              </c:tx>
              <c:showLegendKey val="0"/>
              <c:showVal val="1"/>
              <c:showCatName val="0"/>
              <c:showSerName val="0"/>
              <c:showPercent val="0"/>
              <c:showBubbleSize val="0"/>
              <c:extLst>
                <c:ext xmlns:c15="http://schemas.microsoft.com/office/drawing/2012/chart" uri="{CE6537A1-D6FC-4f65-9D91-7224C49458BB}">
                  <c15:layout/>
                </c:ext>
              </c:extLst>
            </c:dLbl>
            <c:dLbl>
              <c:idx val="14"/>
              <c:layout>
                <c:manualLayout>
                  <c:x val="2.6408450704225352E-2"/>
                  <c:y val="-8.2928802588996764E-2"/>
                </c:manualLayout>
              </c:layout>
              <c:tx>
                <c:rich>
                  <a:bodyPr/>
                  <a:lstStyle/>
                  <a:p>
                    <a:r>
                      <a:rPr lang="en-US"/>
                      <a:t>3,517</a:t>
                    </a:r>
                    <a:r>
                      <a:rPr lang="en-US" baseline="0"/>
                      <a:t> MG</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20"/>
              <c:layout>
                <c:manualLayout>
                  <c:x val="2.4941314553990609E-2"/>
                  <c:y val="-7.281553398058245E-2"/>
                </c:manualLayout>
              </c:layout>
              <c:tx>
                <c:rich>
                  <a:bodyPr/>
                  <a:lstStyle/>
                  <a:p>
                    <a:r>
                      <a:rPr lang="en-US"/>
                      <a:t>3,900</a:t>
                    </a:r>
                    <a:r>
                      <a:rPr lang="en-US" baseline="0"/>
                      <a:t> MG</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21"/>
              <c:layout>
                <c:manualLayout>
                  <c:x val="0.3609154929577465"/>
                  <c:y val="7.4163113056427144E-17"/>
                </c:manualLayout>
              </c:layout>
              <c:tx>
                <c:rich>
                  <a:bodyPr/>
                  <a:lstStyle/>
                  <a:p>
                    <a:r>
                      <a:rPr lang="en-US"/>
                      <a:t>3,729 MG</a:t>
                    </a:r>
                  </a:p>
                </c:rich>
              </c:tx>
              <c:showLegendKey val="0"/>
              <c:showVal val="1"/>
              <c:showCatName val="0"/>
              <c:showSerName val="0"/>
              <c:showPercent val="0"/>
              <c:showBubbleSize val="0"/>
              <c:extLst>
                <c:ext xmlns:c15="http://schemas.microsoft.com/office/drawing/2012/chart" uri="{CE6537A1-D6FC-4f65-9D91-7224C49458BB}">
                  <c15:layout/>
                </c:ext>
              </c:extLst>
            </c:dLbl>
            <c:dLbl>
              <c:idx val="27"/>
              <c:layout>
                <c:manualLayout>
                  <c:x val="-3.227699530516432E-2"/>
                  <c:y val="6.0679611650485438E-2"/>
                </c:manualLayout>
              </c:layout>
              <c:tx>
                <c:rich>
                  <a:bodyPr/>
                  <a:lstStyle/>
                  <a:p>
                    <a:r>
                      <a:rPr lang="en-US"/>
                      <a:t>2,436</a:t>
                    </a:r>
                    <a:r>
                      <a:rPr lang="en-US" baseline="0"/>
                      <a:t> MG</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32"/>
              <c:layout>
                <c:manualLayout>
                  <c:x val="-5.4284037558685445E-2"/>
                  <c:y val="-4.2475728155339808E-2"/>
                </c:manualLayout>
              </c:layout>
              <c:tx>
                <c:rich>
                  <a:bodyPr/>
                  <a:lstStyle/>
                  <a:p>
                    <a:r>
                      <a:rPr lang="en-US"/>
                      <a:t>3,734 MG</a:t>
                    </a:r>
                  </a:p>
                </c:rich>
              </c:tx>
              <c:showLegendKey val="0"/>
              <c:showVal val="1"/>
              <c:showCatName val="0"/>
              <c:showSerName val="0"/>
              <c:showPercent val="0"/>
              <c:showBubbleSize val="0"/>
              <c:extLst>
                <c:ext xmlns:c15="http://schemas.microsoft.com/office/drawing/2012/chart" uri="{CE6537A1-D6FC-4f65-9D91-7224C49458BB}">
                  <c15:layout/>
                </c:ext>
              </c:extLst>
            </c:dLbl>
            <c:dLbl>
              <c:idx val="35"/>
              <c:layout>
                <c:manualLayout>
                  <c:x val="-1.9072769953051644E-2"/>
                  <c:y val="-2.6294498381877023E-2"/>
                </c:manualLayout>
              </c:layout>
              <c:tx>
                <c:rich>
                  <a:bodyPr/>
                  <a:lstStyle/>
                  <a:p>
                    <a:r>
                      <a:rPr lang="en-US"/>
                      <a:t>4,373</a:t>
                    </a:r>
                    <a:r>
                      <a:rPr lang="en-US" baseline="0"/>
                      <a:t> MG</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39"/>
              <c:layout>
                <c:manualLayout>
                  <c:x val="-2.6408450704225352E-2"/>
                  <c:y val="1.820388349514563E-2"/>
                </c:manualLayout>
              </c:layout>
              <c:tx>
                <c:rich>
                  <a:bodyPr/>
                  <a:lstStyle/>
                  <a:p>
                    <a:r>
                      <a:rPr lang="en-US"/>
                      <a:t>3,390</a:t>
                    </a:r>
                    <a:r>
                      <a:rPr lang="en-US" baseline="0"/>
                      <a:t> MG</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44"/>
              <c:layout>
                <c:manualLayout>
                  <c:x val="7.335680751173709E-3"/>
                  <c:y val="-8.0906148867313996E-2"/>
                </c:manualLayout>
              </c:layout>
              <c:tx>
                <c:rich>
                  <a:bodyPr/>
                  <a:lstStyle/>
                  <a:p>
                    <a:r>
                      <a:rPr lang="en-US"/>
                      <a:t>4,475 MG</a:t>
                    </a:r>
                  </a:p>
                </c:rich>
              </c:tx>
              <c:showLegendKey val="0"/>
              <c:showVal val="1"/>
              <c:showCatName val="0"/>
              <c:showSerName val="0"/>
              <c:showPercent val="0"/>
              <c:showBubbleSize val="0"/>
              <c:extLst>
                <c:ext xmlns:c15="http://schemas.microsoft.com/office/drawing/2012/chart" uri="{CE6537A1-D6FC-4f65-9D91-7224C49458BB}">
                  <c15:layout/>
                </c:ext>
              </c:extLst>
            </c:dLbl>
            <c:dLbl>
              <c:idx val="54"/>
              <c:layout>
                <c:manualLayout>
                  <c:x val="3.2276879782632807E-2"/>
                  <c:y val="-8.0906148867313909E-3"/>
                </c:manualLayout>
              </c:layout>
              <c:tx>
                <c:rich>
                  <a:bodyPr/>
                  <a:lstStyle/>
                  <a:p>
                    <a:r>
                      <a:rPr lang="en-US"/>
                      <a:t>3,476 MG</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'Prod v Rainfall Data'!$F$53:$F$115</c:f>
              <c:numCache>
                <c:formatCode>0</c:formatCode>
                <c:ptCount val="63"/>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numCache>
            </c:numRef>
          </c:cat>
          <c:val>
            <c:numRef>
              <c:f>'Prod v Rainfall Data'!$G$53:$G$115</c:f>
              <c:numCache>
                <c:formatCode>0</c:formatCode>
                <c:ptCount val="63"/>
                <c:pt idx="0">
                  <c:v>1659.6499999999999</c:v>
                </c:pt>
                <c:pt idx="1">
                  <c:v>1656.8</c:v>
                </c:pt>
                <c:pt idx="2">
                  <c:v>1645.3999999999999</c:v>
                </c:pt>
                <c:pt idx="3">
                  <c:v>1682.4499999999998</c:v>
                </c:pt>
                <c:pt idx="4">
                  <c:v>1823.05</c:v>
                </c:pt>
                <c:pt idx="5">
                  <c:v>1993.1</c:v>
                </c:pt>
                <c:pt idx="6">
                  <c:v>1845.85</c:v>
                </c:pt>
                <c:pt idx="7">
                  <c:v>1943.6999999999998</c:v>
                </c:pt>
                <c:pt idx="8">
                  <c:v>2266.6999999999998</c:v>
                </c:pt>
                <c:pt idx="9">
                  <c:v>2177.4</c:v>
                </c:pt>
                <c:pt idx="10">
                  <c:v>2241.0499999999997</c:v>
                </c:pt>
                <c:pt idx="11">
                  <c:v>2304.6999999999998</c:v>
                </c:pt>
                <c:pt idx="12">
                  <c:v>2145.1</c:v>
                </c:pt>
                <c:pt idx="13">
                  <c:v>2241.0499999999997</c:v>
                </c:pt>
                <c:pt idx="14">
                  <c:v>2394</c:v>
                </c:pt>
                <c:pt idx="15">
                  <c:v>2555.5</c:v>
                </c:pt>
                <c:pt idx="16">
                  <c:v>2454.7999999999997</c:v>
                </c:pt>
                <c:pt idx="17">
                  <c:v>2831</c:v>
                </c:pt>
                <c:pt idx="18">
                  <c:v>2741.7</c:v>
                </c:pt>
                <c:pt idx="19">
                  <c:v>3341.1499999999996</c:v>
                </c:pt>
                <c:pt idx="20">
                  <c:v>3075.1499999999996</c:v>
                </c:pt>
                <c:pt idx="21">
                  <c:v>3358.25</c:v>
                </c:pt>
                <c:pt idx="22">
                  <c:v>3497.8999999999996</c:v>
                </c:pt>
                <c:pt idx="23">
                  <c:v>3553.95</c:v>
                </c:pt>
                <c:pt idx="24">
                  <c:v>3576.75</c:v>
                </c:pt>
                <c:pt idx="25">
                  <c:v>3705</c:v>
                </c:pt>
                <c:pt idx="26">
                  <c:v>2314.1999999999998</c:v>
                </c:pt>
                <c:pt idx="27">
                  <c:v>2917.45</c:v>
                </c:pt>
                <c:pt idx="28">
                  <c:v>3194.85</c:v>
                </c:pt>
                <c:pt idx="29">
                  <c:v>3403.85</c:v>
                </c:pt>
                <c:pt idx="30">
                  <c:v>3547.2999999999997</c:v>
                </c:pt>
                <c:pt idx="31">
                  <c:v>3155.8999999999996</c:v>
                </c:pt>
                <c:pt idx="32">
                  <c:v>3300.2999999999997</c:v>
                </c:pt>
                <c:pt idx="33">
                  <c:v>3582.45</c:v>
                </c:pt>
                <c:pt idx="34">
                  <c:v>4020.3999999999996</c:v>
                </c:pt>
                <c:pt idx="35">
                  <c:v>4032.75</c:v>
                </c:pt>
                <c:pt idx="36">
                  <c:v>4154.3499999999995</c:v>
                </c:pt>
                <c:pt idx="37">
                  <c:v>3926.35</c:v>
                </c:pt>
                <c:pt idx="38">
                  <c:v>3843.7</c:v>
                </c:pt>
                <c:pt idx="39">
                  <c:v>3220.5</c:v>
                </c:pt>
                <c:pt idx="40">
                  <c:v>3346.85</c:v>
                </c:pt>
                <c:pt idx="41">
                  <c:v>3376.2999999999997</c:v>
                </c:pt>
                <c:pt idx="42">
                  <c:v>3578.6499999999996</c:v>
                </c:pt>
                <c:pt idx="43">
                  <c:v>3669.85</c:v>
                </c:pt>
                <c:pt idx="44">
                  <c:v>3542.5499999999997</c:v>
                </c:pt>
                <c:pt idx="45">
                  <c:v>3833.25</c:v>
                </c:pt>
                <c:pt idx="46">
                  <c:v>4180.95</c:v>
                </c:pt>
                <c:pt idx="47">
                  <c:v>3908.2999999999997</c:v>
                </c:pt>
                <c:pt idx="48">
                  <c:v>4112.55</c:v>
                </c:pt>
                <c:pt idx="49">
                  <c:v>4251.25</c:v>
                </c:pt>
                <c:pt idx="50">
                  <c:v>4126.8</c:v>
                </c:pt>
                <c:pt idx="51">
                  <c:v>3842.75</c:v>
                </c:pt>
                <c:pt idx="52">
                  <c:v>3888.35</c:v>
                </c:pt>
                <c:pt idx="53">
                  <c:v>3873.1499999999996</c:v>
                </c:pt>
                <c:pt idx="54">
                  <c:v>3542.5499999999997</c:v>
                </c:pt>
                <c:pt idx="55">
                  <c:v>3610</c:v>
                </c:pt>
                <c:pt idx="56">
                  <c:v>3577.7</c:v>
                </c:pt>
                <c:pt idx="57">
                  <c:v>3467.5</c:v>
                </c:pt>
                <c:pt idx="58">
                  <c:v>3053.2999999999997</c:v>
                </c:pt>
                <c:pt idx="59">
                  <c:v>3032.3999999999996</c:v>
                </c:pt>
                <c:pt idx="60">
                  <c:v>2913.4106000000002</c:v>
                </c:pt>
                <c:pt idx="61">
                  <c:v>3129.7341499999998</c:v>
                </c:pt>
                <c:pt idx="62">
                  <c:v>3302.2</c:v>
                </c:pt>
              </c:numCache>
            </c:numRef>
          </c:val>
          <c:smooth val="0"/>
        </c:ser>
        <c:ser>
          <c:idx val="2"/>
          <c:order val="1"/>
          <c:tx>
            <c:strRef>
              <c:f>'Prod v Rainfall Data'!$B$11</c:f>
              <c:strCache>
                <c:ptCount val="1"/>
                <c:pt idx="0">
                  <c:v>Population</c:v>
                </c:pt>
              </c:strCache>
            </c:strRef>
          </c:tx>
          <c:spPr>
            <a:ln w="9525" cap="flat" cmpd="sng" algn="ctr">
              <a:solidFill>
                <a:schemeClr val="accent3">
                  <a:shade val="95000"/>
                  <a:satMod val="105000"/>
                </a:schemeClr>
              </a:solidFill>
              <a:prstDash val="solid"/>
            </a:ln>
            <a:effectLst/>
          </c:spPr>
          <c:marker>
            <c:symbol val="triangle"/>
            <c:size val="6"/>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c:spPr>
          </c:marker>
          <c:dLbls>
            <c:dLbl>
              <c:idx val="14"/>
              <c:layout>
                <c:manualLayout>
                  <c:x val="-4.8415492957746477E-2"/>
                  <c:y val="-1.2135922330097087E-2"/>
                </c:manualLayout>
              </c:layout>
              <c:tx>
                <c:rich>
                  <a:bodyPr/>
                  <a:lstStyle/>
                  <a:p>
                    <a:r>
                      <a:rPr lang="en-US"/>
                      <a:t>1,716</a:t>
                    </a:r>
                  </a:p>
                </c:rich>
              </c:tx>
              <c:showLegendKey val="0"/>
              <c:showVal val="1"/>
              <c:showCatName val="0"/>
              <c:showSerName val="0"/>
              <c:showPercent val="0"/>
              <c:showBubbleSize val="0"/>
              <c:extLst>
                <c:ext xmlns:c15="http://schemas.microsoft.com/office/drawing/2012/chart" uri="{CE6537A1-D6FC-4f65-9D91-7224C49458BB}"/>
              </c:extLst>
            </c:dLbl>
            <c:dLbl>
              <c:idx val="20"/>
              <c:layout>
                <c:manualLayout>
                  <c:x val="-5.2816901408450703E-2"/>
                  <c:y val="-4.0453074433656954E-3"/>
                </c:manualLayout>
              </c:layout>
              <c:tx>
                <c:rich>
                  <a:bodyPr/>
                  <a:lstStyle/>
                  <a:p>
                    <a:r>
                      <a:rPr lang="en-US"/>
                      <a:t>2,667</a:t>
                    </a:r>
                  </a:p>
                </c:rich>
              </c:tx>
              <c:showLegendKey val="0"/>
              <c:showVal val="1"/>
              <c:showCatName val="0"/>
              <c:showSerName val="0"/>
              <c:showPercent val="0"/>
              <c:showBubbleSize val="0"/>
              <c:extLst>
                <c:ext xmlns:c15="http://schemas.microsoft.com/office/drawing/2012/chart" uri="{CE6537A1-D6FC-4f65-9D91-7224C49458BB}"/>
              </c:extLst>
            </c:dLbl>
            <c:dLbl>
              <c:idx val="24"/>
              <c:layout>
                <c:manualLayout>
                  <c:x val="-5.8685446009389131E-3"/>
                  <c:y val="7.4163113056427144E-17"/>
                </c:manualLayout>
              </c:layout>
              <c:tx>
                <c:rich>
                  <a:bodyPr/>
                  <a:lstStyle/>
                  <a:p>
                    <a:r>
                      <a:rPr lang="en-US"/>
                      <a:t>3,030</a:t>
                    </a:r>
                  </a:p>
                </c:rich>
              </c:tx>
              <c:showLegendKey val="0"/>
              <c:showVal val="1"/>
              <c:showCatName val="0"/>
              <c:showSerName val="0"/>
              <c:showPercent val="0"/>
              <c:showBubbleSize val="0"/>
              <c:extLst>
                <c:ext xmlns:c15="http://schemas.microsoft.com/office/drawing/2012/chart" uri="{CE6537A1-D6FC-4f65-9D91-7224C49458BB}"/>
              </c:extLst>
            </c:dLbl>
            <c:dLbl>
              <c:idx val="34"/>
              <c:layout>
                <c:manualLayout>
                  <c:x val="-2.9342723004694834E-3"/>
                  <c:y val="8.0904556226587803E-3"/>
                </c:manualLayout>
              </c:layout>
              <c:tx>
                <c:rich>
                  <a:bodyPr/>
                  <a:lstStyle/>
                  <a:p>
                    <a:r>
                      <a:rPr lang="en-US"/>
                      <a:t>5,382</a:t>
                    </a:r>
                  </a:p>
                </c:rich>
              </c:tx>
              <c:showLegendKey val="0"/>
              <c:showVal val="1"/>
              <c:showCatName val="0"/>
              <c:showSerName val="0"/>
              <c:showPercent val="0"/>
              <c:showBubbleSize val="0"/>
              <c:extLst>
                <c:ext xmlns:c15="http://schemas.microsoft.com/office/drawing/2012/chart" uri="{CE6537A1-D6FC-4f65-9D91-7224C49458BB}"/>
              </c:extLst>
            </c:dLbl>
            <c:dLbl>
              <c:idx val="47"/>
              <c:layout>
                <c:manualLayout>
                  <c:x val="-7.4823943661971939E-2"/>
                  <c:y val="-1.0113268608414277E-2"/>
                </c:manualLayout>
              </c:layout>
              <c:tx>
                <c:rich>
                  <a:bodyPr/>
                  <a:lstStyle/>
                  <a:p>
                    <a:r>
                      <a:rPr lang="en-US"/>
                      <a:t>86,197</a:t>
                    </a:r>
                  </a:p>
                </c:rich>
              </c:tx>
              <c:showLegendKey val="0"/>
              <c:showVal val="1"/>
              <c:showCatName val="0"/>
              <c:showSerName val="0"/>
              <c:showPercent val="0"/>
              <c:showBubbleSize val="0"/>
              <c:extLst>
                <c:ext xmlns:c15="http://schemas.microsoft.com/office/drawing/2012/chart" uri="{CE6537A1-D6FC-4f65-9D91-7224C49458BB}">
                  <c15:layout/>
                </c:ext>
              </c:extLst>
            </c:dLbl>
            <c:dLbl>
              <c:idx val="54"/>
              <c:layout>
                <c:manualLayout>
                  <c:x val="4.4013968984510737E-2"/>
                  <c:y val="-6.6747572815533979E-2"/>
                </c:manualLayout>
              </c:layout>
              <c:tx>
                <c:rich>
                  <a:bodyPr/>
                  <a:lstStyle/>
                  <a:p>
                    <a:r>
                      <a:rPr lang="en-US"/>
                      <a:t>93,789</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'Prod v Rainfall Data'!$F$53:$F$115</c:f>
              <c:numCache>
                <c:formatCode>0</c:formatCode>
                <c:ptCount val="63"/>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numCache>
            </c:numRef>
          </c:cat>
          <c:val>
            <c:numRef>
              <c:f>'Prod v Rainfall Data'!$H$53:$H$115</c:f>
              <c:numCache>
                <c:formatCode>General</c:formatCode>
                <c:ptCount val="63"/>
                <c:pt idx="0" formatCode="0">
                  <c:v>3372</c:v>
                </c:pt>
                <c:pt idx="9" formatCode="0">
                  <c:v>4560</c:v>
                </c:pt>
                <c:pt idx="19" formatCode="0">
                  <c:v>6300</c:v>
                </c:pt>
                <c:pt idx="29" formatCode="0">
                  <c:v>8100</c:v>
                </c:pt>
                <c:pt idx="39" formatCode="0">
                  <c:v>9661.92</c:v>
                </c:pt>
                <c:pt idx="49" formatCode="0">
                  <c:v>10343.64</c:v>
                </c:pt>
                <c:pt idx="50" formatCode="0">
                  <c:v>10324.032000000001</c:v>
                </c:pt>
                <c:pt idx="51" formatCode="0">
                  <c:v>10345.944</c:v>
                </c:pt>
                <c:pt idx="52" formatCode="0">
                  <c:v>10426.895999999999</c:v>
                </c:pt>
                <c:pt idx="53" formatCode="0">
                  <c:v>10506.168</c:v>
                </c:pt>
                <c:pt idx="54" formatCode="0">
                  <c:v>10544.52</c:v>
                </c:pt>
                <c:pt idx="55" formatCode="0">
                  <c:v>10577.111999999999</c:v>
                </c:pt>
                <c:pt idx="56" formatCode="0">
                  <c:v>10653.143999999998</c:v>
                </c:pt>
                <c:pt idx="57" formatCode="0">
                  <c:v>10727.975999999999</c:v>
                </c:pt>
                <c:pt idx="58" formatCode="0">
                  <c:v>10846.487999999999</c:v>
                </c:pt>
                <c:pt idx="59" formatCode="0">
                  <c:v>10954.92</c:v>
                </c:pt>
                <c:pt idx="60" formatCode="0">
                  <c:v>11113.32</c:v>
                </c:pt>
                <c:pt idx="61" formatCode="0">
                  <c:v>11200.68</c:v>
                </c:pt>
                <c:pt idx="62" formatCode="0">
                  <c:v>11254.68</c:v>
                </c:pt>
              </c:numCache>
            </c:numRef>
          </c:val>
          <c:smooth val="0"/>
        </c:ser>
        <c:ser>
          <c:idx val="3"/>
          <c:order val="3"/>
          <c:tx>
            <c:strRef>
              <c:f>'Prod v Rainfall Data'!$D$11</c:f>
              <c:strCache>
                <c:ptCount val="1"/>
                <c:pt idx="0">
                  <c:v>Accounts</c:v>
                </c:pt>
              </c:strCache>
            </c:strRef>
          </c:tx>
          <c:spPr>
            <a:ln w="9525" cap="flat" cmpd="sng" algn="ctr">
              <a:solidFill>
                <a:schemeClr val="accent4">
                  <a:shade val="95000"/>
                  <a:satMod val="105000"/>
                </a:schemeClr>
              </a:solidFill>
              <a:prstDash val="solid"/>
            </a:ln>
            <a:effectLst/>
          </c:spPr>
          <c:marker>
            <c:symbol val="diamond"/>
            <c:size val="6"/>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c:spPr>
          </c:marker>
          <c:dLbls>
            <c:dLbl>
              <c:idx val="32"/>
              <c:layout>
                <c:manualLayout>
                  <c:x val="-0.10856807511737089"/>
                  <c:y val="-2.0226537216828478E-2"/>
                </c:manualLayout>
              </c:layout>
              <c:tx>
                <c:rich>
                  <a:bodyPr/>
                  <a:lstStyle/>
                  <a:p>
                    <a:r>
                      <a:rPr lang="en-US"/>
                      <a:t>21,569 Accts</a:t>
                    </a:r>
                  </a:p>
                </c:rich>
              </c:tx>
              <c:showLegendKey val="0"/>
              <c:showVal val="1"/>
              <c:showCatName val="0"/>
              <c:showSerName val="0"/>
              <c:showPercent val="0"/>
              <c:showBubbleSize val="0"/>
              <c:extLst>
                <c:ext xmlns:c15="http://schemas.microsoft.com/office/drawing/2012/chart" uri="{CE6537A1-D6FC-4f65-9D91-7224C49458BB}">
                  <c15:layout/>
                </c:ext>
              </c:extLst>
            </c:dLbl>
            <c:dLbl>
              <c:idx val="44"/>
              <c:layout>
                <c:manualLayout>
                  <c:x val="-9.3896713615023469E-2"/>
                  <c:y val="-1.6181229773462782E-2"/>
                </c:manualLayout>
              </c:layout>
              <c:tx>
                <c:rich>
                  <a:bodyPr/>
                  <a:lstStyle/>
                  <a:p>
                    <a:r>
                      <a:rPr lang="en-US"/>
                      <a:t>22,214 Accts</a:t>
                    </a:r>
                  </a:p>
                </c:rich>
              </c:tx>
              <c:showLegendKey val="0"/>
              <c:showVal val="1"/>
              <c:showCatName val="0"/>
              <c:showSerName val="0"/>
              <c:showPercent val="0"/>
              <c:showBubbleSize val="0"/>
              <c:extLst>
                <c:ext xmlns:c15="http://schemas.microsoft.com/office/drawing/2012/chart" uri="{CE6537A1-D6FC-4f65-9D91-7224C49458BB}">
                  <c15:layout/>
                </c:ext>
              </c:extLst>
            </c:dLbl>
            <c:dLbl>
              <c:idx val="55"/>
              <c:layout>
                <c:manualLayout>
                  <c:x val="1.4671361502347417E-3"/>
                  <c:y val="-3.2362459546925564E-2"/>
                </c:manualLayout>
              </c:layout>
              <c:tx>
                <c:rich>
                  <a:bodyPr/>
                  <a:lstStyle/>
                  <a:p>
                    <a:r>
                      <a:rPr lang="en-US"/>
                      <a:t>24,429 Accts</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'Prod v Rainfall Data'!$F$53:$F$115</c:f>
              <c:numCache>
                <c:formatCode>0</c:formatCode>
                <c:ptCount val="63"/>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numCache>
            </c:numRef>
          </c:cat>
          <c:val>
            <c:numRef>
              <c:f>'Prod v Rainfall Data'!$J$53:$J$115</c:f>
              <c:numCache>
                <c:formatCode>0</c:formatCode>
                <c:ptCount val="63"/>
                <c:pt idx="0">
                  <c:v>2864.9700000000003</c:v>
                </c:pt>
                <c:pt idx="1">
                  <c:v>2925.4500000000003</c:v>
                </c:pt>
                <c:pt idx="2">
                  <c:v>2977.5600000000004</c:v>
                </c:pt>
                <c:pt idx="3">
                  <c:v>3024.27</c:v>
                </c:pt>
                <c:pt idx="4">
                  <c:v>3109.86</c:v>
                </c:pt>
                <c:pt idx="5">
                  <c:v>3189.2400000000002</c:v>
                </c:pt>
                <c:pt idx="6">
                  <c:v>3197.07</c:v>
                </c:pt>
                <c:pt idx="7">
                  <c:v>3241.0800000000004</c:v>
                </c:pt>
                <c:pt idx="8">
                  <c:v>3311.01</c:v>
                </c:pt>
                <c:pt idx="9">
                  <c:v>3415.23</c:v>
                </c:pt>
                <c:pt idx="10">
                  <c:v>3447.09</c:v>
                </c:pt>
                <c:pt idx="11">
                  <c:v>3579.6600000000003</c:v>
                </c:pt>
                <c:pt idx="12">
                  <c:v>3575.34</c:v>
                </c:pt>
                <c:pt idx="13">
                  <c:v>3670.11</c:v>
                </c:pt>
                <c:pt idx="14">
                  <c:v>3711.42</c:v>
                </c:pt>
                <c:pt idx="15">
                  <c:v>3755.4300000000003</c:v>
                </c:pt>
                <c:pt idx="16">
                  <c:v>3776.2200000000003</c:v>
                </c:pt>
                <c:pt idx="17">
                  <c:v>4207.1400000000003</c:v>
                </c:pt>
                <c:pt idx="18">
                  <c:v>4244.9400000000005</c:v>
                </c:pt>
                <c:pt idx="19">
                  <c:v>4393.17</c:v>
                </c:pt>
                <c:pt idx="20">
                  <c:v>4465.8</c:v>
                </c:pt>
                <c:pt idx="21">
                  <c:v>4548.6900000000005</c:v>
                </c:pt>
                <c:pt idx="22">
                  <c:v>4657.7700000000004</c:v>
                </c:pt>
                <c:pt idx="23">
                  <c:v>4742.2800000000007</c:v>
                </c:pt>
                <c:pt idx="24">
                  <c:v>4818.1500000000005</c:v>
                </c:pt>
                <c:pt idx="25">
                  <c:v>4870.8</c:v>
                </c:pt>
                <c:pt idx="26">
                  <c:v>5014.9800000000005</c:v>
                </c:pt>
                <c:pt idx="27">
                  <c:v>5102.7300000000005</c:v>
                </c:pt>
                <c:pt idx="28">
                  <c:v>5242.3200000000006</c:v>
                </c:pt>
                <c:pt idx="29">
                  <c:v>5298.4800000000005</c:v>
                </c:pt>
                <c:pt idx="30">
                  <c:v>5387.58</c:v>
                </c:pt>
                <c:pt idx="31">
                  <c:v>5411.34</c:v>
                </c:pt>
                <c:pt idx="32">
                  <c:v>5389.2000000000007</c:v>
                </c:pt>
                <c:pt idx="33">
                  <c:v>5461.56</c:v>
                </c:pt>
                <c:pt idx="34">
                  <c:v>5563.89</c:v>
                </c:pt>
                <c:pt idx="35">
                  <c:v>5563.6200000000008</c:v>
                </c:pt>
                <c:pt idx="36">
                  <c:v>5823.63</c:v>
                </c:pt>
                <c:pt idx="37">
                  <c:v>5871.96</c:v>
                </c:pt>
                <c:pt idx="38">
                  <c:v>5917.59</c:v>
                </c:pt>
                <c:pt idx="39">
                  <c:v>5913.27</c:v>
                </c:pt>
                <c:pt idx="40">
                  <c:v>5877.3600000000006</c:v>
                </c:pt>
                <c:pt idx="41">
                  <c:v>5823.63</c:v>
                </c:pt>
                <c:pt idx="42">
                  <c:v>5837.9400000000005</c:v>
                </c:pt>
                <c:pt idx="43">
                  <c:v>5997.7800000000007</c:v>
                </c:pt>
                <c:pt idx="44">
                  <c:v>6056.9100000000008</c:v>
                </c:pt>
                <c:pt idx="45">
                  <c:v>6090.39</c:v>
                </c:pt>
                <c:pt idx="46">
                  <c:v>6127.38</c:v>
                </c:pt>
                <c:pt idx="47">
                  <c:v>6216.4800000000005</c:v>
                </c:pt>
                <c:pt idx="48">
                  <c:v>6226.47</c:v>
                </c:pt>
                <c:pt idx="49">
                  <c:v>6255.9000000000005</c:v>
                </c:pt>
                <c:pt idx="50">
                  <c:v>6293.7000000000007</c:v>
                </c:pt>
                <c:pt idx="51">
                  <c:v>6369.3</c:v>
                </c:pt>
                <c:pt idx="52">
                  <c:v>6405.4800000000005</c:v>
                </c:pt>
                <c:pt idx="53">
                  <c:v>6425.7300000000005</c:v>
                </c:pt>
                <c:pt idx="54">
                  <c:v>6459.4800000000005</c:v>
                </c:pt>
                <c:pt idx="55">
                  <c:v>6505.92</c:v>
                </c:pt>
                <c:pt idx="56">
                  <c:v>6562.35</c:v>
                </c:pt>
                <c:pt idx="57">
                  <c:v>6541.56</c:v>
                </c:pt>
                <c:pt idx="58">
                  <c:v>6563.7000000000007</c:v>
                </c:pt>
                <c:pt idx="59">
                  <c:v>6574.77</c:v>
                </c:pt>
                <c:pt idx="60">
                  <c:v>6576.39</c:v>
                </c:pt>
                <c:pt idx="61">
                  <c:v>6594.75</c:v>
                </c:pt>
                <c:pt idx="62">
                  <c:v>6595.8300000000008</c:v>
                </c:pt>
              </c:numCache>
            </c:numRef>
          </c:val>
          <c:smooth val="0"/>
        </c:ser>
        <c:dLbls>
          <c:showLegendKey val="0"/>
          <c:showVal val="0"/>
          <c:showCatName val="0"/>
          <c:showSerName val="0"/>
          <c:showPercent val="0"/>
          <c:showBubbleSize val="0"/>
        </c:dLbls>
        <c:marker val="1"/>
        <c:smooth val="0"/>
        <c:axId val="80356480"/>
        <c:axId val="80358400"/>
      </c:lineChart>
      <c:catAx>
        <c:axId val="80356480"/>
        <c:scaling>
          <c:orientation val="minMax"/>
        </c:scaling>
        <c:delete val="0"/>
        <c:axPos val="b"/>
        <c:title>
          <c:tx>
            <c:rich>
              <a:bodyPr/>
              <a:lstStyle/>
              <a:p>
                <a:pPr>
                  <a:defRPr/>
                </a:pPr>
                <a:r>
                  <a:rPr lang="en-US"/>
                  <a:t>Year</a:t>
                </a:r>
              </a:p>
            </c:rich>
          </c:tx>
          <c:layout/>
          <c:overlay val="0"/>
        </c:title>
        <c:numFmt formatCode="0" sourceLinked="1"/>
        <c:majorTickMark val="none"/>
        <c:minorTickMark val="out"/>
        <c:tickLblPos val="nextTo"/>
        <c:txPr>
          <a:bodyPr rot="-2700000" vert="horz"/>
          <a:lstStyle/>
          <a:p>
            <a:pPr>
              <a:defRPr/>
            </a:pPr>
            <a:endParaRPr lang="en-US"/>
          </a:p>
        </c:txPr>
        <c:crossAx val="80358400"/>
        <c:crosses val="autoZero"/>
        <c:auto val="1"/>
        <c:lblAlgn val="ctr"/>
        <c:lblOffset val="100"/>
        <c:noMultiLvlLbl val="0"/>
      </c:catAx>
      <c:valAx>
        <c:axId val="80358400"/>
        <c:scaling>
          <c:orientation val="minMax"/>
        </c:scaling>
        <c:delete val="1"/>
        <c:axPos val="l"/>
        <c:majorGridlines/>
        <c:numFmt formatCode="0" sourceLinked="1"/>
        <c:majorTickMark val="out"/>
        <c:minorTickMark val="none"/>
        <c:tickLblPos val="nextTo"/>
        <c:crossAx val="80356480"/>
        <c:crosses val="autoZero"/>
        <c:crossBetween val="between"/>
      </c:valAx>
      <c:spPr>
        <a:solidFill>
          <a:schemeClr val="bg1"/>
        </a:solidFill>
        <a:ln w="25400">
          <a:noFill/>
        </a:ln>
        <a:effectLst/>
      </c:spPr>
    </c:plotArea>
    <c:legend>
      <c:legendPos val="t"/>
      <c:layout>
        <c:manualLayout>
          <c:xMode val="edge"/>
          <c:yMode val="edge"/>
          <c:x val="5.2009052345569483E-2"/>
          <c:y val="0.11701051779935275"/>
          <c:w val="0.26167147240397765"/>
          <c:h val="0.22484997324363581"/>
        </c:manualLayout>
      </c:layout>
      <c:overlay val="0"/>
      <c:spPr>
        <a:solidFill>
          <a:schemeClr val="bg2"/>
        </a:solidFill>
        <a:ln>
          <a:solidFill>
            <a:schemeClr val="tx1"/>
          </a:solidFill>
        </a:ln>
        <a:effectLst>
          <a:outerShdw blurRad="50800" dist="38100" dir="2700000" algn="tl" rotWithShape="0">
            <a:prstClr val="black">
              <a:alpha val="40000"/>
            </a:prstClr>
          </a:outerShdw>
        </a:effectLst>
      </c:spPr>
    </c:legend>
    <c:plotVisOnly val="1"/>
    <c:dispBlanksAs val="span"/>
    <c:showDLblsOverMax val="0"/>
  </c:chart>
  <c:spPr>
    <a:gradFill>
      <a:gsLst>
        <a:gs pos="0">
          <a:schemeClr val="accent1">
            <a:lumMod val="20000"/>
            <a:lumOff val="80000"/>
          </a:schemeClr>
        </a:gs>
        <a:gs pos="100000">
          <a:schemeClr val="accent1"/>
        </a:gs>
      </a:gsLst>
      <a:lin ang="16200000" scaled="0"/>
    </a:gradFill>
  </c:spPr>
  <c:txPr>
    <a:bodyPr/>
    <a:lstStyle/>
    <a:p>
      <a:pPr algn="ctr" rtl="0">
        <a:defRPr lang="en-US" sz="1000" b="0" i="0" u="none" strike="noStrike" kern="1200" baseline="0">
          <a:solidFill>
            <a:srgbClr val="000000"/>
          </a:solidFill>
          <a:latin typeface="Calibri"/>
          <a:ea typeface="Calibri"/>
          <a:cs typeface="Calibri"/>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119866814650384E-2"/>
          <c:y val="4.6913376102688191E-2"/>
          <c:w val="0.90233074361820198"/>
          <c:h val="0.83400021231494936"/>
        </c:manualLayout>
      </c:layout>
      <c:barChart>
        <c:barDir val="col"/>
        <c:grouping val="stacked"/>
        <c:varyColors val="0"/>
        <c:ser>
          <c:idx val="0"/>
          <c:order val="0"/>
          <c:tx>
            <c:strRef>
              <c:f>Sheet1!$A$27</c:f>
              <c:strCache>
                <c:ptCount val="1"/>
                <c:pt idx="0">
                  <c:v>Residential</c:v>
                </c:pt>
              </c:strCache>
            </c:strRef>
          </c:tx>
          <c:spPr>
            <a:solidFill>
              <a:srgbClr val="000080"/>
            </a:solidFill>
            <a:ln w="12700">
              <a:solidFill>
                <a:srgbClr val="000000"/>
              </a:solidFill>
              <a:prstDash val="solid"/>
            </a:ln>
          </c:spPr>
          <c:invertIfNegative val="0"/>
          <c:cat>
            <c:strRef>
              <c:f>Sheet1!$B$26:$AC$26</c:f>
              <c:strCache>
                <c:ptCount val="28"/>
                <c:pt idx="0">
                  <c:v>85</c:v>
                </c:pt>
                <c:pt idx="1">
                  <c:v>86</c:v>
                </c:pt>
                <c:pt idx="2">
                  <c:v>87</c:v>
                </c:pt>
                <c:pt idx="3">
                  <c:v>88</c:v>
                </c:pt>
                <c:pt idx="4">
                  <c:v>89</c:v>
                </c:pt>
                <c:pt idx="5">
                  <c:v>90</c:v>
                </c:pt>
                <c:pt idx="6">
                  <c:v>91</c:v>
                </c:pt>
                <c:pt idx="7">
                  <c:v>92</c:v>
                </c:pt>
                <c:pt idx="8">
                  <c:v>93</c:v>
                </c:pt>
                <c:pt idx="9">
                  <c:v>94</c:v>
                </c:pt>
                <c:pt idx="10">
                  <c:v>95</c:v>
                </c:pt>
                <c:pt idx="11">
                  <c:v>96</c:v>
                </c:pt>
                <c:pt idx="12">
                  <c:v>97</c:v>
                </c:pt>
                <c:pt idx="13">
                  <c:v>98</c:v>
                </c:pt>
                <c:pt idx="14">
                  <c:v>99</c:v>
                </c:pt>
                <c:pt idx="15">
                  <c:v>00</c:v>
                </c:pt>
                <c:pt idx="16">
                  <c:v>01</c:v>
                </c:pt>
                <c:pt idx="17">
                  <c:v>02</c:v>
                </c:pt>
                <c:pt idx="18">
                  <c:v>03</c:v>
                </c:pt>
                <c:pt idx="19">
                  <c:v>04</c:v>
                </c:pt>
                <c:pt idx="20">
                  <c:v>05</c:v>
                </c:pt>
                <c:pt idx="21">
                  <c:v>06</c:v>
                </c:pt>
                <c:pt idx="22">
                  <c:v>07</c:v>
                </c:pt>
                <c:pt idx="23">
                  <c:v>08</c:v>
                </c:pt>
                <c:pt idx="24">
                  <c:v>09</c:v>
                </c:pt>
                <c:pt idx="25">
                  <c:v>10</c:v>
                </c:pt>
                <c:pt idx="26">
                  <c:v>11</c:v>
                </c:pt>
                <c:pt idx="27">
                  <c:v>12</c:v>
                </c:pt>
              </c:strCache>
            </c:strRef>
          </c:cat>
          <c:val>
            <c:numRef>
              <c:f>Sheet1!$B$27:$AC$27</c:f>
              <c:numCache>
                <c:formatCode>#,##0.0</c:formatCode>
                <c:ptCount val="28"/>
                <c:pt idx="0">
                  <c:v>2401.4831719999997</c:v>
                </c:pt>
                <c:pt idx="1">
                  <c:v>2492.7900359999999</c:v>
                </c:pt>
                <c:pt idx="2">
                  <c:v>2583.3803159999998</c:v>
                </c:pt>
                <c:pt idx="3">
                  <c:v>2289.0460560000001</c:v>
                </c:pt>
                <c:pt idx="4">
                  <c:v>2144.6461519999998</c:v>
                </c:pt>
                <c:pt idx="5">
                  <c:v>1831.899872</c:v>
                </c:pt>
                <c:pt idx="6">
                  <c:v>1744.0480200000002</c:v>
                </c:pt>
                <c:pt idx="7">
                  <c:v>1949.30296</c:v>
                </c:pt>
                <c:pt idx="8">
                  <c:v>2043.1433</c:v>
                </c:pt>
                <c:pt idx="9">
                  <c:v>2155.5115999999998</c:v>
                </c:pt>
                <c:pt idx="10">
                  <c:v>2192.8996320000001</c:v>
                </c:pt>
                <c:pt idx="11">
                  <c:v>2314.4077440000001</c:v>
                </c:pt>
                <c:pt idx="12">
                  <c:v>2453.3158320000002</c:v>
                </c:pt>
                <c:pt idx="13">
                  <c:v>2243.3425080000002</c:v>
                </c:pt>
                <c:pt idx="14">
                  <c:v>2345.9202359999999</c:v>
                </c:pt>
                <c:pt idx="15">
                  <c:v>2341.8473760000002</c:v>
                </c:pt>
                <c:pt idx="16">
                  <c:v>2345.2911679999997</c:v>
                </c:pt>
                <c:pt idx="17">
                  <c:v>2338.9668280000001</c:v>
                </c:pt>
                <c:pt idx="18">
                  <c:v>2313.5684879999999</c:v>
                </c:pt>
                <c:pt idx="19">
                  <c:v>2335.6285040000002</c:v>
                </c:pt>
                <c:pt idx="20">
                  <c:v>2222.0865919999997</c:v>
                </c:pt>
                <c:pt idx="21">
                  <c:v>2111.3399559999998</c:v>
                </c:pt>
                <c:pt idx="22">
                  <c:v>2084.6722599999998</c:v>
                </c:pt>
                <c:pt idx="23">
                  <c:v>2109.3000000000002</c:v>
                </c:pt>
                <c:pt idx="24">
                  <c:v>1904.1349800000003</c:v>
                </c:pt>
                <c:pt idx="25">
                  <c:v>1875.1971039999999</c:v>
                </c:pt>
                <c:pt idx="26">
                  <c:v>1817.2689919999998</c:v>
                </c:pt>
                <c:pt idx="27">
                  <c:v>1878.4935399999999</c:v>
                </c:pt>
              </c:numCache>
            </c:numRef>
          </c:val>
        </c:ser>
        <c:ser>
          <c:idx val="1"/>
          <c:order val="1"/>
          <c:tx>
            <c:strRef>
              <c:f>Sheet1!$A$28</c:f>
              <c:strCache>
                <c:ptCount val="1"/>
                <c:pt idx="0">
                  <c:v>Business</c:v>
                </c:pt>
              </c:strCache>
            </c:strRef>
          </c:tx>
          <c:spPr>
            <a:solidFill>
              <a:srgbClr val="3366FF"/>
            </a:solidFill>
            <a:ln w="12700">
              <a:solidFill>
                <a:srgbClr val="000000"/>
              </a:solidFill>
              <a:prstDash val="solid"/>
            </a:ln>
          </c:spPr>
          <c:invertIfNegative val="0"/>
          <c:cat>
            <c:strRef>
              <c:f>Sheet1!$B$26:$AC$26</c:f>
              <c:strCache>
                <c:ptCount val="28"/>
                <c:pt idx="0">
                  <c:v>85</c:v>
                </c:pt>
                <c:pt idx="1">
                  <c:v>86</c:v>
                </c:pt>
                <c:pt idx="2">
                  <c:v>87</c:v>
                </c:pt>
                <c:pt idx="3">
                  <c:v>88</c:v>
                </c:pt>
                <c:pt idx="4">
                  <c:v>89</c:v>
                </c:pt>
                <c:pt idx="5">
                  <c:v>90</c:v>
                </c:pt>
                <c:pt idx="6">
                  <c:v>91</c:v>
                </c:pt>
                <c:pt idx="7">
                  <c:v>92</c:v>
                </c:pt>
                <c:pt idx="8">
                  <c:v>93</c:v>
                </c:pt>
                <c:pt idx="9">
                  <c:v>94</c:v>
                </c:pt>
                <c:pt idx="10">
                  <c:v>95</c:v>
                </c:pt>
                <c:pt idx="11">
                  <c:v>96</c:v>
                </c:pt>
                <c:pt idx="12">
                  <c:v>97</c:v>
                </c:pt>
                <c:pt idx="13">
                  <c:v>98</c:v>
                </c:pt>
                <c:pt idx="14">
                  <c:v>99</c:v>
                </c:pt>
                <c:pt idx="15">
                  <c:v>00</c:v>
                </c:pt>
                <c:pt idx="16">
                  <c:v>01</c:v>
                </c:pt>
                <c:pt idx="17">
                  <c:v>02</c:v>
                </c:pt>
                <c:pt idx="18">
                  <c:v>03</c:v>
                </c:pt>
                <c:pt idx="19">
                  <c:v>04</c:v>
                </c:pt>
                <c:pt idx="20">
                  <c:v>05</c:v>
                </c:pt>
                <c:pt idx="21">
                  <c:v>06</c:v>
                </c:pt>
                <c:pt idx="22">
                  <c:v>07</c:v>
                </c:pt>
                <c:pt idx="23">
                  <c:v>08</c:v>
                </c:pt>
                <c:pt idx="24">
                  <c:v>09</c:v>
                </c:pt>
                <c:pt idx="25">
                  <c:v>10</c:v>
                </c:pt>
                <c:pt idx="26">
                  <c:v>11</c:v>
                </c:pt>
                <c:pt idx="27">
                  <c:v>12</c:v>
                </c:pt>
              </c:strCache>
            </c:strRef>
          </c:cat>
          <c:val>
            <c:numRef>
              <c:f>Sheet1!$B$28:$AC$28</c:f>
              <c:numCache>
                <c:formatCode>#,##0.0</c:formatCode>
                <c:ptCount val="28"/>
                <c:pt idx="0">
                  <c:v>930.93611599999997</c:v>
                </c:pt>
                <c:pt idx="1">
                  <c:v>908.68984799999998</c:v>
                </c:pt>
                <c:pt idx="2">
                  <c:v>791.61737600000004</c:v>
                </c:pt>
                <c:pt idx="3">
                  <c:v>742.80139999999994</c:v>
                </c:pt>
                <c:pt idx="4">
                  <c:v>686.14713200000006</c:v>
                </c:pt>
                <c:pt idx="5">
                  <c:v>669.03064800000004</c:v>
                </c:pt>
                <c:pt idx="6">
                  <c:v>631.68974000000003</c:v>
                </c:pt>
                <c:pt idx="7">
                  <c:v>659.72253599999999</c:v>
                </c:pt>
                <c:pt idx="8">
                  <c:v>663.69142399999998</c:v>
                </c:pt>
                <c:pt idx="9">
                  <c:v>663.21794</c:v>
                </c:pt>
                <c:pt idx="10">
                  <c:v>674.040752</c:v>
                </c:pt>
                <c:pt idx="11">
                  <c:v>715.00945999999999</c:v>
                </c:pt>
                <c:pt idx="12">
                  <c:v>742.33090800000002</c:v>
                </c:pt>
                <c:pt idx="13">
                  <c:v>680.94479200000001</c:v>
                </c:pt>
                <c:pt idx="14">
                  <c:v>707.61996799999997</c:v>
                </c:pt>
                <c:pt idx="15">
                  <c:v>732.672732</c:v>
                </c:pt>
                <c:pt idx="16">
                  <c:v>716.71864000000005</c:v>
                </c:pt>
                <c:pt idx="17">
                  <c:v>695.67740000000003</c:v>
                </c:pt>
                <c:pt idx="18">
                  <c:v>665.93168400000002</c:v>
                </c:pt>
                <c:pt idx="19">
                  <c:v>678.40009599999996</c:v>
                </c:pt>
                <c:pt idx="20">
                  <c:v>671.040524</c:v>
                </c:pt>
                <c:pt idx="21">
                  <c:v>629.94764799999996</c:v>
                </c:pt>
                <c:pt idx="22">
                  <c:v>635.90696400000002</c:v>
                </c:pt>
                <c:pt idx="23">
                  <c:v>609.6</c:v>
                </c:pt>
                <c:pt idx="24">
                  <c:v>553.80498799999998</c:v>
                </c:pt>
                <c:pt idx="25">
                  <c:v>527.28016000000002</c:v>
                </c:pt>
                <c:pt idx="26">
                  <c:v>517.00937199999998</c:v>
                </c:pt>
                <c:pt idx="27">
                  <c:v>547.013148</c:v>
                </c:pt>
              </c:numCache>
            </c:numRef>
          </c:val>
        </c:ser>
        <c:ser>
          <c:idx val="2"/>
          <c:order val="2"/>
          <c:tx>
            <c:strRef>
              <c:f>Sheet1!$A$29</c:f>
              <c:strCache>
                <c:ptCount val="1"/>
                <c:pt idx="0">
                  <c:v>Industry/UCSC</c:v>
                </c:pt>
              </c:strCache>
            </c:strRef>
          </c:tx>
          <c:spPr>
            <a:solidFill>
              <a:srgbClr val="33CCCC"/>
            </a:solidFill>
            <a:ln w="12700">
              <a:solidFill>
                <a:srgbClr val="000000"/>
              </a:solidFill>
              <a:prstDash val="solid"/>
            </a:ln>
          </c:spPr>
          <c:invertIfNegative val="0"/>
          <c:cat>
            <c:strRef>
              <c:f>Sheet1!$B$26:$AC$26</c:f>
              <c:strCache>
                <c:ptCount val="28"/>
                <c:pt idx="0">
                  <c:v>85</c:v>
                </c:pt>
                <c:pt idx="1">
                  <c:v>86</c:v>
                </c:pt>
                <c:pt idx="2">
                  <c:v>87</c:v>
                </c:pt>
                <c:pt idx="3">
                  <c:v>88</c:v>
                </c:pt>
                <c:pt idx="4">
                  <c:v>89</c:v>
                </c:pt>
                <c:pt idx="5">
                  <c:v>90</c:v>
                </c:pt>
                <c:pt idx="6">
                  <c:v>91</c:v>
                </c:pt>
                <c:pt idx="7">
                  <c:v>92</c:v>
                </c:pt>
                <c:pt idx="8">
                  <c:v>93</c:v>
                </c:pt>
                <c:pt idx="9">
                  <c:v>94</c:v>
                </c:pt>
                <c:pt idx="10">
                  <c:v>95</c:v>
                </c:pt>
                <c:pt idx="11">
                  <c:v>96</c:v>
                </c:pt>
                <c:pt idx="12">
                  <c:v>97</c:v>
                </c:pt>
                <c:pt idx="13">
                  <c:v>98</c:v>
                </c:pt>
                <c:pt idx="14">
                  <c:v>99</c:v>
                </c:pt>
                <c:pt idx="15">
                  <c:v>00</c:v>
                </c:pt>
                <c:pt idx="16">
                  <c:v>01</c:v>
                </c:pt>
                <c:pt idx="17">
                  <c:v>02</c:v>
                </c:pt>
                <c:pt idx="18">
                  <c:v>03</c:v>
                </c:pt>
                <c:pt idx="19">
                  <c:v>04</c:v>
                </c:pt>
                <c:pt idx="20">
                  <c:v>05</c:v>
                </c:pt>
                <c:pt idx="21">
                  <c:v>06</c:v>
                </c:pt>
                <c:pt idx="22">
                  <c:v>07</c:v>
                </c:pt>
                <c:pt idx="23">
                  <c:v>08</c:v>
                </c:pt>
                <c:pt idx="24">
                  <c:v>09</c:v>
                </c:pt>
                <c:pt idx="25">
                  <c:v>10</c:v>
                </c:pt>
                <c:pt idx="26">
                  <c:v>11</c:v>
                </c:pt>
                <c:pt idx="27">
                  <c:v>12</c:v>
                </c:pt>
              </c:strCache>
            </c:strRef>
          </c:cat>
          <c:val>
            <c:numRef>
              <c:f>Sheet1!$B$29:$AC$29</c:f>
              <c:numCache>
                <c:formatCode>#,##0.0</c:formatCode>
                <c:ptCount val="28"/>
                <c:pt idx="0">
                  <c:v>129.84831199999999</c:v>
                </c:pt>
                <c:pt idx="1">
                  <c:v>126.396292</c:v>
                </c:pt>
                <c:pt idx="2">
                  <c:v>279.33312000000001</c:v>
                </c:pt>
                <c:pt idx="3">
                  <c:v>260.97121600000003</c:v>
                </c:pt>
                <c:pt idx="4">
                  <c:v>265.524292</c:v>
                </c:pt>
                <c:pt idx="5">
                  <c:v>264.76058399999999</c:v>
                </c:pt>
                <c:pt idx="6">
                  <c:v>232.301872</c:v>
                </c:pt>
                <c:pt idx="7">
                  <c:v>299.62037600000002</c:v>
                </c:pt>
                <c:pt idx="8">
                  <c:v>305.84373599999998</c:v>
                </c:pt>
                <c:pt idx="9">
                  <c:v>297.81619999999998</c:v>
                </c:pt>
                <c:pt idx="10">
                  <c:v>354.74199199999998</c:v>
                </c:pt>
                <c:pt idx="11">
                  <c:v>380.16651200000001</c:v>
                </c:pt>
                <c:pt idx="12">
                  <c:v>432.32081199999999</c:v>
                </c:pt>
                <c:pt idx="13">
                  <c:v>387.03539599999999</c:v>
                </c:pt>
                <c:pt idx="14">
                  <c:v>408.47756399999997</c:v>
                </c:pt>
                <c:pt idx="15">
                  <c:v>377.458752</c:v>
                </c:pt>
                <c:pt idx="16">
                  <c:v>341.92501199999998</c:v>
                </c:pt>
                <c:pt idx="17">
                  <c:v>232.65791999999999</c:v>
                </c:pt>
                <c:pt idx="18">
                  <c:v>247.24616399999999</c:v>
                </c:pt>
                <c:pt idx="19">
                  <c:v>248.60752400000001</c:v>
                </c:pt>
                <c:pt idx="20">
                  <c:v>229.493132</c:v>
                </c:pt>
                <c:pt idx="21">
                  <c:v>235.77708000000001</c:v>
                </c:pt>
                <c:pt idx="22">
                  <c:v>237.769004</c:v>
                </c:pt>
                <c:pt idx="23">
                  <c:v>240.3</c:v>
                </c:pt>
                <c:pt idx="24">
                  <c:v>185.35888800000001</c:v>
                </c:pt>
                <c:pt idx="25">
                  <c:v>227.413692</c:v>
                </c:pt>
                <c:pt idx="26">
                  <c:v>205.038768</c:v>
                </c:pt>
                <c:pt idx="27">
                  <c:v>225.060484</c:v>
                </c:pt>
              </c:numCache>
            </c:numRef>
          </c:val>
        </c:ser>
        <c:ser>
          <c:idx val="3"/>
          <c:order val="3"/>
          <c:tx>
            <c:strRef>
              <c:f>Sheet1!$A$30</c:f>
              <c:strCache>
                <c:ptCount val="1"/>
                <c:pt idx="0">
                  <c:v>Irrigation</c:v>
                </c:pt>
              </c:strCache>
            </c:strRef>
          </c:tx>
          <c:spPr>
            <a:solidFill>
              <a:srgbClr val="008080"/>
            </a:solidFill>
            <a:ln w="12700">
              <a:solidFill>
                <a:srgbClr val="000000"/>
              </a:solidFill>
              <a:prstDash val="solid"/>
            </a:ln>
          </c:spPr>
          <c:invertIfNegative val="0"/>
          <c:cat>
            <c:strRef>
              <c:f>Sheet1!$B$26:$AC$26</c:f>
              <c:strCache>
                <c:ptCount val="28"/>
                <c:pt idx="0">
                  <c:v>85</c:v>
                </c:pt>
                <c:pt idx="1">
                  <c:v>86</c:v>
                </c:pt>
                <c:pt idx="2">
                  <c:v>87</c:v>
                </c:pt>
                <c:pt idx="3">
                  <c:v>88</c:v>
                </c:pt>
                <c:pt idx="4">
                  <c:v>89</c:v>
                </c:pt>
                <c:pt idx="5">
                  <c:v>90</c:v>
                </c:pt>
                <c:pt idx="6">
                  <c:v>91</c:v>
                </c:pt>
                <c:pt idx="7">
                  <c:v>92</c:v>
                </c:pt>
                <c:pt idx="8">
                  <c:v>93</c:v>
                </c:pt>
                <c:pt idx="9">
                  <c:v>94</c:v>
                </c:pt>
                <c:pt idx="10">
                  <c:v>95</c:v>
                </c:pt>
                <c:pt idx="11">
                  <c:v>96</c:v>
                </c:pt>
                <c:pt idx="12">
                  <c:v>97</c:v>
                </c:pt>
                <c:pt idx="13">
                  <c:v>98</c:v>
                </c:pt>
                <c:pt idx="14">
                  <c:v>99</c:v>
                </c:pt>
                <c:pt idx="15">
                  <c:v>00</c:v>
                </c:pt>
                <c:pt idx="16">
                  <c:v>01</c:v>
                </c:pt>
                <c:pt idx="17">
                  <c:v>02</c:v>
                </c:pt>
                <c:pt idx="18">
                  <c:v>03</c:v>
                </c:pt>
                <c:pt idx="19">
                  <c:v>04</c:v>
                </c:pt>
                <c:pt idx="20">
                  <c:v>05</c:v>
                </c:pt>
                <c:pt idx="21">
                  <c:v>06</c:v>
                </c:pt>
                <c:pt idx="22">
                  <c:v>07</c:v>
                </c:pt>
                <c:pt idx="23">
                  <c:v>08</c:v>
                </c:pt>
                <c:pt idx="24">
                  <c:v>09</c:v>
                </c:pt>
                <c:pt idx="25">
                  <c:v>10</c:v>
                </c:pt>
                <c:pt idx="26">
                  <c:v>11</c:v>
                </c:pt>
                <c:pt idx="27">
                  <c:v>12</c:v>
                </c:pt>
              </c:strCache>
            </c:strRef>
          </c:cat>
          <c:val>
            <c:numRef>
              <c:f>Sheet1!$B$30:$AC$30</c:f>
              <c:numCache>
                <c:formatCode>#,##0.0</c:formatCode>
                <c:ptCount val="28"/>
                <c:pt idx="0">
                  <c:v>301.08196799999996</c:v>
                </c:pt>
                <c:pt idx="1">
                  <c:v>290.04148800000002</c:v>
                </c:pt>
                <c:pt idx="2">
                  <c:v>350.15749999999997</c:v>
                </c:pt>
                <c:pt idx="3">
                  <c:v>315.15633600000001</c:v>
                </c:pt>
                <c:pt idx="4">
                  <c:v>247.272344</c:v>
                </c:pt>
                <c:pt idx="5">
                  <c:v>224.36633999999998</c:v>
                </c:pt>
                <c:pt idx="6">
                  <c:v>212.47912400000001</c:v>
                </c:pt>
                <c:pt idx="7">
                  <c:v>236.46897999999999</c:v>
                </c:pt>
                <c:pt idx="8">
                  <c:v>205.14348800000002</c:v>
                </c:pt>
                <c:pt idx="9">
                  <c:v>209.75939599999998</c:v>
                </c:pt>
                <c:pt idx="10">
                  <c:v>212.52549999999999</c:v>
                </c:pt>
                <c:pt idx="11">
                  <c:v>231.65111199999998</c:v>
                </c:pt>
                <c:pt idx="12">
                  <c:v>289.30470800000001</c:v>
                </c:pt>
                <c:pt idx="13">
                  <c:v>204.30946800000001</c:v>
                </c:pt>
                <c:pt idx="14">
                  <c:v>237.50944800000002</c:v>
                </c:pt>
                <c:pt idx="15">
                  <c:v>242.69607999999999</c:v>
                </c:pt>
                <c:pt idx="16">
                  <c:v>281.27717200000001</c:v>
                </c:pt>
                <c:pt idx="17">
                  <c:v>283.60000000000002</c:v>
                </c:pt>
                <c:pt idx="18">
                  <c:v>316.25514799999996</c:v>
                </c:pt>
                <c:pt idx="19">
                  <c:v>329.97346800000003</c:v>
                </c:pt>
                <c:pt idx="20">
                  <c:v>266.14064400000001</c:v>
                </c:pt>
                <c:pt idx="21">
                  <c:v>276.96570000000003</c:v>
                </c:pt>
                <c:pt idx="22">
                  <c:v>267.3913</c:v>
                </c:pt>
                <c:pt idx="23">
                  <c:v>282.90000000000003</c:v>
                </c:pt>
                <c:pt idx="24">
                  <c:v>199.710016</c:v>
                </c:pt>
                <c:pt idx="25">
                  <c:v>194.31394400000002</c:v>
                </c:pt>
                <c:pt idx="26">
                  <c:v>175.863776</c:v>
                </c:pt>
                <c:pt idx="27">
                  <c:v>221.40351200000001</c:v>
                </c:pt>
              </c:numCache>
            </c:numRef>
          </c:val>
        </c:ser>
        <c:ser>
          <c:idx val="4"/>
          <c:order val="4"/>
          <c:tx>
            <c:strRef>
              <c:f>Sheet1!$A$31</c:f>
              <c:strCache>
                <c:ptCount val="1"/>
                <c:pt idx="0">
                  <c:v>Municipal</c:v>
                </c:pt>
              </c:strCache>
            </c:strRef>
          </c:tx>
          <c:spPr>
            <a:solidFill>
              <a:srgbClr val="FFFF99"/>
            </a:solidFill>
            <a:ln w="12700">
              <a:solidFill>
                <a:srgbClr val="000000"/>
              </a:solidFill>
              <a:prstDash val="solid"/>
            </a:ln>
          </c:spPr>
          <c:invertIfNegative val="0"/>
          <c:cat>
            <c:strRef>
              <c:f>Sheet1!$B$26:$AC$26</c:f>
              <c:strCache>
                <c:ptCount val="28"/>
                <c:pt idx="0">
                  <c:v>85</c:v>
                </c:pt>
                <c:pt idx="1">
                  <c:v>86</c:v>
                </c:pt>
                <c:pt idx="2">
                  <c:v>87</c:v>
                </c:pt>
                <c:pt idx="3">
                  <c:v>88</c:v>
                </c:pt>
                <c:pt idx="4">
                  <c:v>89</c:v>
                </c:pt>
                <c:pt idx="5">
                  <c:v>90</c:v>
                </c:pt>
                <c:pt idx="6">
                  <c:v>91</c:v>
                </c:pt>
                <c:pt idx="7">
                  <c:v>92</c:v>
                </c:pt>
                <c:pt idx="8">
                  <c:v>93</c:v>
                </c:pt>
                <c:pt idx="9">
                  <c:v>94</c:v>
                </c:pt>
                <c:pt idx="10">
                  <c:v>95</c:v>
                </c:pt>
                <c:pt idx="11">
                  <c:v>96</c:v>
                </c:pt>
                <c:pt idx="12">
                  <c:v>97</c:v>
                </c:pt>
                <c:pt idx="13">
                  <c:v>98</c:v>
                </c:pt>
                <c:pt idx="14">
                  <c:v>99</c:v>
                </c:pt>
                <c:pt idx="15">
                  <c:v>00</c:v>
                </c:pt>
                <c:pt idx="16">
                  <c:v>01</c:v>
                </c:pt>
                <c:pt idx="17">
                  <c:v>02</c:v>
                </c:pt>
                <c:pt idx="18">
                  <c:v>03</c:v>
                </c:pt>
                <c:pt idx="19">
                  <c:v>04</c:v>
                </c:pt>
                <c:pt idx="20">
                  <c:v>05</c:v>
                </c:pt>
                <c:pt idx="21">
                  <c:v>06</c:v>
                </c:pt>
                <c:pt idx="22">
                  <c:v>07</c:v>
                </c:pt>
                <c:pt idx="23">
                  <c:v>08</c:v>
                </c:pt>
                <c:pt idx="24">
                  <c:v>09</c:v>
                </c:pt>
                <c:pt idx="25">
                  <c:v>10</c:v>
                </c:pt>
                <c:pt idx="26">
                  <c:v>11</c:v>
                </c:pt>
                <c:pt idx="27">
                  <c:v>12</c:v>
                </c:pt>
              </c:strCache>
            </c:strRef>
          </c:cat>
          <c:val>
            <c:numRef>
              <c:f>Sheet1!$B$31:$AC$31</c:f>
              <c:numCache>
                <c:formatCode>#,##0.0</c:formatCode>
                <c:ptCount val="28"/>
                <c:pt idx="0">
                  <c:v>66.333387999999999</c:v>
                </c:pt>
                <c:pt idx="1">
                  <c:v>68.905760000000001</c:v>
                </c:pt>
                <c:pt idx="2">
                  <c:v>72.314396000000002</c:v>
                </c:pt>
                <c:pt idx="3">
                  <c:v>53.330903999999997</c:v>
                </c:pt>
                <c:pt idx="4">
                  <c:v>47.373832</c:v>
                </c:pt>
                <c:pt idx="5">
                  <c:v>48.695548000000002</c:v>
                </c:pt>
                <c:pt idx="6">
                  <c:v>60.743583999999998</c:v>
                </c:pt>
                <c:pt idx="7">
                  <c:v>79.841520000000003</c:v>
                </c:pt>
                <c:pt idx="8">
                  <c:v>66.595935999999995</c:v>
                </c:pt>
                <c:pt idx="9">
                  <c:v>79.006752000000006</c:v>
                </c:pt>
                <c:pt idx="10">
                  <c:v>73.971964</c:v>
                </c:pt>
                <c:pt idx="11">
                  <c:v>87.526471999999998</c:v>
                </c:pt>
                <c:pt idx="12">
                  <c:v>98.922252</c:v>
                </c:pt>
                <c:pt idx="13">
                  <c:v>84.654899999999998</c:v>
                </c:pt>
                <c:pt idx="14">
                  <c:v>60.544615999999998</c:v>
                </c:pt>
                <c:pt idx="15">
                  <c:v>57.967756000000001</c:v>
                </c:pt>
                <c:pt idx="16">
                  <c:v>69.012724000000006</c:v>
                </c:pt>
                <c:pt idx="17">
                  <c:v>60.1</c:v>
                </c:pt>
                <c:pt idx="18">
                  <c:v>64.167180000000002</c:v>
                </c:pt>
                <c:pt idx="19">
                  <c:v>63.287531999999999</c:v>
                </c:pt>
                <c:pt idx="20">
                  <c:v>54.511248000000002</c:v>
                </c:pt>
                <c:pt idx="21">
                  <c:v>53.471527999999999</c:v>
                </c:pt>
                <c:pt idx="22">
                  <c:v>58.619264000000001</c:v>
                </c:pt>
                <c:pt idx="23">
                  <c:v>65.7</c:v>
                </c:pt>
                <c:pt idx="24">
                  <c:v>46.260060000000003</c:v>
                </c:pt>
                <c:pt idx="25">
                  <c:v>48.517524000000002</c:v>
                </c:pt>
                <c:pt idx="26">
                  <c:v>42.778867999999996</c:v>
                </c:pt>
                <c:pt idx="27">
                  <c:v>53.779704000000002</c:v>
                </c:pt>
              </c:numCache>
            </c:numRef>
          </c:val>
        </c:ser>
        <c:dLbls>
          <c:showLegendKey val="0"/>
          <c:showVal val="0"/>
          <c:showCatName val="0"/>
          <c:showSerName val="0"/>
          <c:showPercent val="0"/>
          <c:showBubbleSize val="0"/>
        </c:dLbls>
        <c:gapWidth val="150"/>
        <c:overlap val="100"/>
        <c:axId val="80573568"/>
        <c:axId val="80575104"/>
      </c:barChart>
      <c:catAx>
        <c:axId val="8057356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0575104"/>
        <c:crosses val="autoZero"/>
        <c:auto val="1"/>
        <c:lblAlgn val="ctr"/>
        <c:lblOffset val="100"/>
        <c:tickLblSkip val="1"/>
        <c:tickMarkSkip val="1"/>
        <c:noMultiLvlLbl val="0"/>
      </c:catAx>
      <c:valAx>
        <c:axId val="80575104"/>
        <c:scaling>
          <c:orientation val="minMax"/>
        </c:scaling>
        <c:delete val="0"/>
        <c:axPos val="l"/>
        <c:majorGridlines>
          <c:spPr>
            <a:ln w="3175">
              <a:solidFill>
                <a:srgbClr val="000000"/>
              </a:solidFill>
              <a:prstDash val="sysDash"/>
            </a:ln>
          </c:spPr>
        </c:majorGridlines>
        <c:title>
          <c:tx>
            <c:rich>
              <a:bodyPr/>
              <a:lstStyle/>
              <a:p>
                <a:pPr>
                  <a:defRPr sz="1000" b="0" i="0" u="none" strike="noStrike" baseline="0">
                    <a:solidFill>
                      <a:srgbClr val="000000"/>
                    </a:solidFill>
                    <a:latin typeface="Arial"/>
                    <a:ea typeface="Arial"/>
                    <a:cs typeface="Arial"/>
                  </a:defRPr>
                </a:pPr>
                <a:r>
                  <a:rPr lang="en-US" sz="1200" dirty="0"/>
                  <a:t>million </a:t>
                </a:r>
                <a:r>
                  <a:rPr lang="en-US" sz="1200" dirty="0" smtClean="0"/>
                  <a:t>gallons per year </a:t>
                </a:r>
                <a:endParaRPr lang="en-US" sz="1200" dirty="0"/>
              </a:p>
            </c:rich>
          </c:tx>
          <c:layout>
            <c:manualLayout>
              <c:xMode val="edge"/>
              <c:yMode val="edge"/>
              <c:x val="3.8692038495188115E-3"/>
              <c:y val="0.3673968878890138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0573568"/>
        <c:crosses val="autoZero"/>
        <c:crossBetween val="between"/>
      </c:valAx>
      <c:spPr>
        <a:solidFill>
          <a:srgbClr val="FFFFFF"/>
        </a:solidFill>
        <a:ln w="12700">
          <a:solidFill>
            <a:srgbClr val="808080"/>
          </a:solidFill>
          <a:prstDash val="solid"/>
        </a:ln>
      </c:spPr>
    </c:plotArea>
    <c:legend>
      <c:legendPos val="b"/>
      <c:layout>
        <c:manualLayout>
          <c:xMode val="edge"/>
          <c:yMode val="edge"/>
          <c:x val="0.1723214285714286"/>
          <c:y val="0.95281782437745743"/>
          <c:w val="0.7232142857142857"/>
          <c:h val="4.0629095674967239E-2"/>
        </c:manualLayout>
      </c:layout>
      <c:overlay val="0"/>
      <c:spPr>
        <a:solidFill>
          <a:srgbClr val="FFFFFF"/>
        </a:solidFill>
        <a:ln w="25400">
          <a:noFill/>
        </a:ln>
      </c:spPr>
      <c:txPr>
        <a:bodyPr/>
        <a:lstStyle/>
        <a:p>
          <a:pPr>
            <a:defRPr sz="11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GPCD</c:v>
                </c:pt>
              </c:strCache>
            </c:strRef>
          </c:tx>
          <c:spPr>
            <a:ln w="38100">
              <a:solidFill>
                <a:schemeClr val="bg2">
                  <a:lumMod val="10000"/>
                </a:schemeClr>
              </a:solidFill>
            </a:ln>
          </c:spPr>
          <c:invertIfNegative val="0"/>
          <c:cat>
            <c:strRef>
              <c:f>Sheet1!$A$2:$A$15</c:f>
              <c:strCach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 est.</c:v>
                </c:pt>
              </c:strCache>
            </c:strRef>
          </c:cat>
          <c:val>
            <c:numRef>
              <c:f>Sheet1!$B$2:$B$15</c:f>
              <c:numCache>
                <c:formatCode>General</c:formatCode>
                <c:ptCount val="14"/>
                <c:pt idx="0">
                  <c:v>127</c:v>
                </c:pt>
                <c:pt idx="1">
                  <c:v>126</c:v>
                </c:pt>
                <c:pt idx="2">
                  <c:v>124</c:v>
                </c:pt>
                <c:pt idx="3">
                  <c:v>123</c:v>
                </c:pt>
                <c:pt idx="4">
                  <c:v>122</c:v>
                </c:pt>
                <c:pt idx="5">
                  <c:v>111</c:v>
                </c:pt>
                <c:pt idx="6">
                  <c:v>111</c:v>
                </c:pt>
                <c:pt idx="7">
                  <c:v>111</c:v>
                </c:pt>
                <c:pt idx="8">
                  <c:v>109</c:v>
                </c:pt>
                <c:pt idx="9">
                  <c:v>96</c:v>
                </c:pt>
                <c:pt idx="10">
                  <c:v>93</c:v>
                </c:pt>
                <c:pt idx="11">
                  <c:v>89</c:v>
                </c:pt>
                <c:pt idx="12">
                  <c:v>96</c:v>
                </c:pt>
                <c:pt idx="13">
                  <c:v>97</c:v>
                </c:pt>
              </c:numCache>
            </c:numRef>
          </c:val>
        </c:ser>
        <c:ser>
          <c:idx val="1"/>
          <c:order val="1"/>
          <c:tx>
            <c:strRef>
              <c:f>Sheet1!$C$1</c:f>
              <c:strCache>
                <c:ptCount val="1"/>
                <c:pt idx="0">
                  <c:v>Residential GPCD</c:v>
                </c:pt>
              </c:strCache>
            </c:strRef>
          </c:tx>
          <c:spPr>
            <a:ln w="38100">
              <a:solidFill>
                <a:srgbClr val="7030A0"/>
              </a:solidFill>
            </a:ln>
          </c:spPr>
          <c:invertIfNegative val="0"/>
          <c:cat>
            <c:strRef>
              <c:f>Sheet1!$A$2:$A$15</c:f>
              <c:strCach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 est.</c:v>
                </c:pt>
              </c:strCache>
            </c:strRef>
          </c:cat>
          <c:val>
            <c:numRef>
              <c:f>Sheet1!$C$2:$C$15</c:f>
              <c:numCache>
                <c:formatCode>General</c:formatCode>
                <c:ptCount val="14"/>
                <c:pt idx="0">
                  <c:v>80</c:v>
                </c:pt>
                <c:pt idx="1">
                  <c:v>80</c:v>
                </c:pt>
                <c:pt idx="2">
                  <c:v>80</c:v>
                </c:pt>
                <c:pt idx="3">
                  <c:v>79</c:v>
                </c:pt>
                <c:pt idx="4">
                  <c:v>79</c:v>
                </c:pt>
                <c:pt idx="5">
                  <c:v>75</c:v>
                </c:pt>
                <c:pt idx="6">
                  <c:v>72</c:v>
                </c:pt>
                <c:pt idx="7">
                  <c:v>70</c:v>
                </c:pt>
                <c:pt idx="8">
                  <c:v>71</c:v>
                </c:pt>
                <c:pt idx="9">
                  <c:v>63</c:v>
                </c:pt>
                <c:pt idx="10">
                  <c:v>62</c:v>
                </c:pt>
                <c:pt idx="11">
                  <c:v>59</c:v>
                </c:pt>
                <c:pt idx="12">
                  <c:v>61</c:v>
                </c:pt>
                <c:pt idx="13">
                  <c:v>62</c:v>
                </c:pt>
              </c:numCache>
            </c:numRef>
          </c:val>
        </c:ser>
        <c:dLbls>
          <c:showLegendKey val="0"/>
          <c:showVal val="0"/>
          <c:showCatName val="0"/>
          <c:showSerName val="0"/>
          <c:showPercent val="0"/>
          <c:showBubbleSize val="0"/>
        </c:dLbls>
        <c:gapWidth val="150"/>
        <c:axId val="80645120"/>
        <c:axId val="80704256"/>
      </c:barChart>
      <c:catAx>
        <c:axId val="80645120"/>
        <c:scaling>
          <c:orientation val="minMax"/>
        </c:scaling>
        <c:delete val="0"/>
        <c:axPos val="b"/>
        <c:numFmt formatCode="General" sourceLinked="1"/>
        <c:majorTickMark val="out"/>
        <c:minorTickMark val="none"/>
        <c:tickLblPos val="nextTo"/>
        <c:crossAx val="80704256"/>
        <c:crosses val="autoZero"/>
        <c:auto val="1"/>
        <c:lblAlgn val="ctr"/>
        <c:lblOffset val="100"/>
        <c:noMultiLvlLbl val="0"/>
      </c:catAx>
      <c:valAx>
        <c:axId val="80704256"/>
        <c:scaling>
          <c:orientation val="minMax"/>
        </c:scaling>
        <c:delete val="0"/>
        <c:axPos val="l"/>
        <c:majorGridlines/>
        <c:title>
          <c:tx>
            <c:rich>
              <a:bodyPr rot="-5400000" vert="horz"/>
              <a:lstStyle/>
              <a:p>
                <a:pPr>
                  <a:defRPr/>
                </a:pPr>
                <a:r>
                  <a:rPr lang="en-US" dirty="0" smtClean="0"/>
                  <a:t>Gallons per capita per day (GPCD)</a:t>
                </a:r>
                <a:endParaRPr lang="en-US" dirty="0"/>
              </a:p>
            </c:rich>
          </c:tx>
          <c:layout>
            <c:manualLayout>
              <c:xMode val="edge"/>
              <c:yMode val="edge"/>
              <c:x val="4.5045045045045045E-3"/>
              <c:y val="6.0597269575557729E-2"/>
            </c:manualLayout>
          </c:layout>
          <c:overlay val="0"/>
        </c:title>
        <c:numFmt formatCode="General" sourceLinked="1"/>
        <c:majorTickMark val="out"/>
        <c:minorTickMark val="none"/>
        <c:tickLblPos val="nextTo"/>
        <c:crossAx val="80645120"/>
        <c:crosses val="autoZero"/>
        <c:crossBetween val="between"/>
      </c:valAx>
    </c:plotArea>
    <c:legend>
      <c:legendPos val="b"/>
      <c:layout>
        <c:manualLayout>
          <c:xMode val="edge"/>
          <c:yMode val="edge"/>
          <c:x val="0.16148329431793995"/>
          <c:y val="0.90528181516287254"/>
          <c:w val="0.68454091887162749"/>
          <c:h val="7.7881988871760552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Internal End Uses </a:t>
            </a:r>
          </a:p>
          <a:p>
            <a:pPr>
              <a:defRPr/>
            </a:pPr>
            <a:r>
              <a:rPr lang="en-US" dirty="0" smtClean="0"/>
              <a:t>153 gallons/household/day</a:t>
            </a:r>
            <a:endParaRPr lang="en-US" dirty="0"/>
          </a:p>
        </c:rich>
      </c:tx>
      <c:layout>
        <c:manualLayout>
          <c:xMode val="edge"/>
          <c:yMode val="edge"/>
          <c:x val="0.16683070866141733"/>
          <c:y val="3.0303030303030304E-2"/>
        </c:manualLayout>
      </c:layout>
      <c:overlay val="0"/>
    </c:title>
    <c:autoTitleDeleted val="0"/>
    <c:plotArea>
      <c:layout>
        <c:manualLayout>
          <c:layoutTarget val="inner"/>
          <c:xMode val="edge"/>
          <c:yMode val="edge"/>
          <c:x val="9.6450617283950615E-2"/>
          <c:y val="0.30233575916646782"/>
          <c:w val="0.72685185185185186"/>
          <c:h val="0.59469696969696972"/>
        </c:manualLayout>
      </c:layout>
      <c:pieChart>
        <c:varyColors val="1"/>
        <c:ser>
          <c:idx val="0"/>
          <c:order val="0"/>
          <c:tx>
            <c:strRef>
              <c:f>Sheet1!$B$2</c:f>
              <c:strCache>
                <c:ptCount val="1"/>
                <c:pt idx="0">
                  <c:v>Internal End Uses</c:v>
                </c:pt>
              </c:strCache>
            </c:strRef>
          </c:tx>
          <c:dLbls>
            <c:txPr>
              <a:bodyPr/>
              <a:lstStyle/>
              <a:p>
                <a:pPr>
                  <a:defRPr sz="1100"/>
                </a:pPr>
                <a:endParaRPr lang="en-US"/>
              </a:p>
            </c:txPr>
            <c:dLblPos val="outEnd"/>
            <c:showLegendKey val="0"/>
            <c:showVal val="1"/>
            <c:showCatName val="1"/>
            <c:showSerName val="0"/>
            <c:showPercent val="0"/>
            <c:showBubbleSize val="0"/>
            <c:showLeaderLines val="1"/>
          </c:dLbls>
          <c:cat>
            <c:strRef>
              <c:f>Sheet1!$B$3:$B$10</c:f>
              <c:strCache>
                <c:ptCount val="8"/>
                <c:pt idx="0">
                  <c:v>SF Toilets</c:v>
                </c:pt>
                <c:pt idx="1">
                  <c:v>SF Baths</c:v>
                </c:pt>
                <c:pt idx="2">
                  <c:v>SF Showers</c:v>
                </c:pt>
                <c:pt idx="3">
                  <c:v>SF Faucets</c:v>
                </c:pt>
                <c:pt idx="4">
                  <c:v>SF Dishwashers</c:v>
                </c:pt>
                <c:pt idx="5">
                  <c:v>SF Laundry</c:v>
                </c:pt>
                <c:pt idx="6">
                  <c:v>SF Other</c:v>
                </c:pt>
                <c:pt idx="7">
                  <c:v>SF Int. Leakage</c:v>
                </c:pt>
              </c:strCache>
            </c:strRef>
          </c:cat>
          <c:val>
            <c:numRef>
              <c:f>Sheet1!$D$3:$D$10</c:f>
              <c:numCache>
                <c:formatCode>0.0</c:formatCode>
                <c:ptCount val="8"/>
                <c:pt idx="0">
                  <c:v>25.251146276449983</c:v>
                </c:pt>
                <c:pt idx="1">
                  <c:v>3.8259312540075734</c:v>
                </c:pt>
                <c:pt idx="2">
                  <c:v>37.49412628927422</c:v>
                </c:pt>
                <c:pt idx="3">
                  <c:v>30.607450032060587</c:v>
                </c:pt>
                <c:pt idx="4">
                  <c:v>3.0607450032060588</c:v>
                </c:pt>
                <c:pt idx="5">
                  <c:v>24.48596002564847</c:v>
                </c:pt>
                <c:pt idx="6">
                  <c:v>20.660028771640896</c:v>
                </c:pt>
                <c:pt idx="7">
                  <c:v>7.6518625080151468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External End </a:t>
            </a:r>
            <a:r>
              <a:rPr lang="en-US" dirty="0" smtClean="0"/>
              <a:t>Uses</a:t>
            </a:r>
          </a:p>
          <a:p>
            <a:pPr>
              <a:defRPr/>
            </a:pPr>
            <a:r>
              <a:rPr lang="en-US" dirty="0" smtClean="0"/>
              <a:t>47 gallons/household/day</a:t>
            </a:r>
            <a:endParaRPr lang="en-US" dirty="0"/>
          </a:p>
        </c:rich>
      </c:tx>
      <c:layout/>
      <c:overlay val="0"/>
    </c:title>
    <c:autoTitleDeleted val="0"/>
    <c:plotArea>
      <c:layout>
        <c:manualLayout>
          <c:layoutTarget val="inner"/>
          <c:xMode val="edge"/>
          <c:yMode val="edge"/>
          <c:x val="0.28577031644629325"/>
          <c:y val="0.4869869682982384"/>
          <c:w val="0.45047194572376564"/>
          <c:h val="0.40196439962058905"/>
        </c:manualLayout>
      </c:layout>
      <c:pieChart>
        <c:varyColors val="1"/>
        <c:ser>
          <c:idx val="0"/>
          <c:order val="0"/>
          <c:tx>
            <c:strRef>
              <c:f>Sheet1!$B$12</c:f>
              <c:strCache>
                <c:ptCount val="1"/>
                <c:pt idx="0">
                  <c:v>External End Uses</c:v>
                </c:pt>
              </c:strCache>
            </c:strRef>
          </c:tx>
          <c:dPt>
            <c:idx val="0"/>
            <c:bubble3D val="0"/>
            <c:spPr>
              <a:solidFill>
                <a:schemeClr val="accent3">
                  <a:lumMod val="75000"/>
                </a:schemeClr>
              </a:solidFill>
            </c:spPr>
          </c:dPt>
          <c:dPt>
            <c:idx val="1"/>
            <c:bubble3D val="0"/>
            <c:spPr>
              <a:solidFill>
                <a:schemeClr val="accent1"/>
              </a:solidFill>
            </c:spPr>
          </c:dPt>
          <c:dLbls>
            <c:dLbl>
              <c:idx val="1"/>
              <c:layout>
                <c:manualLayout>
                  <c:x val="-3.4591194968553458E-2"/>
                  <c:y val="3.3672391930733854E-2"/>
                </c:manualLayout>
              </c:layout>
              <c:dLblPos val="bestFit"/>
              <c:showLegendKey val="0"/>
              <c:showVal val="1"/>
              <c:showCatName val="1"/>
              <c:showSerName val="0"/>
              <c:showPercent val="0"/>
              <c:showBubbleSize val="0"/>
            </c:dLbl>
            <c:txPr>
              <a:bodyPr/>
              <a:lstStyle/>
              <a:p>
                <a:pPr>
                  <a:defRPr sz="1200"/>
                </a:pPr>
                <a:endParaRPr lang="en-US"/>
              </a:p>
            </c:txPr>
            <c:dLblPos val="outEnd"/>
            <c:showLegendKey val="0"/>
            <c:showVal val="1"/>
            <c:showCatName val="1"/>
            <c:showSerName val="0"/>
            <c:showPercent val="0"/>
            <c:showBubbleSize val="0"/>
            <c:showLeaderLines val="1"/>
          </c:dLbls>
          <c:cat>
            <c:strRef>
              <c:f>Sheet1!$B$13:$B$17</c:f>
              <c:strCache>
                <c:ptCount val="5"/>
                <c:pt idx="0">
                  <c:v>SF Irrigation</c:v>
                </c:pt>
                <c:pt idx="1">
                  <c:v>SF Pools</c:v>
                </c:pt>
                <c:pt idx="2">
                  <c:v>SF Wash-Down</c:v>
                </c:pt>
                <c:pt idx="3">
                  <c:v>SF Car Washing</c:v>
                </c:pt>
                <c:pt idx="4">
                  <c:v>SF Ext. Leakage</c:v>
                </c:pt>
              </c:strCache>
            </c:strRef>
          </c:cat>
          <c:val>
            <c:numRef>
              <c:f>Sheet1!$D$13:$D$17</c:f>
              <c:numCache>
                <c:formatCode>0.0</c:formatCode>
                <c:ptCount val="5"/>
                <c:pt idx="0">
                  <c:v>37.165650658894712</c:v>
                </c:pt>
                <c:pt idx="1">
                  <c:v>0.46457063323618392</c:v>
                </c:pt>
                <c:pt idx="2">
                  <c:v>3.2519944326532877</c:v>
                </c:pt>
                <c:pt idx="3">
                  <c:v>3.2519944326532877</c:v>
                </c:pt>
                <c:pt idx="4">
                  <c:v>2.2999999999999998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70422535211266E-2"/>
          <c:y val="6.8376068376068383E-2"/>
          <c:w val="0.86267605633802813"/>
          <c:h val="0.78632478632478631"/>
        </c:manualLayout>
      </c:layout>
      <c:areaChart>
        <c:grouping val="stacked"/>
        <c:varyColors val="0"/>
        <c:ser>
          <c:idx val="1"/>
          <c:order val="1"/>
          <c:tx>
            <c:strRef>
              <c:f>Sheet1!$A$3</c:f>
              <c:strCache>
                <c:ptCount val="1"/>
                <c:pt idx="0">
                  <c:v>North Coast</c:v>
                </c:pt>
              </c:strCache>
            </c:strRef>
          </c:tx>
          <c:spPr>
            <a:solidFill>
              <a:schemeClr val="accent2"/>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General</c:formatCode>
                <c:ptCount val="12"/>
                <c:pt idx="0">
                  <c:v>3</c:v>
                </c:pt>
                <c:pt idx="1">
                  <c:v>3.8</c:v>
                </c:pt>
                <c:pt idx="2">
                  <c:v>4.3</c:v>
                </c:pt>
                <c:pt idx="3">
                  <c:v>4</c:v>
                </c:pt>
                <c:pt idx="4">
                  <c:v>3.5</c:v>
                </c:pt>
                <c:pt idx="5">
                  <c:v>3</c:v>
                </c:pt>
                <c:pt idx="6">
                  <c:v>2.5</c:v>
                </c:pt>
                <c:pt idx="7">
                  <c:v>2.2000000000000002</c:v>
                </c:pt>
                <c:pt idx="8">
                  <c:v>2</c:v>
                </c:pt>
                <c:pt idx="9">
                  <c:v>1.9</c:v>
                </c:pt>
                <c:pt idx="10">
                  <c:v>1.8</c:v>
                </c:pt>
                <c:pt idx="11">
                  <c:v>2.4</c:v>
                </c:pt>
              </c:numCache>
            </c:numRef>
          </c:val>
        </c:ser>
        <c:ser>
          <c:idx val="2"/>
          <c:order val="2"/>
          <c:tx>
            <c:strRef>
              <c:f>Sheet1!$A$4</c:f>
              <c:strCache>
                <c:ptCount val="1"/>
                <c:pt idx="0">
                  <c:v>San Lorenzo River</c:v>
                </c:pt>
              </c:strCache>
            </c:strRef>
          </c:tx>
          <c:spPr>
            <a:solidFill>
              <a:srgbClr val="99CCFF"/>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Sheet1!$B$4:$M$4</c:f>
              <c:numCache>
                <c:formatCode>General</c:formatCode>
                <c:ptCount val="12"/>
                <c:pt idx="0">
                  <c:v>4.0999999999999996</c:v>
                </c:pt>
                <c:pt idx="1">
                  <c:v>3.6</c:v>
                </c:pt>
                <c:pt idx="2">
                  <c:v>3.7</c:v>
                </c:pt>
                <c:pt idx="3">
                  <c:v>5.9</c:v>
                </c:pt>
                <c:pt idx="4">
                  <c:v>7.5</c:v>
                </c:pt>
                <c:pt idx="5">
                  <c:v>7.5</c:v>
                </c:pt>
                <c:pt idx="6">
                  <c:v>7.5</c:v>
                </c:pt>
                <c:pt idx="7">
                  <c:v>7.5</c:v>
                </c:pt>
                <c:pt idx="8">
                  <c:v>7.5</c:v>
                </c:pt>
                <c:pt idx="9">
                  <c:v>7.5</c:v>
                </c:pt>
                <c:pt idx="10">
                  <c:v>7.2</c:v>
                </c:pt>
                <c:pt idx="11">
                  <c:v>4.5999999999999996</c:v>
                </c:pt>
              </c:numCache>
            </c:numRef>
          </c:val>
        </c:ser>
        <c:dLbls>
          <c:showLegendKey val="0"/>
          <c:showVal val="0"/>
          <c:showCatName val="0"/>
          <c:showSerName val="0"/>
          <c:showPercent val="0"/>
          <c:showBubbleSize val="0"/>
        </c:dLbls>
        <c:axId val="150029056"/>
        <c:axId val="150076416"/>
      </c:areaChart>
      <c:lineChart>
        <c:grouping val="standard"/>
        <c:varyColors val="0"/>
        <c:ser>
          <c:idx val="0"/>
          <c:order val="0"/>
          <c:tx>
            <c:strRef>
              <c:f>Sheet1!$A$2</c:f>
              <c:strCache>
                <c:ptCount val="1"/>
                <c:pt idx="0">
                  <c:v>Demand</c:v>
                </c:pt>
              </c:strCache>
            </c:strRef>
          </c:tx>
          <c:spPr>
            <a:ln w="37803">
              <a:solidFill>
                <a:srgbClr val="333399"/>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7.1</c:v>
                </c:pt>
                <c:pt idx="1">
                  <c:v>7.4</c:v>
                </c:pt>
                <c:pt idx="2">
                  <c:v>8</c:v>
                </c:pt>
                <c:pt idx="3">
                  <c:v>9.9</c:v>
                </c:pt>
                <c:pt idx="4">
                  <c:v>11.2</c:v>
                </c:pt>
                <c:pt idx="5">
                  <c:v>12</c:v>
                </c:pt>
                <c:pt idx="6">
                  <c:v>12.2</c:v>
                </c:pt>
                <c:pt idx="7">
                  <c:v>12</c:v>
                </c:pt>
                <c:pt idx="8">
                  <c:v>11</c:v>
                </c:pt>
                <c:pt idx="9">
                  <c:v>10</c:v>
                </c:pt>
                <c:pt idx="10">
                  <c:v>9</c:v>
                </c:pt>
                <c:pt idx="11">
                  <c:v>7</c:v>
                </c:pt>
              </c:numCache>
            </c:numRef>
          </c:val>
          <c:smooth val="1"/>
        </c:ser>
        <c:ser>
          <c:idx val="3"/>
          <c:order val="3"/>
          <c:tx>
            <c:strRef>
              <c:f>Sheet1!$A$5</c:f>
              <c:strCache>
                <c:ptCount val="1"/>
              </c:strCache>
            </c:strRef>
          </c:tx>
          <c:spPr>
            <a:ln w="12601">
              <a:solidFill>
                <a:srgbClr val="00FFFF"/>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Sheet1!$B$5:$M$5</c:f>
              <c:numCache>
                <c:formatCode>General</c:formatCode>
                <c:ptCount val="12"/>
              </c:numCache>
            </c:numRef>
          </c:val>
          <c:smooth val="0"/>
        </c:ser>
        <c:dLbls>
          <c:showLegendKey val="0"/>
          <c:showVal val="0"/>
          <c:showCatName val="0"/>
          <c:showSerName val="0"/>
          <c:showPercent val="0"/>
          <c:showBubbleSize val="0"/>
        </c:dLbls>
        <c:marker val="1"/>
        <c:smooth val="0"/>
        <c:axId val="150029056"/>
        <c:axId val="150076416"/>
      </c:lineChart>
      <c:catAx>
        <c:axId val="150029056"/>
        <c:scaling>
          <c:orientation val="minMax"/>
        </c:scaling>
        <c:delete val="0"/>
        <c:axPos val="b"/>
        <c:numFmt formatCode="General" sourceLinked="1"/>
        <c:majorTickMark val="out"/>
        <c:minorTickMark val="none"/>
        <c:tickLblPos val="nextTo"/>
        <c:spPr>
          <a:ln w="3150">
            <a:solidFill>
              <a:schemeClr val="tx1"/>
            </a:solidFill>
            <a:prstDash val="solid"/>
          </a:ln>
        </c:spPr>
        <c:txPr>
          <a:bodyPr rot="0" vert="horz"/>
          <a:lstStyle/>
          <a:p>
            <a:pPr>
              <a:defRPr/>
            </a:pPr>
            <a:endParaRPr lang="en-US"/>
          </a:p>
        </c:txPr>
        <c:crossAx val="150076416"/>
        <c:crosses val="autoZero"/>
        <c:auto val="1"/>
        <c:lblAlgn val="ctr"/>
        <c:lblOffset val="100"/>
        <c:tickLblSkip val="1"/>
        <c:tickMarkSkip val="1"/>
        <c:noMultiLvlLbl val="0"/>
      </c:catAx>
      <c:valAx>
        <c:axId val="150076416"/>
        <c:scaling>
          <c:orientation val="minMax"/>
        </c:scaling>
        <c:delete val="0"/>
        <c:axPos val="l"/>
        <c:majorGridlines>
          <c:spPr>
            <a:ln w="12601">
              <a:solidFill>
                <a:srgbClr val="000000"/>
              </a:solidFill>
              <a:prstDash val="sysDash"/>
            </a:ln>
          </c:spPr>
        </c:majorGridlines>
        <c:numFmt formatCode="0.0" sourceLinked="0"/>
        <c:majorTickMark val="out"/>
        <c:minorTickMark val="none"/>
        <c:tickLblPos val="nextTo"/>
        <c:spPr>
          <a:ln w="3150">
            <a:solidFill>
              <a:schemeClr val="tx1"/>
            </a:solidFill>
            <a:prstDash val="solid"/>
          </a:ln>
        </c:spPr>
        <c:txPr>
          <a:bodyPr rot="0" vert="horz"/>
          <a:lstStyle/>
          <a:p>
            <a:pPr>
              <a:defRPr/>
            </a:pPr>
            <a:endParaRPr lang="en-US"/>
          </a:p>
        </c:txPr>
        <c:crossAx val="150029056"/>
        <c:crosses val="autoZero"/>
        <c:crossBetween val="midCat"/>
      </c:valAx>
      <c:spPr>
        <a:gradFill rotWithShape="0">
          <a:gsLst>
            <a:gs pos="0">
              <a:srgbClr xmlns:mc="http://schemas.openxmlformats.org/markup-compatibility/2006" xmlns:a14="http://schemas.microsoft.com/office/drawing/2010/main" val="FFFFFF" mc:Ignorable="a14" a14:legacySpreadsheetColorIndex="9"/>
            </a:gs>
            <a:gs pos="100000">
              <a:srgbClr xmlns:mc="http://schemas.openxmlformats.org/markup-compatibility/2006" xmlns:a14="http://schemas.microsoft.com/office/drawing/2010/main" val="99CCFF" mc:Ignorable="a14" a14:legacySpreadsheetColorIndex="44"/>
            </a:gs>
          </a:gsLst>
          <a:lin ang="5400000" scaled="1"/>
        </a:gradFill>
        <a:ln w="12601">
          <a:solidFill>
            <a:schemeClr val="tx1"/>
          </a:solidFill>
          <a:prstDash val="solid"/>
        </a:ln>
      </c:spPr>
    </c:plotArea>
    <c:plotVisOnly val="1"/>
    <c:dispBlanksAs val="gap"/>
    <c:showDLblsOverMax val="0"/>
  </c:chart>
  <c:spPr>
    <a:noFill/>
    <a:ln>
      <a:noFill/>
    </a:ln>
  </c:spPr>
  <c:txPr>
    <a:bodyPr/>
    <a:lstStyle/>
    <a:p>
      <a:pPr>
        <a:defRPr sz="1786" b="1" i="0" u="none" strike="noStrike" baseline="0">
          <a:solidFill>
            <a:schemeClr val="tx1"/>
          </a:solidFill>
          <a:latin typeface="Comic Sans MS" panose="030F0702030302020204" pitchFamily="66" charset="0"/>
          <a:ea typeface="Arial"/>
          <a:cs typeface="Arial"/>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6846626810537563E-2"/>
          <c:y val="1.7088738904847432E-2"/>
          <c:w val="0.77476560221638957"/>
          <c:h val="0.89858533973874732"/>
        </c:manualLayout>
      </c:layout>
      <c:areaChart>
        <c:grouping val="stacked"/>
        <c:varyColors val="0"/>
        <c:ser>
          <c:idx val="0"/>
          <c:order val="0"/>
          <c:tx>
            <c:strRef>
              <c:f>'Dem &amp; Source Prod'!$AJ$14</c:f>
              <c:strCache>
                <c:ptCount val="1"/>
                <c:pt idx="0">
                  <c:v>Beltz Wells</c:v>
                </c:pt>
              </c:strCache>
            </c:strRef>
          </c:tx>
          <c:cat>
            <c:strRef>
              <c:f>'Dem &amp; Source Prod'!$AK$13:$AV$13</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Prod'!$AK$14:$AV$14</c:f>
              <c:numCache>
                <c:formatCode>#,##0</c:formatCode>
                <c:ptCount val="12"/>
                <c:pt idx="0">
                  <c:v>4.0000019999999994</c:v>
                </c:pt>
                <c:pt idx="1">
                  <c:v>0</c:v>
                </c:pt>
                <c:pt idx="2">
                  <c:v>0</c:v>
                </c:pt>
                <c:pt idx="3">
                  <c:v>0</c:v>
                </c:pt>
                <c:pt idx="4">
                  <c:v>0</c:v>
                </c:pt>
                <c:pt idx="5">
                  <c:v>0</c:v>
                </c:pt>
                <c:pt idx="6">
                  <c:v>24.799993800000003</c:v>
                </c:pt>
                <c:pt idx="7">
                  <c:v>33</c:v>
                </c:pt>
                <c:pt idx="8">
                  <c:v>34.1</c:v>
                </c:pt>
                <c:pt idx="9">
                  <c:v>34.1</c:v>
                </c:pt>
                <c:pt idx="10">
                  <c:v>23.999994000000001</c:v>
                </c:pt>
                <c:pt idx="11">
                  <c:v>24.799993800000003</c:v>
                </c:pt>
              </c:numCache>
            </c:numRef>
          </c:val>
        </c:ser>
        <c:ser>
          <c:idx val="1"/>
          <c:order val="1"/>
          <c:tx>
            <c:strRef>
              <c:f>'Dem &amp; Source Prod'!$AJ$15</c:f>
              <c:strCache>
                <c:ptCount val="1"/>
                <c:pt idx="0">
                  <c:v>North Coast</c:v>
                </c:pt>
              </c:strCache>
            </c:strRef>
          </c:tx>
          <c:spPr>
            <a:solidFill>
              <a:srgbClr val="92D050">
                <a:alpha val="50000"/>
              </a:srgbClr>
            </a:solidFill>
          </c:spPr>
          <c:cat>
            <c:strRef>
              <c:f>'Dem &amp; Source Prod'!$AK$13:$AV$13</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Prod'!$AK$15:$AV$15</c:f>
              <c:numCache>
                <c:formatCode>#,##0</c:formatCode>
                <c:ptCount val="12"/>
                <c:pt idx="0">
                  <c:v>61.388781000000002</c:v>
                </c:pt>
                <c:pt idx="1">
                  <c:v>77.317317000000003</c:v>
                </c:pt>
                <c:pt idx="2">
                  <c:v>71.767201</c:v>
                </c:pt>
                <c:pt idx="3">
                  <c:v>69.3460264</c:v>
                </c:pt>
                <c:pt idx="4">
                  <c:v>77.5342488</c:v>
                </c:pt>
                <c:pt idx="5">
                  <c:v>72.255593999999988</c:v>
                </c:pt>
                <c:pt idx="6">
                  <c:v>77.393945899999991</c:v>
                </c:pt>
                <c:pt idx="7">
                  <c:v>73.14120299999999</c:v>
                </c:pt>
                <c:pt idx="8">
                  <c:v>69.957393100000004</c:v>
                </c:pt>
                <c:pt idx="9">
                  <c:v>66.942832199999998</c:v>
                </c:pt>
                <c:pt idx="10">
                  <c:v>65.959608000000003</c:v>
                </c:pt>
                <c:pt idx="11">
                  <c:v>74.612570099999999</c:v>
                </c:pt>
              </c:numCache>
            </c:numRef>
          </c:val>
        </c:ser>
        <c:ser>
          <c:idx val="2"/>
          <c:order val="2"/>
          <c:tx>
            <c:strRef>
              <c:f>'Dem &amp; Source Prod'!$AJ$16</c:f>
              <c:strCache>
                <c:ptCount val="1"/>
                <c:pt idx="0">
                  <c:v>Tait Street</c:v>
                </c:pt>
              </c:strCache>
            </c:strRef>
          </c:tx>
          <c:spPr>
            <a:solidFill>
              <a:schemeClr val="tx2">
                <a:lumMod val="40000"/>
                <a:lumOff val="60000"/>
                <a:alpha val="50000"/>
              </a:schemeClr>
            </a:solidFill>
            <a:effectLst>
              <a:outerShdw sx="1000" sy="1000" algn="ctr" rotWithShape="0">
                <a:srgbClr val="000000"/>
              </a:outerShdw>
            </a:effectLst>
          </c:spPr>
          <c:cat>
            <c:strRef>
              <c:f>'Dem &amp; Source Prod'!$AK$13:$AV$13</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Prod'!$AK$16:$AV$16</c:f>
              <c:numCache>
                <c:formatCode>#,##0</c:formatCode>
                <c:ptCount val="12"/>
                <c:pt idx="0">
                  <c:v>122.60652000000002</c:v>
                </c:pt>
                <c:pt idx="1">
                  <c:v>132.750091</c:v>
                </c:pt>
                <c:pt idx="2">
                  <c:v>114.57454299999999</c:v>
                </c:pt>
                <c:pt idx="3">
                  <c:v>120.41016399999999</c:v>
                </c:pt>
                <c:pt idx="4">
                  <c:v>127.614631</c:v>
                </c:pt>
                <c:pt idx="5">
                  <c:v>145.10354999999998</c:v>
                </c:pt>
                <c:pt idx="6">
                  <c:v>230.81214300000002</c:v>
                </c:pt>
                <c:pt idx="7">
                  <c:v>212.40309000000002</c:v>
                </c:pt>
                <c:pt idx="8">
                  <c:v>170.00892899999999</c:v>
                </c:pt>
                <c:pt idx="9">
                  <c:v>166.35905099999999</c:v>
                </c:pt>
                <c:pt idx="10">
                  <c:v>183.93011999999999</c:v>
                </c:pt>
                <c:pt idx="11">
                  <c:v>200.72797599999998</c:v>
                </c:pt>
              </c:numCache>
            </c:numRef>
          </c:val>
        </c:ser>
        <c:ser>
          <c:idx val="3"/>
          <c:order val="3"/>
          <c:tx>
            <c:strRef>
              <c:f>'Dem &amp; Source Prod'!$AJ$17</c:f>
              <c:strCache>
                <c:ptCount val="1"/>
                <c:pt idx="0">
                  <c:v>Loch Lomond</c:v>
                </c:pt>
              </c:strCache>
            </c:strRef>
          </c:tx>
          <c:spPr>
            <a:solidFill>
              <a:srgbClr val="0070C0">
                <a:alpha val="50000"/>
              </a:srgbClr>
            </a:solidFill>
            <a:effectLst>
              <a:outerShdw sx="1000" sy="1000" algn="ctr" rotWithShape="0">
                <a:srgbClr val="000000"/>
              </a:outerShdw>
            </a:effectLst>
          </c:spPr>
          <c:cat>
            <c:strRef>
              <c:f>'Dem &amp; Source Prod'!$AK$13:$AV$13</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Prod'!$AK$17:$AV$17</c:f>
              <c:numCache>
                <c:formatCode>#,##0</c:formatCode>
                <c:ptCount val="12"/>
                <c:pt idx="0">
                  <c:v>29.35632</c:v>
                </c:pt>
                <c:pt idx="1">
                  <c:v>13.98962</c:v>
                </c:pt>
                <c:pt idx="2">
                  <c:v>37.200000000000003</c:v>
                </c:pt>
                <c:pt idx="3">
                  <c:v>12.406409999999999</c:v>
                </c:pt>
                <c:pt idx="4">
                  <c:v>18.925529999999998</c:v>
                </c:pt>
                <c:pt idx="5">
                  <c:v>0</c:v>
                </c:pt>
                <c:pt idx="6">
                  <c:v>8.0160420000000006</c:v>
                </c:pt>
                <c:pt idx="7">
                  <c:v>42.301499999999997</c:v>
                </c:pt>
                <c:pt idx="8">
                  <c:v>77.501239999999996</c:v>
                </c:pt>
                <c:pt idx="9">
                  <c:v>77.22533</c:v>
                </c:pt>
                <c:pt idx="10">
                  <c:v>50.636699999999998</c:v>
                </c:pt>
                <c:pt idx="11">
                  <c:v>16.747260000000001</c:v>
                </c:pt>
              </c:numCache>
            </c:numRef>
          </c:val>
        </c:ser>
        <c:dLbls>
          <c:showLegendKey val="0"/>
          <c:showVal val="0"/>
          <c:showCatName val="0"/>
          <c:showSerName val="0"/>
          <c:showPercent val="0"/>
          <c:showBubbleSize val="0"/>
        </c:dLbls>
        <c:axId val="83093760"/>
        <c:axId val="83095552"/>
      </c:areaChart>
      <c:lineChart>
        <c:grouping val="standard"/>
        <c:varyColors val="0"/>
        <c:ser>
          <c:idx val="4"/>
          <c:order val="4"/>
          <c:tx>
            <c:strRef>
              <c:f>'Dem &amp; Source Prod'!$AJ$18</c:f>
              <c:strCache>
                <c:ptCount val="1"/>
                <c:pt idx="0">
                  <c:v>TOTAL DEMAND</c:v>
                </c:pt>
              </c:strCache>
            </c:strRef>
          </c:tx>
          <c:spPr>
            <a:ln w="12700">
              <a:solidFill>
                <a:schemeClr val="tx1"/>
              </a:solidFill>
            </a:ln>
            <a:effectLst>
              <a:outerShdw sx="1000" sy="1000" algn="ctr" rotWithShape="0">
                <a:srgbClr val="000000"/>
              </a:outerShdw>
            </a:effectLst>
          </c:spPr>
          <c:marker>
            <c:symbol val="none"/>
          </c:marker>
          <c:cat>
            <c:strRef>
              <c:f>'Dem &amp; Source Prod'!$AK$13:$AV$13</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Prod'!$AK$18:$AV$18</c:f>
              <c:numCache>
                <c:formatCode>#,##0</c:formatCode>
                <c:ptCount val="12"/>
                <c:pt idx="0">
                  <c:v>213.10036199999999</c:v>
                </c:pt>
                <c:pt idx="1">
                  <c:v>218.03875078999999</c:v>
                </c:pt>
                <c:pt idx="2">
                  <c:v>218.03875078999999</c:v>
                </c:pt>
                <c:pt idx="3">
                  <c:v>196.711578</c:v>
                </c:pt>
                <c:pt idx="4">
                  <c:v>218.03875078999999</c:v>
                </c:pt>
                <c:pt idx="5">
                  <c:v>211.72941269999998</c:v>
                </c:pt>
                <c:pt idx="6">
                  <c:v>357.89327112999996</c:v>
                </c:pt>
                <c:pt idx="7">
                  <c:v>398.13207299999999</c:v>
                </c:pt>
                <c:pt idx="8">
                  <c:v>424.58248209999999</c:v>
                </c:pt>
                <c:pt idx="9">
                  <c:v>417.93677029999998</c:v>
                </c:pt>
                <c:pt idx="10">
                  <c:v>371.14739400000002</c:v>
                </c:pt>
                <c:pt idx="11">
                  <c:v>352.99442390000002</c:v>
                </c:pt>
              </c:numCache>
            </c:numRef>
          </c:val>
          <c:smooth val="0"/>
        </c:ser>
        <c:dLbls>
          <c:showLegendKey val="0"/>
          <c:showVal val="0"/>
          <c:showCatName val="0"/>
          <c:showSerName val="0"/>
          <c:showPercent val="0"/>
          <c:showBubbleSize val="0"/>
        </c:dLbls>
        <c:marker val="1"/>
        <c:smooth val="0"/>
        <c:axId val="83093760"/>
        <c:axId val="83095552"/>
      </c:lineChart>
      <c:catAx>
        <c:axId val="83093760"/>
        <c:scaling>
          <c:orientation val="minMax"/>
        </c:scaling>
        <c:delete val="0"/>
        <c:axPos val="b"/>
        <c:majorTickMark val="out"/>
        <c:minorTickMark val="none"/>
        <c:tickLblPos val="nextTo"/>
        <c:crossAx val="83095552"/>
        <c:crosses val="autoZero"/>
        <c:auto val="1"/>
        <c:lblAlgn val="ctr"/>
        <c:lblOffset val="100"/>
        <c:noMultiLvlLbl val="0"/>
      </c:catAx>
      <c:valAx>
        <c:axId val="83095552"/>
        <c:scaling>
          <c:orientation val="minMax"/>
        </c:scaling>
        <c:delete val="0"/>
        <c:axPos val="l"/>
        <c:majorGridlines/>
        <c:numFmt formatCode="#,##0" sourceLinked="1"/>
        <c:majorTickMark val="out"/>
        <c:minorTickMark val="none"/>
        <c:tickLblPos val="nextTo"/>
        <c:txPr>
          <a:bodyPr/>
          <a:lstStyle/>
          <a:p>
            <a:pPr>
              <a:defRPr sz="1100" baseline="0">
                <a:latin typeface="Times New Roman" pitchFamily="18" charset="0"/>
              </a:defRPr>
            </a:pPr>
            <a:endParaRPr lang="en-US"/>
          </a:p>
        </c:txPr>
        <c:crossAx val="83093760"/>
        <c:crosses val="autoZero"/>
        <c:crossBetween val="between"/>
      </c:valAx>
    </c:plotArea>
    <c:legend>
      <c:legendPos val="r"/>
      <c:layout/>
      <c:overlay val="0"/>
    </c:legend>
    <c:plotVisOnly val="1"/>
    <c:dispBlanksAs val="zero"/>
    <c:showDLblsOverMax val="0"/>
  </c:chart>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areaChart>
        <c:grouping val="stacked"/>
        <c:varyColors val="0"/>
        <c:ser>
          <c:idx val="0"/>
          <c:order val="0"/>
          <c:tx>
            <c:strRef>
              <c:f>'Dem &amp; Source Prod'!$AJ$22</c:f>
              <c:strCache>
                <c:ptCount val="1"/>
                <c:pt idx="0">
                  <c:v>Beltz Wells</c:v>
                </c:pt>
              </c:strCache>
            </c:strRef>
          </c:tx>
          <c:cat>
            <c:strRef>
              <c:f>'Dem &amp; Source Prod'!$AK$21:$AV$21</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Prod'!$AK$22:$AV$22</c:f>
              <c:numCache>
                <c:formatCode>#,##0</c:formatCode>
                <c:ptCount val="12"/>
                <c:pt idx="0">
                  <c:v>9.2110950000000003</c:v>
                </c:pt>
                <c:pt idx="1">
                  <c:v>0</c:v>
                </c:pt>
                <c:pt idx="2">
                  <c:v>0</c:v>
                </c:pt>
                <c:pt idx="3">
                  <c:v>0</c:v>
                </c:pt>
                <c:pt idx="4">
                  <c:v>0</c:v>
                </c:pt>
                <c:pt idx="5">
                  <c:v>0</c:v>
                </c:pt>
                <c:pt idx="6">
                  <c:v>24.799993800000003</c:v>
                </c:pt>
                <c:pt idx="7">
                  <c:v>33</c:v>
                </c:pt>
                <c:pt idx="8">
                  <c:v>34.1</c:v>
                </c:pt>
                <c:pt idx="9">
                  <c:v>34.1</c:v>
                </c:pt>
                <c:pt idx="10">
                  <c:v>23.999994000000001</c:v>
                </c:pt>
                <c:pt idx="11">
                  <c:v>24.799993800000003</c:v>
                </c:pt>
              </c:numCache>
            </c:numRef>
          </c:val>
        </c:ser>
        <c:ser>
          <c:idx val="1"/>
          <c:order val="1"/>
          <c:tx>
            <c:strRef>
              <c:f>'Dem &amp; Source Prod'!$AJ$23</c:f>
              <c:strCache>
                <c:ptCount val="1"/>
                <c:pt idx="0">
                  <c:v>North Coast</c:v>
                </c:pt>
              </c:strCache>
            </c:strRef>
          </c:tx>
          <c:spPr>
            <a:solidFill>
              <a:srgbClr val="92D050">
                <a:alpha val="50000"/>
              </a:srgbClr>
            </a:solidFill>
          </c:spPr>
          <c:cat>
            <c:strRef>
              <c:f>'Dem &amp; Source Prod'!$AK$21:$AV$21</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Prod'!$AK$23:$AV$23</c:f>
              <c:numCache>
                <c:formatCode>#,##0</c:formatCode>
                <c:ptCount val="12"/>
                <c:pt idx="0">
                  <c:v>47.0378343</c:v>
                </c:pt>
                <c:pt idx="1">
                  <c:v>53.907465655000003</c:v>
                </c:pt>
                <c:pt idx="2">
                  <c:v>47.081994929999993</c:v>
                </c:pt>
                <c:pt idx="3">
                  <c:v>44.526241480000003</c:v>
                </c:pt>
                <c:pt idx="4">
                  <c:v>47.730235619999995</c:v>
                </c:pt>
                <c:pt idx="5">
                  <c:v>45.202256999999996</c:v>
                </c:pt>
                <c:pt idx="6">
                  <c:v>55.819272699999992</c:v>
                </c:pt>
                <c:pt idx="7">
                  <c:v>55.370061</c:v>
                </c:pt>
                <c:pt idx="8">
                  <c:v>56.493969720000003</c:v>
                </c:pt>
                <c:pt idx="9">
                  <c:v>52.8167987</c:v>
                </c:pt>
                <c:pt idx="10">
                  <c:v>54.801018000000006</c:v>
                </c:pt>
                <c:pt idx="11">
                  <c:v>63.00426856</c:v>
                </c:pt>
              </c:numCache>
            </c:numRef>
          </c:val>
        </c:ser>
        <c:ser>
          <c:idx val="2"/>
          <c:order val="2"/>
          <c:tx>
            <c:strRef>
              <c:f>'Dem &amp; Source Prod'!$AJ$24</c:f>
              <c:strCache>
                <c:ptCount val="1"/>
                <c:pt idx="0">
                  <c:v>Tait Street</c:v>
                </c:pt>
              </c:strCache>
            </c:strRef>
          </c:tx>
          <c:spPr>
            <a:solidFill>
              <a:schemeClr val="tx2">
                <a:lumMod val="40000"/>
                <a:lumOff val="60000"/>
                <a:alpha val="50000"/>
              </a:schemeClr>
            </a:solidFill>
          </c:spPr>
          <c:cat>
            <c:strRef>
              <c:f>'Dem &amp; Source Prod'!$AK$21:$AV$21</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Prod'!$AK$24:$AV$24</c:f>
              <c:numCache>
                <c:formatCode>#,##0</c:formatCode>
                <c:ptCount val="12"/>
                <c:pt idx="0">
                  <c:v>144.90716999999998</c:v>
                </c:pt>
                <c:pt idx="1">
                  <c:v>154.28712400000001</c:v>
                </c:pt>
                <c:pt idx="2">
                  <c:v>135.55732700000002</c:v>
                </c:pt>
                <c:pt idx="3">
                  <c:v>142.41007200000001</c:v>
                </c:pt>
                <c:pt idx="4">
                  <c:v>152.439493</c:v>
                </c:pt>
                <c:pt idx="5">
                  <c:v>169.99259999999998</c:v>
                </c:pt>
                <c:pt idx="6">
                  <c:v>210.81199699999999</c:v>
                </c:pt>
                <c:pt idx="7">
                  <c:v>161.23886999999999</c:v>
                </c:pt>
                <c:pt idx="8">
                  <c:v>109.901758</c:v>
                </c:pt>
                <c:pt idx="9">
                  <c:v>106.25191100000001</c:v>
                </c:pt>
                <c:pt idx="10">
                  <c:v>131.20739999999998</c:v>
                </c:pt>
                <c:pt idx="11">
                  <c:v>144.62860900000001</c:v>
                </c:pt>
              </c:numCache>
            </c:numRef>
          </c:val>
        </c:ser>
        <c:ser>
          <c:idx val="3"/>
          <c:order val="3"/>
          <c:tx>
            <c:strRef>
              <c:f>'Dem &amp; Source Prod'!$AJ$25</c:f>
              <c:strCache>
                <c:ptCount val="1"/>
                <c:pt idx="0">
                  <c:v>Loch Lomond</c:v>
                </c:pt>
              </c:strCache>
            </c:strRef>
          </c:tx>
          <c:spPr>
            <a:solidFill>
              <a:srgbClr val="0070C0">
                <a:alpha val="50000"/>
              </a:srgbClr>
            </a:solidFill>
          </c:spPr>
          <c:cat>
            <c:strRef>
              <c:f>'Dem &amp; Source Prod'!$AK$21:$AV$21</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Prod'!$AK$25:$AV$25</c:f>
              <c:numCache>
                <c:formatCode>#,##0</c:formatCode>
                <c:ptCount val="12"/>
                <c:pt idx="0">
                  <c:v>29.847449999999998</c:v>
                </c:pt>
                <c:pt idx="1">
                  <c:v>13.9896273</c:v>
                </c:pt>
                <c:pt idx="2">
                  <c:v>38.927661000000001</c:v>
                </c:pt>
                <c:pt idx="3">
                  <c:v>13.2406848</c:v>
                </c:pt>
                <c:pt idx="4">
                  <c:v>21.5203302</c:v>
                </c:pt>
                <c:pt idx="5">
                  <c:v>0</c:v>
                </c:pt>
                <c:pt idx="6">
                  <c:v>18.626942100000001</c:v>
                </c:pt>
                <c:pt idx="7">
                  <c:v>50.70543</c:v>
                </c:pt>
                <c:pt idx="8">
                  <c:v>75.831920999999994</c:v>
                </c:pt>
                <c:pt idx="9">
                  <c:v>75.851326999999998</c:v>
                </c:pt>
                <c:pt idx="10">
                  <c:v>54.753899999999994</c:v>
                </c:pt>
                <c:pt idx="11">
                  <c:v>41.583958000000003</c:v>
                </c:pt>
              </c:numCache>
            </c:numRef>
          </c:val>
        </c:ser>
        <c:dLbls>
          <c:showLegendKey val="0"/>
          <c:showVal val="0"/>
          <c:showCatName val="0"/>
          <c:showSerName val="0"/>
          <c:showPercent val="0"/>
          <c:showBubbleSize val="0"/>
        </c:dLbls>
        <c:axId val="83246464"/>
        <c:axId val="83256448"/>
      </c:areaChart>
      <c:lineChart>
        <c:grouping val="standard"/>
        <c:varyColors val="0"/>
        <c:ser>
          <c:idx val="4"/>
          <c:order val="4"/>
          <c:tx>
            <c:strRef>
              <c:f>'Dem &amp; Source Prod'!$AJ$26</c:f>
              <c:strCache>
                <c:ptCount val="1"/>
                <c:pt idx="0">
                  <c:v>TOTAL DEMAND</c:v>
                </c:pt>
              </c:strCache>
            </c:strRef>
          </c:tx>
          <c:spPr>
            <a:ln w="12700">
              <a:solidFill>
                <a:schemeClr val="tx1"/>
              </a:solidFill>
            </a:ln>
          </c:spPr>
          <c:marker>
            <c:symbol val="none"/>
          </c:marker>
          <c:cat>
            <c:strRef>
              <c:f>'Dem &amp; Source Prod'!$AK$21:$AV$21</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Prod'!$AK$26:$AV$26</c:f>
              <c:numCache>
                <c:formatCode>#,##0</c:formatCode>
                <c:ptCount val="12"/>
                <c:pt idx="0">
                  <c:v>213.10036199999999</c:v>
                </c:pt>
                <c:pt idx="1">
                  <c:v>218.03875078999999</c:v>
                </c:pt>
                <c:pt idx="2">
                  <c:v>218.03875078999999</c:v>
                </c:pt>
                <c:pt idx="3">
                  <c:v>196.711578</c:v>
                </c:pt>
                <c:pt idx="4">
                  <c:v>218.03875078999999</c:v>
                </c:pt>
                <c:pt idx="5">
                  <c:v>211.72941269999998</c:v>
                </c:pt>
                <c:pt idx="6">
                  <c:v>357.89327112999996</c:v>
                </c:pt>
                <c:pt idx="7">
                  <c:v>398.13207299999999</c:v>
                </c:pt>
                <c:pt idx="8">
                  <c:v>424.58248209999999</c:v>
                </c:pt>
                <c:pt idx="9">
                  <c:v>417.93677029999998</c:v>
                </c:pt>
                <c:pt idx="10">
                  <c:v>371.14739400000002</c:v>
                </c:pt>
                <c:pt idx="11">
                  <c:v>352.99442390000002</c:v>
                </c:pt>
              </c:numCache>
            </c:numRef>
          </c:val>
          <c:smooth val="0"/>
        </c:ser>
        <c:dLbls>
          <c:showLegendKey val="0"/>
          <c:showVal val="0"/>
          <c:showCatName val="0"/>
          <c:showSerName val="0"/>
          <c:showPercent val="0"/>
          <c:showBubbleSize val="0"/>
        </c:dLbls>
        <c:marker val="1"/>
        <c:smooth val="0"/>
        <c:axId val="83246464"/>
        <c:axId val="83256448"/>
      </c:lineChart>
      <c:catAx>
        <c:axId val="83246464"/>
        <c:scaling>
          <c:orientation val="minMax"/>
        </c:scaling>
        <c:delete val="0"/>
        <c:axPos val="b"/>
        <c:majorTickMark val="out"/>
        <c:minorTickMark val="none"/>
        <c:tickLblPos val="nextTo"/>
        <c:crossAx val="83256448"/>
        <c:crosses val="autoZero"/>
        <c:auto val="1"/>
        <c:lblAlgn val="ctr"/>
        <c:lblOffset val="100"/>
        <c:noMultiLvlLbl val="0"/>
      </c:catAx>
      <c:valAx>
        <c:axId val="83256448"/>
        <c:scaling>
          <c:orientation val="minMax"/>
        </c:scaling>
        <c:delete val="0"/>
        <c:axPos val="l"/>
        <c:majorGridlines/>
        <c:numFmt formatCode="#,##0" sourceLinked="1"/>
        <c:majorTickMark val="out"/>
        <c:minorTickMark val="none"/>
        <c:tickLblPos val="nextTo"/>
        <c:crossAx val="83246464"/>
        <c:crosses val="autoZero"/>
        <c:crossBetween val="between"/>
      </c:valAx>
    </c:plotArea>
    <c:legend>
      <c:legendPos val="r"/>
      <c:layout/>
      <c:overlay val="0"/>
    </c:legend>
    <c:plotVisOnly val="1"/>
    <c:dispBlanksAs val="zero"/>
    <c:showDLblsOverMax val="0"/>
  </c:chart>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areaChart>
        <c:grouping val="stacked"/>
        <c:varyColors val="0"/>
        <c:ser>
          <c:idx val="0"/>
          <c:order val="0"/>
          <c:tx>
            <c:strRef>
              <c:f>'Dem &amp; Source Prod'!$AJ$32</c:f>
              <c:strCache>
                <c:ptCount val="1"/>
                <c:pt idx="0">
                  <c:v>Beltz Wells</c:v>
                </c:pt>
              </c:strCache>
            </c:strRef>
          </c:tx>
          <c:cat>
            <c:strRef>
              <c:f>'Dem &amp; Source Prod'!$AK$31:$AV$31</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Prod'!$AK$32:$AV$32</c:f>
              <c:numCache>
                <c:formatCode>#,##0</c:formatCode>
                <c:ptCount val="12"/>
                <c:pt idx="0">
                  <c:v>23.999994000000001</c:v>
                </c:pt>
                <c:pt idx="1">
                  <c:v>0</c:v>
                </c:pt>
                <c:pt idx="2">
                  <c:v>0</c:v>
                </c:pt>
                <c:pt idx="3">
                  <c:v>0</c:v>
                </c:pt>
                <c:pt idx="4">
                  <c:v>0</c:v>
                </c:pt>
                <c:pt idx="5">
                  <c:v>23.999994000000001</c:v>
                </c:pt>
                <c:pt idx="6">
                  <c:v>24.799993800000003</c:v>
                </c:pt>
                <c:pt idx="7">
                  <c:v>33</c:v>
                </c:pt>
                <c:pt idx="8">
                  <c:v>34.1</c:v>
                </c:pt>
                <c:pt idx="9">
                  <c:v>34.1</c:v>
                </c:pt>
                <c:pt idx="10">
                  <c:v>23.999994000000001</c:v>
                </c:pt>
                <c:pt idx="11">
                  <c:v>24.799993800000003</c:v>
                </c:pt>
              </c:numCache>
            </c:numRef>
          </c:val>
        </c:ser>
        <c:ser>
          <c:idx val="1"/>
          <c:order val="1"/>
          <c:tx>
            <c:strRef>
              <c:f>'Dem &amp; Source Prod'!$AJ$33</c:f>
              <c:strCache>
                <c:ptCount val="1"/>
                <c:pt idx="0">
                  <c:v>North Coast</c:v>
                </c:pt>
              </c:strCache>
            </c:strRef>
          </c:tx>
          <c:spPr>
            <a:solidFill>
              <a:srgbClr val="92D050">
                <a:alpha val="50000"/>
              </a:srgbClr>
            </a:solidFill>
          </c:spPr>
          <c:cat>
            <c:strRef>
              <c:f>'Dem &amp; Source Prod'!$AK$31:$AV$31</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Prod'!$AK$33:$AV$33</c:f>
              <c:numCache>
                <c:formatCode>#,##0</c:formatCode>
                <c:ptCount val="12"/>
                <c:pt idx="0">
                  <c:v>22.717044180000002</c:v>
                </c:pt>
                <c:pt idx="1">
                  <c:v>23.866971300000003</c:v>
                </c:pt>
                <c:pt idx="2">
                  <c:v>15.936775739999998</c:v>
                </c:pt>
                <c:pt idx="3">
                  <c:v>12.947421199999999</c:v>
                </c:pt>
                <c:pt idx="4">
                  <c:v>12.119294999999999</c:v>
                </c:pt>
                <c:pt idx="5">
                  <c:v>5.2147230000000002</c:v>
                </c:pt>
                <c:pt idx="6">
                  <c:v>7.4275720999999999</c:v>
                </c:pt>
                <c:pt idx="7">
                  <c:v>30.318951000000002</c:v>
                </c:pt>
                <c:pt idx="8">
                  <c:v>32.451185019999997</c:v>
                </c:pt>
                <c:pt idx="9">
                  <c:v>28.8954317</c:v>
                </c:pt>
                <c:pt idx="10">
                  <c:v>34.554828000000001</c:v>
                </c:pt>
                <c:pt idx="11">
                  <c:v>35.903395860000003</c:v>
                </c:pt>
              </c:numCache>
            </c:numRef>
          </c:val>
        </c:ser>
        <c:ser>
          <c:idx val="2"/>
          <c:order val="2"/>
          <c:tx>
            <c:strRef>
              <c:f>'Dem &amp; Source Prod'!$AJ$34</c:f>
              <c:strCache>
                <c:ptCount val="1"/>
                <c:pt idx="0">
                  <c:v>Tait Street</c:v>
                </c:pt>
              </c:strCache>
            </c:strRef>
          </c:tx>
          <c:spPr>
            <a:solidFill>
              <a:schemeClr val="tx2">
                <a:lumMod val="40000"/>
                <a:lumOff val="60000"/>
                <a:alpha val="50000"/>
              </a:schemeClr>
            </a:solidFill>
          </c:spPr>
          <c:cat>
            <c:strRef>
              <c:f>'Dem &amp; Source Prod'!$AK$31:$AV$31</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Prod'!$AK$34:$AV$34</c:f>
              <c:numCache>
                <c:formatCode>#,##0</c:formatCode>
                <c:ptCount val="12"/>
                <c:pt idx="0">
                  <c:v>98.190599999999989</c:v>
                </c:pt>
                <c:pt idx="1">
                  <c:v>64.986230000000006</c:v>
                </c:pt>
                <c:pt idx="2">
                  <c:v>98.021070000000009</c:v>
                </c:pt>
                <c:pt idx="3">
                  <c:v>74.053364000000002</c:v>
                </c:pt>
                <c:pt idx="4">
                  <c:v>104.713071</c:v>
                </c:pt>
                <c:pt idx="5">
                  <c:v>49.61598</c:v>
                </c:pt>
                <c:pt idx="6">
                  <c:v>71.262272999999993</c:v>
                </c:pt>
                <c:pt idx="7">
                  <c:v>54.277590000000004</c:v>
                </c:pt>
                <c:pt idx="8">
                  <c:v>43.266544999999994</c:v>
                </c:pt>
                <c:pt idx="9">
                  <c:v>48.277323000000003</c:v>
                </c:pt>
                <c:pt idx="10">
                  <c:v>80.536229999999989</c:v>
                </c:pt>
                <c:pt idx="11">
                  <c:v>77.201965999999999</c:v>
                </c:pt>
              </c:numCache>
            </c:numRef>
          </c:val>
        </c:ser>
        <c:ser>
          <c:idx val="3"/>
          <c:order val="3"/>
          <c:tx>
            <c:strRef>
              <c:f>'Dem &amp; Source Prod'!$AJ$35</c:f>
              <c:strCache>
                <c:ptCount val="1"/>
                <c:pt idx="0">
                  <c:v>Loch Lomond</c:v>
                </c:pt>
              </c:strCache>
            </c:strRef>
          </c:tx>
          <c:spPr>
            <a:solidFill>
              <a:srgbClr val="0070C0">
                <a:alpha val="50000"/>
              </a:srgbClr>
            </a:solidFill>
          </c:spPr>
          <c:cat>
            <c:strRef>
              <c:f>'Dem &amp; Source Prod'!$AK$31:$AV$31</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Prod'!$AK$35:$AV$35</c:f>
              <c:numCache>
                <c:formatCode>#,##0</c:formatCode>
                <c:ptCount val="12"/>
                <c:pt idx="0">
                  <c:v>61.249770000000005</c:v>
                </c:pt>
                <c:pt idx="1">
                  <c:v>130.927787</c:v>
                </c:pt>
                <c:pt idx="2">
                  <c:v>106.57366</c:v>
                </c:pt>
                <c:pt idx="3">
                  <c:v>111.426028</c:v>
                </c:pt>
                <c:pt idx="4">
                  <c:v>106.874484</c:v>
                </c:pt>
                <c:pt idx="5">
                  <c:v>15.315290999999998</c:v>
                </c:pt>
                <c:pt idx="6">
                  <c:v>25.475096300000001</c:v>
                </c:pt>
                <c:pt idx="7">
                  <c:v>5.7407550000000001</c:v>
                </c:pt>
                <c:pt idx="8">
                  <c:v>0</c:v>
                </c:pt>
                <c:pt idx="9">
                  <c:v>0</c:v>
                </c:pt>
                <c:pt idx="10">
                  <c:v>0</c:v>
                </c:pt>
                <c:pt idx="11">
                  <c:v>0</c:v>
                </c:pt>
              </c:numCache>
            </c:numRef>
          </c:val>
        </c:ser>
        <c:dLbls>
          <c:showLegendKey val="0"/>
          <c:showVal val="0"/>
          <c:showCatName val="0"/>
          <c:showSerName val="0"/>
          <c:showPercent val="0"/>
          <c:showBubbleSize val="0"/>
        </c:dLbls>
        <c:axId val="83432960"/>
        <c:axId val="83434496"/>
      </c:areaChart>
      <c:lineChart>
        <c:grouping val="standard"/>
        <c:varyColors val="0"/>
        <c:ser>
          <c:idx val="4"/>
          <c:order val="4"/>
          <c:tx>
            <c:strRef>
              <c:f>'Dem &amp; Source Prod'!$AJ$36</c:f>
              <c:strCache>
                <c:ptCount val="1"/>
                <c:pt idx="0">
                  <c:v>TOTAL DEMAND</c:v>
                </c:pt>
              </c:strCache>
            </c:strRef>
          </c:tx>
          <c:spPr>
            <a:ln w="12700">
              <a:solidFill>
                <a:schemeClr val="tx1"/>
              </a:solidFill>
            </a:ln>
          </c:spPr>
          <c:marker>
            <c:symbol val="none"/>
          </c:marker>
          <c:cat>
            <c:strRef>
              <c:f>'Dem &amp; Source Prod'!$AK$31:$AV$31</c:f>
              <c:strCache>
                <c:ptCount val="12"/>
                <c:pt idx="0">
                  <c:v>Nov</c:v>
                </c:pt>
                <c:pt idx="1">
                  <c:v>Dec</c:v>
                </c:pt>
                <c:pt idx="2">
                  <c:v>Jan</c:v>
                </c:pt>
                <c:pt idx="3">
                  <c:v>Feb</c:v>
                </c:pt>
                <c:pt idx="4">
                  <c:v>Mar</c:v>
                </c:pt>
                <c:pt idx="5">
                  <c:v>Apr</c:v>
                </c:pt>
                <c:pt idx="6">
                  <c:v>May</c:v>
                </c:pt>
                <c:pt idx="7">
                  <c:v>Jun</c:v>
                </c:pt>
                <c:pt idx="8">
                  <c:v>Jul</c:v>
                </c:pt>
                <c:pt idx="9">
                  <c:v>Aug</c:v>
                </c:pt>
                <c:pt idx="10">
                  <c:v>Sep</c:v>
                </c:pt>
                <c:pt idx="11">
                  <c:v>Oct</c:v>
                </c:pt>
              </c:strCache>
            </c:strRef>
          </c:cat>
          <c:val>
            <c:numRef>
              <c:f>'Dem &amp; Source Prod'!$AK$36:$AV$36</c:f>
              <c:numCache>
                <c:formatCode>#,##0</c:formatCode>
                <c:ptCount val="12"/>
                <c:pt idx="0">
                  <c:v>213.10036199999999</c:v>
                </c:pt>
                <c:pt idx="1">
                  <c:v>218.03875078999999</c:v>
                </c:pt>
                <c:pt idx="2">
                  <c:v>218.03875078999999</c:v>
                </c:pt>
                <c:pt idx="3">
                  <c:v>196.711578</c:v>
                </c:pt>
                <c:pt idx="4">
                  <c:v>218.03875078999999</c:v>
                </c:pt>
                <c:pt idx="5">
                  <c:v>211.72941269999998</c:v>
                </c:pt>
                <c:pt idx="6">
                  <c:v>357.89327112999996</c:v>
                </c:pt>
                <c:pt idx="7">
                  <c:v>398.13207299999999</c:v>
                </c:pt>
                <c:pt idx="8">
                  <c:v>424.58248209999999</c:v>
                </c:pt>
                <c:pt idx="9">
                  <c:v>417.93677029999998</c:v>
                </c:pt>
                <c:pt idx="10">
                  <c:v>371.14739400000002</c:v>
                </c:pt>
                <c:pt idx="11">
                  <c:v>352.99442390000002</c:v>
                </c:pt>
              </c:numCache>
            </c:numRef>
          </c:val>
          <c:smooth val="0"/>
        </c:ser>
        <c:dLbls>
          <c:showLegendKey val="0"/>
          <c:showVal val="0"/>
          <c:showCatName val="0"/>
          <c:showSerName val="0"/>
          <c:showPercent val="0"/>
          <c:showBubbleSize val="0"/>
        </c:dLbls>
        <c:marker val="1"/>
        <c:smooth val="0"/>
        <c:axId val="83432960"/>
        <c:axId val="83434496"/>
      </c:lineChart>
      <c:catAx>
        <c:axId val="83432960"/>
        <c:scaling>
          <c:orientation val="minMax"/>
        </c:scaling>
        <c:delete val="0"/>
        <c:axPos val="b"/>
        <c:majorTickMark val="out"/>
        <c:minorTickMark val="none"/>
        <c:tickLblPos val="nextTo"/>
        <c:crossAx val="83434496"/>
        <c:crosses val="autoZero"/>
        <c:auto val="1"/>
        <c:lblAlgn val="ctr"/>
        <c:lblOffset val="100"/>
        <c:noMultiLvlLbl val="0"/>
      </c:catAx>
      <c:valAx>
        <c:axId val="83434496"/>
        <c:scaling>
          <c:orientation val="minMax"/>
        </c:scaling>
        <c:delete val="0"/>
        <c:axPos val="l"/>
        <c:majorGridlines/>
        <c:numFmt formatCode="#,##0" sourceLinked="1"/>
        <c:majorTickMark val="out"/>
        <c:minorTickMark val="none"/>
        <c:tickLblPos val="nextTo"/>
        <c:crossAx val="83432960"/>
        <c:crosses val="autoZero"/>
        <c:crossBetween val="between"/>
      </c:valAx>
    </c:plotArea>
    <c:legend>
      <c:legendPos val="r"/>
      <c:layout/>
      <c:overlay val="0"/>
    </c:legend>
    <c:plotVisOnly val="1"/>
    <c:dispBlanksAs val="zero"/>
    <c:showDLblsOverMax val="0"/>
  </c:chart>
  <c:externalData r:id="rId2">
    <c:autoUpdate val="0"/>
  </c:externalData>
  <c:userShapes r:id="rId3"/>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1661831535460216"/>
          <c:y val="0.12682337612985498"/>
          <c:w val="0.63677596442045914"/>
          <c:h val="0.72687202594099798"/>
        </c:manualLayout>
      </c:layout>
      <c:pieChart>
        <c:varyColors val="1"/>
        <c:ser>
          <c:idx val="0"/>
          <c:order val="0"/>
          <c:spPr>
            <a:ln>
              <a:noFill/>
            </a:ln>
            <a:effectLst/>
          </c:spPr>
          <c:explosion val="7"/>
          <c:dPt>
            <c:idx val="1"/>
            <c:bubble3D val="0"/>
            <c:spPr>
              <a:solidFill>
                <a:srgbClr val="FFC000"/>
              </a:solidFill>
              <a:ln>
                <a:noFill/>
              </a:ln>
              <a:effectLst/>
            </c:spPr>
          </c:dPt>
          <c:dPt>
            <c:idx val="2"/>
            <c:bubble3D val="0"/>
            <c:spPr>
              <a:noFill/>
              <a:ln>
                <a:noFill/>
              </a:ln>
              <a:effectLst/>
            </c:spPr>
          </c:dPt>
          <c:dPt>
            <c:idx val="3"/>
            <c:bubble3D val="0"/>
            <c:spPr>
              <a:noFill/>
              <a:ln>
                <a:noFill/>
              </a:ln>
              <a:effectLst/>
            </c:spPr>
          </c:dPt>
          <c:val>
            <c:numRef>
              <c:f>[1]Sheet1!$C$5:$F$5</c:f>
              <c:numCache>
                <c:formatCode>General</c:formatCode>
                <c:ptCount val="4"/>
                <c:pt idx="0">
                  <c:v>1077</c:v>
                </c:pt>
                <c:pt idx="1">
                  <c:v>2008</c:v>
                </c:pt>
                <c:pt idx="2">
                  <c:v>1042</c:v>
                </c:pt>
                <c:pt idx="3">
                  <c:v>187</c:v>
                </c:pt>
              </c:numCache>
            </c:numRef>
          </c:val>
        </c:ser>
        <c:dLbls>
          <c:showLegendKey val="0"/>
          <c:showVal val="0"/>
          <c:showCatName val="0"/>
          <c:showSerName val="0"/>
          <c:showPercent val="0"/>
          <c:showBubbleSize val="0"/>
          <c:showLeaderLines val="0"/>
        </c:dLbls>
        <c:firstSliceAng val="0"/>
      </c:pieChart>
    </c:plotArea>
    <c:plotVisOnly val="1"/>
    <c:dispBlanksAs val="zero"/>
    <c:showDLblsOverMax val="0"/>
  </c:chart>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8397685755724314E-2"/>
          <c:y val="2.3865551131369095E-2"/>
          <c:w val="0.55863302137739401"/>
          <c:h val="0.93105507450937819"/>
        </c:manualLayout>
      </c:layout>
      <c:pieChart>
        <c:varyColors val="1"/>
        <c:ser>
          <c:idx val="0"/>
          <c:order val="0"/>
          <c:spPr>
            <a:ln>
              <a:noFill/>
            </a:ln>
            <a:effectLst/>
          </c:spPr>
          <c:dPt>
            <c:idx val="0"/>
            <c:bubble3D val="0"/>
            <c:spPr>
              <a:noFill/>
              <a:ln>
                <a:noFill/>
              </a:ln>
              <a:effectLst/>
            </c:spPr>
          </c:dPt>
          <c:dPt>
            <c:idx val="1"/>
            <c:bubble3D val="0"/>
            <c:explosion val="12"/>
            <c:spPr>
              <a:noFill/>
              <a:ln>
                <a:noFill/>
              </a:ln>
              <a:effectLst/>
            </c:spPr>
          </c:dPt>
          <c:dPt>
            <c:idx val="2"/>
            <c:bubble3D val="0"/>
            <c:spPr>
              <a:solidFill>
                <a:srgbClr val="2D2D8A"/>
              </a:solidFill>
              <a:ln>
                <a:noFill/>
              </a:ln>
              <a:effectLst/>
            </c:spPr>
          </c:dPt>
          <c:dPt>
            <c:idx val="3"/>
            <c:bubble3D val="0"/>
            <c:spPr>
              <a:noFill/>
              <a:ln>
                <a:noFill/>
              </a:ln>
              <a:effectLst/>
            </c:spPr>
          </c:dPt>
          <c:val>
            <c:numRef>
              <c:f>[Workbook1]Sheet1!$C$5:$F$5</c:f>
              <c:numCache>
                <c:formatCode>General</c:formatCode>
                <c:ptCount val="4"/>
                <c:pt idx="0">
                  <c:v>1077</c:v>
                </c:pt>
                <c:pt idx="1">
                  <c:v>2008</c:v>
                </c:pt>
                <c:pt idx="2">
                  <c:v>1042</c:v>
                </c:pt>
                <c:pt idx="3">
                  <c:v>187</c:v>
                </c:pt>
              </c:numCache>
            </c:numRef>
          </c:val>
        </c:ser>
        <c:dLbls>
          <c:showLegendKey val="0"/>
          <c:showVal val="0"/>
          <c:showCatName val="0"/>
          <c:showSerName val="0"/>
          <c:showPercent val="0"/>
          <c:showBubbleSize val="0"/>
          <c:showLeaderLines val="0"/>
        </c:dLbls>
        <c:firstSliceAng val="0"/>
      </c:pieChart>
    </c:plotArea>
    <c:plotVisOnly val="1"/>
    <c:dispBlanksAs val="zero"/>
    <c:showDLblsOverMax val="0"/>
  </c:chart>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Sheet1!$B$1</c:f>
              <c:strCache>
                <c:ptCount val="1"/>
                <c:pt idx="0">
                  <c:v>Gross Annual Water Use per Calendar Year</c:v>
                </c:pt>
              </c:strCache>
            </c:strRef>
          </c:tx>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5">
                  <c:v>2015</c:v>
                </c:pt>
                <c:pt idx="20">
                  <c:v>2020</c:v>
                </c:pt>
                <c:pt idx="25">
                  <c:v>2025</c:v>
                </c:pt>
                <c:pt idx="30">
                  <c:v>2030</c:v>
                </c:pt>
              </c:numCache>
            </c:numRef>
          </c:cat>
          <c:val>
            <c:numRef>
              <c:f>Sheet1!$B$2:$B$32</c:f>
              <c:numCache>
                <c:formatCode>General</c:formatCode>
                <c:ptCount val="31"/>
                <c:pt idx="0">
                  <c:v>3.9870000000000001</c:v>
                </c:pt>
                <c:pt idx="1">
                  <c:v>3.9620000000000002</c:v>
                </c:pt>
                <c:pt idx="2">
                  <c:v>3.9089999999999998</c:v>
                </c:pt>
                <c:pt idx="3">
                  <c:v>3.8980000000000001</c:v>
                </c:pt>
                <c:pt idx="4">
                  <c:v>3.895</c:v>
                </c:pt>
                <c:pt idx="5">
                  <c:v>3.5670000000000002</c:v>
                </c:pt>
                <c:pt idx="6">
                  <c:v>3.57</c:v>
                </c:pt>
                <c:pt idx="7">
                  <c:v>3.59</c:v>
                </c:pt>
                <c:pt idx="8">
                  <c:v>3.5649999999999999</c:v>
                </c:pt>
                <c:pt idx="9">
                  <c:v>3.2120000000000002</c:v>
                </c:pt>
                <c:pt idx="10">
                  <c:v>3.1920000000000002</c:v>
                </c:pt>
                <c:pt idx="11">
                  <c:v>3.0670000000000002</c:v>
                </c:pt>
                <c:pt idx="12">
                  <c:v>3.2949999999999999</c:v>
                </c:pt>
                <c:pt idx="13">
                  <c:v>3.4769999999999999</c:v>
                </c:pt>
                <c:pt idx="15">
                  <c:v>3.6840000000000002</c:v>
                </c:pt>
                <c:pt idx="20">
                  <c:v>3.847</c:v>
                </c:pt>
                <c:pt idx="25">
                  <c:v>3.9460000000000002</c:v>
                </c:pt>
                <c:pt idx="30">
                  <c:v>4.0460000000000003</c:v>
                </c:pt>
              </c:numCache>
            </c:numRef>
          </c:val>
        </c:ser>
        <c:dLbls>
          <c:showLegendKey val="0"/>
          <c:showVal val="0"/>
          <c:showCatName val="0"/>
          <c:showSerName val="0"/>
          <c:showPercent val="0"/>
          <c:showBubbleSize val="0"/>
        </c:dLbls>
        <c:gapWidth val="150"/>
        <c:axId val="84262912"/>
        <c:axId val="84264448"/>
      </c:barChart>
      <c:catAx>
        <c:axId val="84262912"/>
        <c:scaling>
          <c:orientation val="minMax"/>
        </c:scaling>
        <c:delete val="0"/>
        <c:axPos val="b"/>
        <c:numFmt formatCode="General" sourceLinked="1"/>
        <c:majorTickMark val="out"/>
        <c:minorTickMark val="none"/>
        <c:tickLblPos val="nextTo"/>
        <c:crossAx val="84264448"/>
        <c:crosses val="autoZero"/>
        <c:auto val="1"/>
        <c:lblAlgn val="ctr"/>
        <c:lblOffset val="100"/>
        <c:noMultiLvlLbl val="0"/>
      </c:catAx>
      <c:valAx>
        <c:axId val="84264448"/>
        <c:scaling>
          <c:orientation val="minMax"/>
        </c:scaling>
        <c:delete val="0"/>
        <c:axPos val="l"/>
        <c:majorGridlines/>
        <c:title>
          <c:tx>
            <c:rich>
              <a:bodyPr rot="-5400000" vert="horz"/>
              <a:lstStyle/>
              <a:p>
                <a:pPr>
                  <a:defRPr/>
                </a:pPr>
                <a:r>
                  <a:rPr lang="en-US" dirty="0" smtClean="0"/>
                  <a:t>Billions of Gallons per Year</a:t>
                </a:r>
                <a:endParaRPr lang="en-US" dirty="0"/>
              </a:p>
            </c:rich>
          </c:tx>
          <c:layout>
            <c:manualLayout>
              <c:xMode val="edge"/>
              <c:yMode val="edge"/>
              <c:x val="1.1999143728146104E-2"/>
              <c:y val="5.2815159834551491E-2"/>
            </c:manualLayout>
          </c:layout>
          <c:overlay val="0"/>
        </c:title>
        <c:numFmt formatCode="General" sourceLinked="1"/>
        <c:majorTickMark val="out"/>
        <c:minorTickMark val="none"/>
        <c:tickLblPos val="nextTo"/>
        <c:crossAx val="84262912"/>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70422535211266E-2"/>
          <c:y val="6.8376068376068383E-2"/>
          <c:w val="0.86267605633802813"/>
          <c:h val="0.78632478632478631"/>
        </c:manualLayout>
      </c:layout>
      <c:areaChart>
        <c:grouping val="stacked"/>
        <c:varyColors val="0"/>
        <c:ser>
          <c:idx val="1"/>
          <c:order val="1"/>
          <c:tx>
            <c:strRef>
              <c:f>Sheet1!$A$3</c:f>
              <c:strCache>
                <c:ptCount val="1"/>
                <c:pt idx="0">
                  <c:v>North Coast</c:v>
                </c:pt>
              </c:strCache>
            </c:strRef>
          </c:tx>
          <c:spPr>
            <a:solidFill>
              <a:schemeClr val="accent2"/>
            </a:solidFill>
            <a:ln w="12607">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General</c:formatCode>
                <c:ptCount val="12"/>
                <c:pt idx="0">
                  <c:v>3</c:v>
                </c:pt>
                <c:pt idx="1">
                  <c:v>3.8</c:v>
                </c:pt>
                <c:pt idx="2">
                  <c:v>4.3</c:v>
                </c:pt>
                <c:pt idx="3">
                  <c:v>4</c:v>
                </c:pt>
                <c:pt idx="4">
                  <c:v>3.5</c:v>
                </c:pt>
                <c:pt idx="5">
                  <c:v>3</c:v>
                </c:pt>
                <c:pt idx="6">
                  <c:v>2.5</c:v>
                </c:pt>
                <c:pt idx="7">
                  <c:v>2.2000000000000002</c:v>
                </c:pt>
                <c:pt idx="8">
                  <c:v>2</c:v>
                </c:pt>
                <c:pt idx="9">
                  <c:v>1.9</c:v>
                </c:pt>
                <c:pt idx="10">
                  <c:v>1.8</c:v>
                </c:pt>
                <c:pt idx="11">
                  <c:v>2.4</c:v>
                </c:pt>
              </c:numCache>
            </c:numRef>
          </c:val>
        </c:ser>
        <c:ser>
          <c:idx val="2"/>
          <c:order val="2"/>
          <c:tx>
            <c:strRef>
              <c:f>Sheet1!$A$4</c:f>
              <c:strCache>
                <c:ptCount val="1"/>
                <c:pt idx="0">
                  <c:v>San Lorenzo River</c:v>
                </c:pt>
              </c:strCache>
            </c:strRef>
          </c:tx>
          <c:spPr>
            <a:solidFill>
              <a:srgbClr val="99CCFF"/>
            </a:solidFill>
            <a:ln w="12607">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Sheet1!$B$4:$M$4</c:f>
              <c:numCache>
                <c:formatCode>General</c:formatCode>
                <c:ptCount val="12"/>
                <c:pt idx="0">
                  <c:v>4.0999999999999996</c:v>
                </c:pt>
                <c:pt idx="1">
                  <c:v>3.6</c:v>
                </c:pt>
                <c:pt idx="2">
                  <c:v>3.7</c:v>
                </c:pt>
                <c:pt idx="3">
                  <c:v>5.9</c:v>
                </c:pt>
                <c:pt idx="4">
                  <c:v>7.5</c:v>
                </c:pt>
                <c:pt idx="5">
                  <c:v>7.5</c:v>
                </c:pt>
                <c:pt idx="6">
                  <c:v>7.5</c:v>
                </c:pt>
                <c:pt idx="7">
                  <c:v>7.5</c:v>
                </c:pt>
                <c:pt idx="8">
                  <c:v>7.5</c:v>
                </c:pt>
                <c:pt idx="9">
                  <c:v>7.5</c:v>
                </c:pt>
                <c:pt idx="10">
                  <c:v>7.2</c:v>
                </c:pt>
                <c:pt idx="11">
                  <c:v>4.5999999999999996</c:v>
                </c:pt>
              </c:numCache>
            </c:numRef>
          </c:val>
        </c:ser>
        <c:ser>
          <c:idx val="3"/>
          <c:order val="3"/>
          <c:tx>
            <c:strRef>
              <c:f>Sheet1!$A$5</c:f>
              <c:strCache>
                <c:ptCount val="1"/>
                <c:pt idx="0">
                  <c:v>Beltz</c:v>
                </c:pt>
              </c:strCache>
            </c:strRef>
          </c:tx>
          <c:spPr>
            <a:solidFill>
              <a:srgbClr val="92D050"/>
            </a:solidFill>
            <a:ln w="12607">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Sheet1!$B$5:$M$5</c:f>
              <c:numCache>
                <c:formatCode>General</c:formatCode>
                <c:ptCount val="12"/>
                <c:pt idx="0">
                  <c:v>0</c:v>
                </c:pt>
                <c:pt idx="1">
                  <c:v>0</c:v>
                </c:pt>
                <c:pt idx="2">
                  <c:v>0</c:v>
                </c:pt>
                <c:pt idx="3">
                  <c:v>0</c:v>
                </c:pt>
                <c:pt idx="4">
                  <c:v>0.2</c:v>
                </c:pt>
                <c:pt idx="5">
                  <c:v>0.8</c:v>
                </c:pt>
                <c:pt idx="6">
                  <c:v>0.8</c:v>
                </c:pt>
                <c:pt idx="7">
                  <c:v>0.8</c:v>
                </c:pt>
                <c:pt idx="8">
                  <c:v>0.8</c:v>
                </c:pt>
                <c:pt idx="9">
                  <c:v>0.6</c:v>
                </c:pt>
                <c:pt idx="10">
                  <c:v>0</c:v>
                </c:pt>
                <c:pt idx="11">
                  <c:v>0</c:v>
                </c:pt>
              </c:numCache>
            </c:numRef>
          </c:val>
        </c:ser>
        <c:dLbls>
          <c:showLegendKey val="0"/>
          <c:showVal val="0"/>
          <c:showCatName val="0"/>
          <c:showSerName val="0"/>
          <c:showPercent val="0"/>
          <c:showBubbleSize val="0"/>
        </c:dLbls>
        <c:axId val="153372160"/>
        <c:axId val="153388160"/>
      </c:areaChart>
      <c:lineChart>
        <c:grouping val="standard"/>
        <c:varyColors val="0"/>
        <c:ser>
          <c:idx val="0"/>
          <c:order val="0"/>
          <c:tx>
            <c:strRef>
              <c:f>Sheet1!$A$2</c:f>
              <c:strCache>
                <c:ptCount val="1"/>
                <c:pt idx="0">
                  <c:v>Demand</c:v>
                </c:pt>
              </c:strCache>
            </c:strRef>
          </c:tx>
          <c:spPr>
            <a:ln w="37821">
              <a:solidFill>
                <a:srgbClr val="333399"/>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7.1</c:v>
                </c:pt>
                <c:pt idx="1">
                  <c:v>7.4</c:v>
                </c:pt>
                <c:pt idx="2">
                  <c:v>8</c:v>
                </c:pt>
                <c:pt idx="3">
                  <c:v>9.9</c:v>
                </c:pt>
                <c:pt idx="4">
                  <c:v>11.2</c:v>
                </c:pt>
                <c:pt idx="5">
                  <c:v>12</c:v>
                </c:pt>
                <c:pt idx="6">
                  <c:v>12.2</c:v>
                </c:pt>
                <c:pt idx="7">
                  <c:v>12</c:v>
                </c:pt>
                <c:pt idx="8">
                  <c:v>11</c:v>
                </c:pt>
                <c:pt idx="9">
                  <c:v>10</c:v>
                </c:pt>
                <c:pt idx="10">
                  <c:v>9</c:v>
                </c:pt>
                <c:pt idx="11">
                  <c:v>7</c:v>
                </c:pt>
              </c:numCache>
            </c:numRef>
          </c:val>
          <c:smooth val="1"/>
        </c:ser>
        <c:dLbls>
          <c:showLegendKey val="0"/>
          <c:showVal val="0"/>
          <c:showCatName val="0"/>
          <c:showSerName val="0"/>
          <c:showPercent val="0"/>
          <c:showBubbleSize val="0"/>
        </c:dLbls>
        <c:marker val="1"/>
        <c:smooth val="0"/>
        <c:axId val="153372160"/>
        <c:axId val="153388160"/>
      </c:lineChart>
      <c:catAx>
        <c:axId val="153372160"/>
        <c:scaling>
          <c:orientation val="minMax"/>
        </c:scaling>
        <c:delete val="0"/>
        <c:axPos val="b"/>
        <c:numFmt formatCode="General" sourceLinked="1"/>
        <c:majorTickMark val="out"/>
        <c:minorTickMark val="none"/>
        <c:tickLblPos val="nextTo"/>
        <c:spPr>
          <a:ln w="3152">
            <a:solidFill>
              <a:schemeClr val="tx1"/>
            </a:solidFill>
            <a:prstDash val="solid"/>
          </a:ln>
        </c:spPr>
        <c:txPr>
          <a:bodyPr rot="0" vert="horz"/>
          <a:lstStyle/>
          <a:p>
            <a:pPr>
              <a:defRPr sz="1787" b="1" i="0" u="none" strike="noStrike" baseline="0">
                <a:solidFill>
                  <a:schemeClr val="tx1"/>
                </a:solidFill>
                <a:latin typeface="Arial"/>
                <a:ea typeface="Arial"/>
                <a:cs typeface="Arial"/>
              </a:defRPr>
            </a:pPr>
            <a:endParaRPr lang="en-US"/>
          </a:p>
        </c:txPr>
        <c:crossAx val="153388160"/>
        <c:crosses val="autoZero"/>
        <c:auto val="1"/>
        <c:lblAlgn val="ctr"/>
        <c:lblOffset val="100"/>
        <c:tickLblSkip val="1"/>
        <c:tickMarkSkip val="1"/>
        <c:noMultiLvlLbl val="0"/>
      </c:catAx>
      <c:valAx>
        <c:axId val="153388160"/>
        <c:scaling>
          <c:orientation val="minMax"/>
        </c:scaling>
        <c:delete val="0"/>
        <c:axPos val="l"/>
        <c:majorGridlines>
          <c:spPr>
            <a:ln w="12607">
              <a:solidFill>
                <a:srgbClr val="000000"/>
              </a:solidFill>
              <a:prstDash val="sysDash"/>
            </a:ln>
          </c:spPr>
        </c:majorGridlines>
        <c:numFmt formatCode="0.0" sourceLinked="0"/>
        <c:majorTickMark val="out"/>
        <c:minorTickMark val="none"/>
        <c:tickLblPos val="nextTo"/>
        <c:spPr>
          <a:ln w="3152">
            <a:solidFill>
              <a:schemeClr val="tx1"/>
            </a:solidFill>
            <a:prstDash val="solid"/>
          </a:ln>
        </c:spPr>
        <c:txPr>
          <a:bodyPr rot="0" vert="horz"/>
          <a:lstStyle/>
          <a:p>
            <a:pPr>
              <a:defRPr sz="1787" b="1" i="0" u="none" strike="noStrike" baseline="0">
                <a:solidFill>
                  <a:schemeClr val="tx1"/>
                </a:solidFill>
                <a:latin typeface="Arial"/>
                <a:ea typeface="Arial"/>
                <a:cs typeface="Arial"/>
              </a:defRPr>
            </a:pPr>
            <a:endParaRPr lang="en-US"/>
          </a:p>
        </c:txPr>
        <c:crossAx val="153372160"/>
        <c:crosses val="autoZero"/>
        <c:crossBetween val="midCat"/>
      </c:valAx>
      <c:spPr>
        <a:gradFill rotWithShape="0">
          <a:gsLst>
            <a:gs pos="0">
              <a:srgbClr xmlns:mc="http://schemas.openxmlformats.org/markup-compatibility/2006" xmlns:a14="http://schemas.microsoft.com/office/drawing/2010/main" val="FFFFFF" mc:Ignorable="a14" a14:legacySpreadsheetColorIndex="9"/>
            </a:gs>
            <a:gs pos="100000">
              <a:srgbClr xmlns:mc="http://schemas.openxmlformats.org/markup-compatibility/2006" xmlns:a14="http://schemas.microsoft.com/office/drawing/2010/main" val="99CCFF" mc:Ignorable="a14" a14:legacySpreadsheetColorIndex="44"/>
            </a:gs>
          </a:gsLst>
          <a:lin ang="5400000" scaled="1"/>
        </a:gradFill>
        <a:ln w="12607">
          <a:solidFill>
            <a:schemeClr val="tx1"/>
          </a:solidFill>
          <a:prstDash val="solid"/>
        </a:ln>
      </c:spPr>
    </c:plotArea>
    <c:plotVisOnly val="1"/>
    <c:dispBlanksAs val="gap"/>
    <c:showDLblsOverMax val="0"/>
  </c:chart>
  <c:spPr>
    <a:noFill/>
    <a:ln>
      <a:noFill/>
    </a:ln>
  </c:spPr>
  <c:txPr>
    <a:bodyPr/>
    <a:lstStyle/>
    <a:p>
      <a:pPr>
        <a:defRPr sz="1787" b="1" i="0" u="none" strike="noStrike" baseline="0">
          <a:solidFill>
            <a:schemeClr val="tx1"/>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70422535211266E-2"/>
          <c:y val="6.8376068376068383E-2"/>
          <c:w val="0.86267605633802813"/>
          <c:h val="0.78632478632478631"/>
        </c:manualLayout>
      </c:layout>
      <c:areaChart>
        <c:grouping val="stacked"/>
        <c:varyColors val="0"/>
        <c:ser>
          <c:idx val="1"/>
          <c:order val="1"/>
          <c:tx>
            <c:strRef>
              <c:f>Sheet1!$A$3</c:f>
              <c:strCache>
                <c:ptCount val="1"/>
                <c:pt idx="0">
                  <c:v>North Coast</c:v>
                </c:pt>
              </c:strCache>
            </c:strRef>
          </c:tx>
          <c:spPr>
            <a:solidFill>
              <a:schemeClr val="accent2"/>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General</c:formatCode>
                <c:ptCount val="12"/>
                <c:pt idx="0">
                  <c:v>3</c:v>
                </c:pt>
                <c:pt idx="1">
                  <c:v>3.8</c:v>
                </c:pt>
                <c:pt idx="2">
                  <c:v>4.3</c:v>
                </c:pt>
                <c:pt idx="3">
                  <c:v>4</c:v>
                </c:pt>
                <c:pt idx="4">
                  <c:v>3.5</c:v>
                </c:pt>
                <c:pt idx="5">
                  <c:v>3</c:v>
                </c:pt>
                <c:pt idx="6">
                  <c:v>2.5</c:v>
                </c:pt>
                <c:pt idx="7">
                  <c:v>2.2000000000000002</c:v>
                </c:pt>
                <c:pt idx="8">
                  <c:v>2</c:v>
                </c:pt>
                <c:pt idx="9">
                  <c:v>1.9</c:v>
                </c:pt>
                <c:pt idx="10">
                  <c:v>1.8</c:v>
                </c:pt>
                <c:pt idx="11">
                  <c:v>2.4</c:v>
                </c:pt>
              </c:numCache>
            </c:numRef>
          </c:val>
        </c:ser>
        <c:ser>
          <c:idx val="2"/>
          <c:order val="2"/>
          <c:tx>
            <c:strRef>
              <c:f>Sheet1!$A$4</c:f>
              <c:strCache>
                <c:ptCount val="1"/>
                <c:pt idx="0">
                  <c:v>San Lorenzo River</c:v>
                </c:pt>
              </c:strCache>
            </c:strRef>
          </c:tx>
          <c:spPr>
            <a:solidFill>
              <a:srgbClr val="99CCFF"/>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Sheet1!$B$4:$M$4</c:f>
              <c:numCache>
                <c:formatCode>General</c:formatCode>
                <c:ptCount val="12"/>
                <c:pt idx="0">
                  <c:v>4.0999999999999996</c:v>
                </c:pt>
                <c:pt idx="1">
                  <c:v>3.6</c:v>
                </c:pt>
                <c:pt idx="2">
                  <c:v>3.7</c:v>
                </c:pt>
                <c:pt idx="3">
                  <c:v>5.9</c:v>
                </c:pt>
                <c:pt idx="4">
                  <c:v>7.5</c:v>
                </c:pt>
                <c:pt idx="5">
                  <c:v>7.5</c:v>
                </c:pt>
                <c:pt idx="6">
                  <c:v>7.5</c:v>
                </c:pt>
                <c:pt idx="7">
                  <c:v>7.5</c:v>
                </c:pt>
                <c:pt idx="8">
                  <c:v>7.5</c:v>
                </c:pt>
                <c:pt idx="9">
                  <c:v>7.5</c:v>
                </c:pt>
                <c:pt idx="10">
                  <c:v>7.2</c:v>
                </c:pt>
                <c:pt idx="11">
                  <c:v>4.5999999999999996</c:v>
                </c:pt>
              </c:numCache>
            </c:numRef>
          </c:val>
        </c:ser>
        <c:ser>
          <c:idx val="3"/>
          <c:order val="3"/>
          <c:tx>
            <c:strRef>
              <c:f>Sheet1!$A$5</c:f>
              <c:strCache>
                <c:ptCount val="1"/>
                <c:pt idx="0">
                  <c:v>Beltz</c:v>
                </c:pt>
              </c:strCache>
            </c:strRef>
          </c:tx>
          <c:spPr>
            <a:solidFill>
              <a:srgbClr val="92D050"/>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Sheet1!$B$5:$M$5</c:f>
              <c:numCache>
                <c:formatCode>General</c:formatCode>
                <c:ptCount val="12"/>
                <c:pt idx="0">
                  <c:v>0</c:v>
                </c:pt>
                <c:pt idx="1">
                  <c:v>0</c:v>
                </c:pt>
                <c:pt idx="2">
                  <c:v>0</c:v>
                </c:pt>
                <c:pt idx="3">
                  <c:v>0</c:v>
                </c:pt>
                <c:pt idx="4">
                  <c:v>0.2</c:v>
                </c:pt>
                <c:pt idx="5">
                  <c:v>0.8</c:v>
                </c:pt>
                <c:pt idx="6">
                  <c:v>0.8</c:v>
                </c:pt>
                <c:pt idx="7">
                  <c:v>0.8</c:v>
                </c:pt>
                <c:pt idx="8">
                  <c:v>0.8</c:v>
                </c:pt>
                <c:pt idx="9">
                  <c:v>0.6</c:v>
                </c:pt>
                <c:pt idx="10">
                  <c:v>0</c:v>
                </c:pt>
                <c:pt idx="11">
                  <c:v>0</c:v>
                </c:pt>
              </c:numCache>
            </c:numRef>
          </c:val>
        </c:ser>
        <c:ser>
          <c:idx val="4"/>
          <c:order val="4"/>
          <c:tx>
            <c:strRef>
              <c:f>Sheet1!$A$6</c:f>
              <c:strCache>
                <c:ptCount val="1"/>
                <c:pt idx="0">
                  <c:v>Loch Lomond</c:v>
                </c:pt>
              </c:strCache>
            </c:strRef>
          </c:tx>
          <c:spPr>
            <a:solidFill>
              <a:srgbClr val="008080"/>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Sheet1!$B$6:$M$6</c:f>
              <c:numCache>
                <c:formatCode>General</c:formatCode>
                <c:ptCount val="12"/>
                <c:pt idx="0">
                  <c:v>0</c:v>
                </c:pt>
                <c:pt idx="1">
                  <c:v>0</c:v>
                </c:pt>
                <c:pt idx="2">
                  <c:v>0</c:v>
                </c:pt>
                <c:pt idx="3">
                  <c:v>0</c:v>
                </c:pt>
                <c:pt idx="4">
                  <c:v>0</c:v>
                </c:pt>
                <c:pt idx="5">
                  <c:v>0.7</c:v>
                </c:pt>
                <c:pt idx="6">
                  <c:v>1.4</c:v>
                </c:pt>
                <c:pt idx="7">
                  <c:v>1.5</c:v>
                </c:pt>
                <c:pt idx="8">
                  <c:v>0.7</c:v>
                </c:pt>
                <c:pt idx="9">
                  <c:v>0</c:v>
                </c:pt>
                <c:pt idx="10">
                  <c:v>0</c:v>
                </c:pt>
                <c:pt idx="11">
                  <c:v>0</c:v>
                </c:pt>
              </c:numCache>
            </c:numRef>
          </c:val>
        </c:ser>
        <c:dLbls>
          <c:showLegendKey val="0"/>
          <c:showVal val="0"/>
          <c:showCatName val="0"/>
          <c:showSerName val="0"/>
          <c:showPercent val="0"/>
          <c:showBubbleSize val="0"/>
        </c:dLbls>
        <c:axId val="156266496"/>
        <c:axId val="156275456"/>
      </c:areaChart>
      <c:lineChart>
        <c:grouping val="standard"/>
        <c:varyColors val="0"/>
        <c:ser>
          <c:idx val="0"/>
          <c:order val="0"/>
          <c:tx>
            <c:strRef>
              <c:f>Sheet1!$A$2</c:f>
              <c:strCache>
                <c:ptCount val="1"/>
                <c:pt idx="0">
                  <c:v>Demand</c:v>
                </c:pt>
              </c:strCache>
            </c:strRef>
          </c:tx>
          <c:spPr>
            <a:ln w="37803">
              <a:solidFill>
                <a:srgbClr val="333399"/>
              </a:solidFill>
              <a:prstDash val="solid"/>
            </a:ln>
          </c:spPr>
          <c:marker>
            <c:symbol val="square"/>
            <c:size val="9"/>
            <c:spPr>
              <a:noFill/>
              <a:ln w="9451">
                <a:noFill/>
              </a:ln>
            </c:spPr>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7.1</c:v>
                </c:pt>
                <c:pt idx="1">
                  <c:v>7.4</c:v>
                </c:pt>
                <c:pt idx="2">
                  <c:v>8</c:v>
                </c:pt>
                <c:pt idx="3">
                  <c:v>9.9</c:v>
                </c:pt>
                <c:pt idx="4">
                  <c:v>11.2</c:v>
                </c:pt>
                <c:pt idx="5">
                  <c:v>12</c:v>
                </c:pt>
                <c:pt idx="6">
                  <c:v>12.2</c:v>
                </c:pt>
                <c:pt idx="7">
                  <c:v>12</c:v>
                </c:pt>
                <c:pt idx="8">
                  <c:v>11</c:v>
                </c:pt>
                <c:pt idx="9">
                  <c:v>10</c:v>
                </c:pt>
                <c:pt idx="10">
                  <c:v>9</c:v>
                </c:pt>
                <c:pt idx="11">
                  <c:v>7</c:v>
                </c:pt>
              </c:numCache>
            </c:numRef>
          </c:val>
          <c:smooth val="1"/>
        </c:ser>
        <c:dLbls>
          <c:showLegendKey val="0"/>
          <c:showVal val="0"/>
          <c:showCatName val="0"/>
          <c:showSerName val="0"/>
          <c:showPercent val="0"/>
          <c:showBubbleSize val="0"/>
        </c:dLbls>
        <c:marker val="1"/>
        <c:smooth val="0"/>
        <c:axId val="156266496"/>
        <c:axId val="156275456"/>
      </c:lineChart>
      <c:catAx>
        <c:axId val="156266496"/>
        <c:scaling>
          <c:orientation val="minMax"/>
        </c:scaling>
        <c:delete val="0"/>
        <c:axPos val="b"/>
        <c:numFmt formatCode="General" sourceLinked="1"/>
        <c:majorTickMark val="out"/>
        <c:minorTickMark val="none"/>
        <c:tickLblPos val="nextTo"/>
        <c:spPr>
          <a:ln w="3150">
            <a:solidFill>
              <a:schemeClr val="tx1"/>
            </a:solidFill>
            <a:prstDash val="solid"/>
          </a:ln>
        </c:spPr>
        <c:txPr>
          <a:bodyPr rot="0" vert="horz"/>
          <a:lstStyle/>
          <a:p>
            <a:pPr>
              <a:defRPr sz="1786" b="1" i="0" u="none" strike="noStrike" baseline="0">
                <a:solidFill>
                  <a:schemeClr val="tx1"/>
                </a:solidFill>
                <a:latin typeface="Comic Sans MS" panose="030F0702030302020204" pitchFamily="66" charset="0"/>
                <a:ea typeface="Arial"/>
                <a:cs typeface="Arial"/>
              </a:defRPr>
            </a:pPr>
            <a:endParaRPr lang="en-US"/>
          </a:p>
        </c:txPr>
        <c:crossAx val="156275456"/>
        <c:crosses val="autoZero"/>
        <c:auto val="1"/>
        <c:lblAlgn val="ctr"/>
        <c:lblOffset val="100"/>
        <c:tickLblSkip val="1"/>
        <c:tickMarkSkip val="1"/>
        <c:noMultiLvlLbl val="0"/>
      </c:catAx>
      <c:valAx>
        <c:axId val="156275456"/>
        <c:scaling>
          <c:orientation val="minMax"/>
        </c:scaling>
        <c:delete val="0"/>
        <c:axPos val="l"/>
        <c:majorGridlines>
          <c:spPr>
            <a:ln w="12601">
              <a:solidFill>
                <a:srgbClr val="000000"/>
              </a:solidFill>
              <a:prstDash val="sysDash"/>
            </a:ln>
          </c:spPr>
        </c:majorGridlines>
        <c:numFmt formatCode="0.0" sourceLinked="0"/>
        <c:majorTickMark val="out"/>
        <c:minorTickMark val="none"/>
        <c:tickLblPos val="nextTo"/>
        <c:spPr>
          <a:ln w="3150">
            <a:solidFill>
              <a:schemeClr val="tx1"/>
            </a:solidFill>
            <a:prstDash val="solid"/>
          </a:ln>
        </c:spPr>
        <c:txPr>
          <a:bodyPr rot="0" vert="horz"/>
          <a:lstStyle/>
          <a:p>
            <a:pPr>
              <a:defRPr sz="1786" b="1" i="0" u="none" strike="noStrike" baseline="0">
                <a:solidFill>
                  <a:schemeClr val="tx1"/>
                </a:solidFill>
                <a:latin typeface="Comic Sans MS" panose="030F0702030302020204" pitchFamily="66" charset="0"/>
                <a:ea typeface="Arial"/>
                <a:cs typeface="Arial"/>
              </a:defRPr>
            </a:pPr>
            <a:endParaRPr lang="en-US"/>
          </a:p>
        </c:txPr>
        <c:crossAx val="156266496"/>
        <c:crosses val="autoZero"/>
        <c:crossBetween val="midCat"/>
      </c:valAx>
      <c:spPr>
        <a:gradFill rotWithShape="0">
          <a:gsLst>
            <a:gs pos="0">
              <a:srgbClr xmlns:mc="http://schemas.openxmlformats.org/markup-compatibility/2006" xmlns:a14="http://schemas.microsoft.com/office/drawing/2010/main" val="FFFFFF" mc:Ignorable="a14" a14:legacySpreadsheetColorIndex="9"/>
            </a:gs>
            <a:gs pos="100000">
              <a:srgbClr xmlns:mc="http://schemas.openxmlformats.org/markup-compatibility/2006" xmlns:a14="http://schemas.microsoft.com/office/drawing/2010/main" val="99CCFF" mc:Ignorable="a14" a14:legacySpreadsheetColorIndex="44"/>
            </a:gs>
          </a:gsLst>
          <a:lin ang="5400000" scaled="1"/>
        </a:gradFill>
        <a:ln w="12601">
          <a:solidFill>
            <a:schemeClr val="tx1"/>
          </a:solidFill>
          <a:prstDash val="solid"/>
        </a:ln>
      </c:spPr>
    </c:plotArea>
    <c:plotVisOnly val="1"/>
    <c:dispBlanksAs val="gap"/>
    <c:showDLblsOverMax val="0"/>
  </c:chart>
  <c:spPr>
    <a:noFill/>
    <a:ln>
      <a:noFill/>
    </a:ln>
  </c:spPr>
  <c:txPr>
    <a:bodyPr/>
    <a:lstStyle/>
    <a:p>
      <a:pPr>
        <a:defRPr sz="1786" b="1" i="0" u="none" strike="noStrike" baseline="0">
          <a:solidFill>
            <a:schemeClr val="tx1"/>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95896834701055E-2"/>
          <c:y val="6.852248394004283E-2"/>
          <c:w val="0.89449003516998826"/>
          <c:h val="0.78586723768736622"/>
        </c:manualLayout>
      </c:layout>
      <c:lineChart>
        <c:grouping val="standard"/>
        <c:varyColors val="0"/>
        <c:ser>
          <c:idx val="0"/>
          <c:order val="0"/>
          <c:tx>
            <c:strRef>
              <c:f>Sheet1!$A$2</c:f>
              <c:strCache>
                <c:ptCount val="1"/>
                <c:pt idx="0">
                  <c:v>Demand</c:v>
                </c:pt>
              </c:strCache>
            </c:strRef>
          </c:tx>
          <c:spPr>
            <a:ln w="37953">
              <a:solidFill>
                <a:srgbClr val="333399"/>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7.1</c:v>
                </c:pt>
                <c:pt idx="1">
                  <c:v>7.4</c:v>
                </c:pt>
                <c:pt idx="2">
                  <c:v>8</c:v>
                </c:pt>
                <c:pt idx="3">
                  <c:v>9.9</c:v>
                </c:pt>
                <c:pt idx="4">
                  <c:v>11.2</c:v>
                </c:pt>
                <c:pt idx="5">
                  <c:v>12</c:v>
                </c:pt>
                <c:pt idx="6">
                  <c:v>12.2</c:v>
                </c:pt>
                <c:pt idx="7">
                  <c:v>12</c:v>
                </c:pt>
                <c:pt idx="8">
                  <c:v>11</c:v>
                </c:pt>
                <c:pt idx="9">
                  <c:v>10</c:v>
                </c:pt>
                <c:pt idx="10">
                  <c:v>9</c:v>
                </c:pt>
                <c:pt idx="11">
                  <c:v>7</c:v>
                </c:pt>
              </c:numCache>
            </c:numRef>
          </c:val>
          <c:smooth val="1"/>
        </c:ser>
        <c:ser>
          <c:idx val="1"/>
          <c:order val="1"/>
          <c:tx>
            <c:strRef>
              <c:f>Sheet1!$A$3</c:f>
              <c:strCache>
                <c:ptCount val="1"/>
              </c:strCache>
            </c:strRef>
          </c:tx>
          <c:spPr>
            <a:ln w="12651">
              <a:solidFill>
                <a:srgbClr val="FFFF00"/>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General</c:formatCode>
                <c:ptCount val="12"/>
              </c:numCache>
            </c:numRef>
          </c:val>
          <c:smooth val="0"/>
        </c:ser>
        <c:ser>
          <c:idx val="2"/>
          <c:order val="2"/>
          <c:tx>
            <c:strRef>
              <c:f>Sheet1!$A$4</c:f>
              <c:strCache>
                <c:ptCount val="1"/>
              </c:strCache>
            </c:strRef>
          </c:tx>
          <c:spPr>
            <a:ln w="12651">
              <a:solidFill>
                <a:srgbClr val="00FF00"/>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Sheet1!$B$4:$M$4</c:f>
              <c:numCache>
                <c:formatCode>General</c:formatCode>
                <c:ptCount val="12"/>
              </c:numCache>
            </c:numRef>
          </c:val>
          <c:smooth val="0"/>
        </c:ser>
        <c:dLbls>
          <c:showLegendKey val="0"/>
          <c:showVal val="0"/>
          <c:showCatName val="0"/>
          <c:showSerName val="0"/>
          <c:showPercent val="0"/>
          <c:showBubbleSize val="0"/>
        </c:dLbls>
        <c:marker val="1"/>
        <c:smooth val="0"/>
        <c:axId val="158563712"/>
        <c:axId val="158591232"/>
      </c:lineChart>
      <c:catAx>
        <c:axId val="158563712"/>
        <c:scaling>
          <c:orientation val="minMax"/>
        </c:scaling>
        <c:delete val="0"/>
        <c:axPos val="b"/>
        <c:numFmt formatCode="General" sourceLinked="1"/>
        <c:majorTickMark val="out"/>
        <c:minorTickMark val="none"/>
        <c:tickLblPos val="nextTo"/>
        <c:spPr>
          <a:ln w="3163">
            <a:solidFill>
              <a:schemeClr val="tx1"/>
            </a:solidFill>
            <a:prstDash val="solid"/>
          </a:ln>
        </c:spPr>
        <c:txPr>
          <a:bodyPr rot="0" vert="horz"/>
          <a:lstStyle/>
          <a:p>
            <a:pPr>
              <a:defRPr sz="1793" b="1" i="0" u="none" strike="noStrike" baseline="0">
                <a:solidFill>
                  <a:schemeClr val="tx1"/>
                </a:solidFill>
                <a:latin typeface="Comic Sans MS" panose="030F0702030302020204" pitchFamily="66" charset="0"/>
                <a:ea typeface="Arial"/>
                <a:cs typeface="Arial"/>
              </a:defRPr>
            </a:pPr>
            <a:endParaRPr lang="en-US"/>
          </a:p>
        </c:txPr>
        <c:crossAx val="158591232"/>
        <c:crosses val="autoZero"/>
        <c:auto val="1"/>
        <c:lblAlgn val="ctr"/>
        <c:lblOffset val="100"/>
        <c:tickLblSkip val="1"/>
        <c:tickMarkSkip val="1"/>
        <c:noMultiLvlLbl val="0"/>
      </c:catAx>
      <c:valAx>
        <c:axId val="158591232"/>
        <c:scaling>
          <c:orientation val="minMax"/>
        </c:scaling>
        <c:delete val="0"/>
        <c:axPos val="l"/>
        <c:majorGridlines>
          <c:spPr>
            <a:ln w="12651">
              <a:solidFill>
                <a:srgbClr val="000000"/>
              </a:solidFill>
              <a:prstDash val="sysDash"/>
            </a:ln>
          </c:spPr>
        </c:majorGridlines>
        <c:numFmt formatCode="0.0" sourceLinked="0"/>
        <c:majorTickMark val="out"/>
        <c:minorTickMark val="none"/>
        <c:tickLblPos val="nextTo"/>
        <c:spPr>
          <a:ln w="3163">
            <a:solidFill>
              <a:schemeClr val="tx1"/>
            </a:solidFill>
            <a:prstDash val="solid"/>
          </a:ln>
        </c:spPr>
        <c:txPr>
          <a:bodyPr rot="0" vert="horz"/>
          <a:lstStyle/>
          <a:p>
            <a:pPr>
              <a:defRPr sz="1793" b="1" i="0" u="none" strike="noStrike" baseline="0">
                <a:solidFill>
                  <a:schemeClr val="tx1"/>
                </a:solidFill>
                <a:latin typeface="Comic Sans MS" panose="030F0702030302020204" pitchFamily="66" charset="0"/>
                <a:ea typeface="Arial"/>
                <a:cs typeface="Arial"/>
              </a:defRPr>
            </a:pPr>
            <a:endParaRPr lang="en-US"/>
          </a:p>
        </c:txPr>
        <c:crossAx val="158563712"/>
        <c:crosses val="autoZero"/>
        <c:crossBetween val="between"/>
      </c:valAx>
      <c:spPr>
        <a:gradFill rotWithShape="0">
          <a:gsLst>
            <a:gs pos="0">
              <a:srgbClr xmlns:mc="http://schemas.openxmlformats.org/markup-compatibility/2006" xmlns:a14="http://schemas.microsoft.com/office/drawing/2010/main" val="FFFFFF" mc:Ignorable="a14" a14:legacySpreadsheetColorIndex="9"/>
            </a:gs>
            <a:gs pos="100000">
              <a:srgbClr xmlns:mc="http://schemas.openxmlformats.org/markup-compatibility/2006" xmlns:a14="http://schemas.microsoft.com/office/drawing/2010/main" val="99CCFF" mc:Ignorable="a14" a14:legacySpreadsheetColorIndex="44"/>
            </a:gs>
          </a:gsLst>
          <a:lin ang="5400000" scaled="1"/>
        </a:gradFill>
        <a:ln w="12651">
          <a:solidFill>
            <a:schemeClr val="tx1"/>
          </a:solidFill>
          <a:prstDash val="solid"/>
        </a:ln>
      </c:spPr>
    </c:plotArea>
    <c:plotVisOnly val="1"/>
    <c:dispBlanksAs val="gap"/>
    <c:showDLblsOverMax val="0"/>
  </c:chart>
  <c:spPr>
    <a:noFill/>
    <a:ln>
      <a:noFill/>
    </a:ln>
  </c:spPr>
  <c:txPr>
    <a:bodyPr/>
    <a:lstStyle/>
    <a:p>
      <a:pPr>
        <a:defRPr sz="1793" b="1" i="0" u="none" strike="noStrike" baseline="0">
          <a:solidFill>
            <a:schemeClr val="tx1"/>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47775175644022E-2"/>
          <c:y val="6.8376068376068383E-2"/>
          <c:w val="0.86299765807962525"/>
          <c:h val="0.78632478632478631"/>
        </c:manualLayout>
      </c:layout>
      <c:areaChart>
        <c:grouping val="stacked"/>
        <c:varyColors val="0"/>
        <c:ser>
          <c:idx val="1"/>
          <c:order val="1"/>
          <c:tx>
            <c:strRef>
              <c:f>Sheet1!$A$3</c:f>
              <c:strCache>
                <c:ptCount val="1"/>
                <c:pt idx="0">
                  <c:v>North Coast</c:v>
                </c:pt>
              </c:strCache>
            </c:strRef>
          </c:tx>
          <c:spPr>
            <a:solidFill>
              <a:schemeClr val="accent2"/>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General</c:formatCode>
                <c:ptCount val="12"/>
                <c:pt idx="0">
                  <c:v>1.5</c:v>
                </c:pt>
                <c:pt idx="1">
                  <c:v>1.9</c:v>
                </c:pt>
                <c:pt idx="2">
                  <c:v>2.2000000000000002</c:v>
                </c:pt>
                <c:pt idx="3">
                  <c:v>2</c:v>
                </c:pt>
                <c:pt idx="4">
                  <c:v>1.7</c:v>
                </c:pt>
                <c:pt idx="5">
                  <c:v>1.5</c:v>
                </c:pt>
                <c:pt idx="6">
                  <c:v>1.2</c:v>
                </c:pt>
                <c:pt idx="7">
                  <c:v>1.1000000000000001</c:v>
                </c:pt>
                <c:pt idx="8">
                  <c:v>1</c:v>
                </c:pt>
                <c:pt idx="9">
                  <c:v>0.9</c:v>
                </c:pt>
                <c:pt idx="10">
                  <c:v>0.9</c:v>
                </c:pt>
                <c:pt idx="11">
                  <c:v>1.2</c:v>
                </c:pt>
              </c:numCache>
            </c:numRef>
          </c:val>
        </c:ser>
        <c:dLbls>
          <c:showLegendKey val="0"/>
          <c:showVal val="0"/>
          <c:showCatName val="0"/>
          <c:showSerName val="0"/>
          <c:showPercent val="0"/>
          <c:showBubbleSize val="0"/>
        </c:dLbls>
        <c:axId val="159491584"/>
        <c:axId val="159533312"/>
      </c:areaChart>
      <c:lineChart>
        <c:grouping val="standard"/>
        <c:varyColors val="0"/>
        <c:ser>
          <c:idx val="0"/>
          <c:order val="0"/>
          <c:tx>
            <c:strRef>
              <c:f>Sheet1!$A$2</c:f>
              <c:strCache>
                <c:ptCount val="1"/>
                <c:pt idx="0">
                  <c:v>Demand</c:v>
                </c:pt>
              </c:strCache>
            </c:strRef>
          </c:tx>
          <c:spPr>
            <a:ln w="37804">
              <a:solidFill>
                <a:srgbClr val="333399"/>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7.1</c:v>
                </c:pt>
                <c:pt idx="1">
                  <c:v>7.4</c:v>
                </c:pt>
                <c:pt idx="2">
                  <c:v>8</c:v>
                </c:pt>
                <c:pt idx="3">
                  <c:v>9.9</c:v>
                </c:pt>
                <c:pt idx="4">
                  <c:v>11.2</c:v>
                </c:pt>
                <c:pt idx="5">
                  <c:v>12</c:v>
                </c:pt>
                <c:pt idx="6">
                  <c:v>12.2</c:v>
                </c:pt>
                <c:pt idx="7">
                  <c:v>12</c:v>
                </c:pt>
                <c:pt idx="8">
                  <c:v>11</c:v>
                </c:pt>
                <c:pt idx="9">
                  <c:v>10</c:v>
                </c:pt>
                <c:pt idx="10">
                  <c:v>9</c:v>
                </c:pt>
                <c:pt idx="11">
                  <c:v>7</c:v>
                </c:pt>
              </c:numCache>
            </c:numRef>
          </c:val>
          <c:smooth val="1"/>
        </c:ser>
        <c:ser>
          <c:idx val="2"/>
          <c:order val="2"/>
          <c:tx>
            <c:strRef>
              <c:f>Sheet1!$A$4</c:f>
              <c:strCache>
                <c:ptCount val="1"/>
              </c:strCache>
            </c:strRef>
          </c:tx>
          <c:spPr>
            <a:ln w="12601">
              <a:solidFill>
                <a:srgbClr val="00FF00"/>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Sheet1!$B$4:$M$4</c:f>
              <c:numCache>
                <c:formatCode>General</c:formatCode>
                <c:ptCount val="12"/>
              </c:numCache>
            </c:numRef>
          </c:val>
          <c:smooth val="0"/>
        </c:ser>
        <c:dLbls>
          <c:showLegendKey val="0"/>
          <c:showVal val="0"/>
          <c:showCatName val="0"/>
          <c:showSerName val="0"/>
          <c:showPercent val="0"/>
          <c:showBubbleSize val="0"/>
        </c:dLbls>
        <c:marker val="1"/>
        <c:smooth val="0"/>
        <c:axId val="159491584"/>
        <c:axId val="159533312"/>
      </c:lineChart>
      <c:catAx>
        <c:axId val="159491584"/>
        <c:scaling>
          <c:orientation val="minMax"/>
        </c:scaling>
        <c:delete val="0"/>
        <c:axPos val="b"/>
        <c:numFmt formatCode="General" sourceLinked="1"/>
        <c:majorTickMark val="out"/>
        <c:minorTickMark val="none"/>
        <c:tickLblPos val="nextTo"/>
        <c:spPr>
          <a:ln w="3150">
            <a:solidFill>
              <a:schemeClr val="tx1"/>
            </a:solidFill>
            <a:prstDash val="solid"/>
          </a:ln>
        </c:spPr>
        <c:txPr>
          <a:bodyPr rot="0" vert="horz"/>
          <a:lstStyle/>
          <a:p>
            <a:pPr>
              <a:defRPr sz="1786" b="1" i="0" u="none" strike="noStrike" baseline="0">
                <a:solidFill>
                  <a:schemeClr val="tx1"/>
                </a:solidFill>
                <a:latin typeface="Comic Sans MS" panose="030F0702030302020204" pitchFamily="66" charset="0"/>
                <a:ea typeface="Arial"/>
                <a:cs typeface="Arial"/>
              </a:defRPr>
            </a:pPr>
            <a:endParaRPr lang="en-US"/>
          </a:p>
        </c:txPr>
        <c:crossAx val="159533312"/>
        <c:crosses val="autoZero"/>
        <c:auto val="1"/>
        <c:lblAlgn val="ctr"/>
        <c:lblOffset val="100"/>
        <c:tickLblSkip val="1"/>
        <c:tickMarkSkip val="1"/>
        <c:noMultiLvlLbl val="0"/>
      </c:catAx>
      <c:valAx>
        <c:axId val="159533312"/>
        <c:scaling>
          <c:orientation val="minMax"/>
        </c:scaling>
        <c:delete val="0"/>
        <c:axPos val="l"/>
        <c:majorGridlines>
          <c:spPr>
            <a:ln w="12601">
              <a:solidFill>
                <a:srgbClr val="000000"/>
              </a:solidFill>
              <a:prstDash val="sysDash"/>
            </a:ln>
          </c:spPr>
        </c:majorGridlines>
        <c:numFmt formatCode="0.0" sourceLinked="0"/>
        <c:majorTickMark val="out"/>
        <c:minorTickMark val="none"/>
        <c:tickLblPos val="nextTo"/>
        <c:spPr>
          <a:ln w="3150">
            <a:solidFill>
              <a:schemeClr val="tx1"/>
            </a:solidFill>
            <a:prstDash val="solid"/>
          </a:ln>
        </c:spPr>
        <c:txPr>
          <a:bodyPr rot="0" vert="horz"/>
          <a:lstStyle/>
          <a:p>
            <a:pPr>
              <a:defRPr sz="1786" b="1" i="0" u="none" strike="noStrike" baseline="0">
                <a:solidFill>
                  <a:schemeClr val="tx1"/>
                </a:solidFill>
                <a:latin typeface="Comic Sans MS" panose="030F0702030302020204" pitchFamily="66" charset="0"/>
                <a:ea typeface="Arial"/>
                <a:cs typeface="Arial"/>
              </a:defRPr>
            </a:pPr>
            <a:endParaRPr lang="en-US"/>
          </a:p>
        </c:txPr>
        <c:crossAx val="159491584"/>
        <c:crosses val="autoZero"/>
        <c:crossBetween val="midCat"/>
      </c:valAx>
      <c:spPr>
        <a:gradFill rotWithShape="0">
          <a:gsLst>
            <a:gs pos="0">
              <a:srgbClr xmlns:mc="http://schemas.openxmlformats.org/markup-compatibility/2006" xmlns:a14="http://schemas.microsoft.com/office/drawing/2010/main" val="FFFFFF" mc:Ignorable="a14" a14:legacySpreadsheetColorIndex="9"/>
            </a:gs>
            <a:gs pos="100000">
              <a:srgbClr xmlns:mc="http://schemas.openxmlformats.org/markup-compatibility/2006" xmlns:a14="http://schemas.microsoft.com/office/drawing/2010/main" val="99CCFF" mc:Ignorable="a14" a14:legacySpreadsheetColorIndex="44"/>
            </a:gs>
          </a:gsLst>
          <a:lin ang="5400000" scaled="1"/>
        </a:gradFill>
        <a:ln w="12601">
          <a:solidFill>
            <a:schemeClr val="tx1"/>
          </a:solidFill>
          <a:prstDash val="solid"/>
        </a:ln>
      </c:spPr>
    </c:plotArea>
    <c:plotVisOnly val="1"/>
    <c:dispBlanksAs val="gap"/>
    <c:showDLblsOverMax val="0"/>
  </c:chart>
  <c:spPr>
    <a:noFill/>
    <a:ln>
      <a:noFill/>
    </a:ln>
  </c:spPr>
  <c:txPr>
    <a:bodyPr/>
    <a:lstStyle/>
    <a:p>
      <a:pPr>
        <a:defRPr sz="1786" b="1" i="0" u="none" strike="noStrike" baseline="0">
          <a:solidFill>
            <a:schemeClr val="tx1"/>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70422535211266E-2"/>
          <c:y val="6.8376068376068383E-2"/>
          <c:w val="0.86267605633802813"/>
          <c:h val="0.78632478632478631"/>
        </c:manualLayout>
      </c:layout>
      <c:areaChart>
        <c:grouping val="stacked"/>
        <c:varyColors val="0"/>
        <c:ser>
          <c:idx val="1"/>
          <c:order val="1"/>
          <c:tx>
            <c:strRef>
              <c:f>Sheet1!$A$3</c:f>
              <c:strCache>
                <c:ptCount val="1"/>
                <c:pt idx="0">
                  <c:v>North Coast</c:v>
                </c:pt>
              </c:strCache>
            </c:strRef>
          </c:tx>
          <c:spPr>
            <a:solidFill>
              <a:schemeClr val="accent2"/>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General</c:formatCode>
                <c:ptCount val="12"/>
                <c:pt idx="0">
                  <c:v>1.5</c:v>
                </c:pt>
                <c:pt idx="1">
                  <c:v>1.9</c:v>
                </c:pt>
                <c:pt idx="2">
                  <c:v>2.2000000000000002</c:v>
                </c:pt>
                <c:pt idx="3">
                  <c:v>2</c:v>
                </c:pt>
                <c:pt idx="4">
                  <c:v>1.7</c:v>
                </c:pt>
                <c:pt idx="5">
                  <c:v>1.5</c:v>
                </c:pt>
                <c:pt idx="6">
                  <c:v>1.2</c:v>
                </c:pt>
                <c:pt idx="7">
                  <c:v>1.1000000000000001</c:v>
                </c:pt>
                <c:pt idx="8">
                  <c:v>1</c:v>
                </c:pt>
                <c:pt idx="9">
                  <c:v>0.9</c:v>
                </c:pt>
                <c:pt idx="10">
                  <c:v>0.9</c:v>
                </c:pt>
                <c:pt idx="11">
                  <c:v>1.2</c:v>
                </c:pt>
              </c:numCache>
            </c:numRef>
          </c:val>
        </c:ser>
        <c:ser>
          <c:idx val="2"/>
          <c:order val="2"/>
          <c:tx>
            <c:strRef>
              <c:f>Sheet1!$A$4</c:f>
              <c:strCache>
                <c:ptCount val="1"/>
                <c:pt idx="0">
                  <c:v>San Lorenzo River</c:v>
                </c:pt>
              </c:strCache>
            </c:strRef>
          </c:tx>
          <c:spPr>
            <a:solidFill>
              <a:srgbClr val="99CCFF"/>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Sheet1!$B$4:$M$4</c:f>
              <c:numCache>
                <c:formatCode>General</c:formatCode>
                <c:ptCount val="12"/>
                <c:pt idx="0">
                  <c:v>5.5</c:v>
                </c:pt>
                <c:pt idx="1">
                  <c:v>5.5</c:v>
                </c:pt>
                <c:pt idx="2">
                  <c:v>5.8</c:v>
                </c:pt>
                <c:pt idx="3">
                  <c:v>7.5</c:v>
                </c:pt>
                <c:pt idx="4">
                  <c:v>7.5</c:v>
                </c:pt>
                <c:pt idx="5">
                  <c:v>7</c:v>
                </c:pt>
                <c:pt idx="6">
                  <c:v>6.5</c:v>
                </c:pt>
                <c:pt idx="7">
                  <c:v>6</c:v>
                </c:pt>
                <c:pt idx="8">
                  <c:v>5.5</c:v>
                </c:pt>
                <c:pt idx="9">
                  <c:v>5</c:v>
                </c:pt>
                <c:pt idx="10">
                  <c:v>5.5</c:v>
                </c:pt>
                <c:pt idx="11">
                  <c:v>5.8</c:v>
                </c:pt>
              </c:numCache>
            </c:numRef>
          </c:val>
        </c:ser>
        <c:dLbls>
          <c:showLegendKey val="0"/>
          <c:showVal val="0"/>
          <c:showCatName val="0"/>
          <c:showSerName val="0"/>
          <c:showPercent val="0"/>
          <c:showBubbleSize val="0"/>
        </c:dLbls>
        <c:axId val="174761088"/>
        <c:axId val="174765184"/>
      </c:areaChart>
      <c:lineChart>
        <c:grouping val="standard"/>
        <c:varyColors val="0"/>
        <c:ser>
          <c:idx val="0"/>
          <c:order val="0"/>
          <c:tx>
            <c:strRef>
              <c:f>Sheet1!$A$2</c:f>
              <c:strCache>
                <c:ptCount val="1"/>
                <c:pt idx="0">
                  <c:v>Demand</c:v>
                </c:pt>
              </c:strCache>
            </c:strRef>
          </c:tx>
          <c:spPr>
            <a:ln w="37803">
              <a:solidFill>
                <a:srgbClr val="333399"/>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7.1</c:v>
                </c:pt>
                <c:pt idx="1">
                  <c:v>7.4</c:v>
                </c:pt>
                <c:pt idx="2">
                  <c:v>8</c:v>
                </c:pt>
                <c:pt idx="3">
                  <c:v>9.9</c:v>
                </c:pt>
                <c:pt idx="4">
                  <c:v>11.2</c:v>
                </c:pt>
                <c:pt idx="5">
                  <c:v>12</c:v>
                </c:pt>
                <c:pt idx="6">
                  <c:v>12.2</c:v>
                </c:pt>
                <c:pt idx="7">
                  <c:v>12</c:v>
                </c:pt>
                <c:pt idx="8">
                  <c:v>11</c:v>
                </c:pt>
                <c:pt idx="9">
                  <c:v>10</c:v>
                </c:pt>
                <c:pt idx="10">
                  <c:v>9</c:v>
                </c:pt>
                <c:pt idx="11">
                  <c:v>7</c:v>
                </c:pt>
              </c:numCache>
            </c:numRef>
          </c:val>
          <c:smooth val="1"/>
        </c:ser>
        <c:ser>
          <c:idx val="3"/>
          <c:order val="3"/>
          <c:tx>
            <c:strRef>
              <c:f>Sheet1!$A$5</c:f>
              <c:strCache>
                <c:ptCount val="1"/>
              </c:strCache>
            </c:strRef>
          </c:tx>
          <c:spPr>
            <a:ln w="12601">
              <a:solidFill>
                <a:srgbClr val="00FFFF"/>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Sheet1!$B$5:$M$5</c:f>
              <c:numCache>
                <c:formatCode>General</c:formatCode>
                <c:ptCount val="12"/>
              </c:numCache>
            </c:numRef>
          </c:val>
          <c:smooth val="0"/>
        </c:ser>
        <c:dLbls>
          <c:showLegendKey val="0"/>
          <c:showVal val="0"/>
          <c:showCatName val="0"/>
          <c:showSerName val="0"/>
          <c:showPercent val="0"/>
          <c:showBubbleSize val="0"/>
        </c:dLbls>
        <c:marker val="1"/>
        <c:smooth val="0"/>
        <c:axId val="174761088"/>
        <c:axId val="174765184"/>
      </c:lineChart>
      <c:catAx>
        <c:axId val="174761088"/>
        <c:scaling>
          <c:orientation val="minMax"/>
        </c:scaling>
        <c:delete val="0"/>
        <c:axPos val="b"/>
        <c:numFmt formatCode="General" sourceLinked="1"/>
        <c:majorTickMark val="out"/>
        <c:minorTickMark val="none"/>
        <c:tickLblPos val="nextTo"/>
        <c:spPr>
          <a:ln w="3150">
            <a:solidFill>
              <a:schemeClr val="tx1"/>
            </a:solidFill>
            <a:prstDash val="solid"/>
          </a:ln>
        </c:spPr>
        <c:txPr>
          <a:bodyPr rot="0" vert="horz"/>
          <a:lstStyle/>
          <a:p>
            <a:pPr>
              <a:defRPr sz="1786" b="1" i="0" u="none" strike="noStrike" baseline="0">
                <a:solidFill>
                  <a:schemeClr val="tx1"/>
                </a:solidFill>
                <a:latin typeface="Comic Sans MS" panose="030F0702030302020204" pitchFamily="66" charset="0"/>
                <a:ea typeface="Arial"/>
                <a:cs typeface="Arial"/>
              </a:defRPr>
            </a:pPr>
            <a:endParaRPr lang="en-US"/>
          </a:p>
        </c:txPr>
        <c:crossAx val="174765184"/>
        <c:crosses val="autoZero"/>
        <c:auto val="1"/>
        <c:lblAlgn val="ctr"/>
        <c:lblOffset val="100"/>
        <c:tickLblSkip val="1"/>
        <c:tickMarkSkip val="1"/>
        <c:noMultiLvlLbl val="0"/>
      </c:catAx>
      <c:valAx>
        <c:axId val="174765184"/>
        <c:scaling>
          <c:orientation val="minMax"/>
        </c:scaling>
        <c:delete val="0"/>
        <c:axPos val="l"/>
        <c:majorGridlines>
          <c:spPr>
            <a:ln w="12601">
              <a:solidFill>
                <a:srgbClr val="000000"/>
              </a:solidFill>
              <a:prstDash val="sysDash"/>
            </a:ln>
          </c:spPr>
        </c:majorGridlines>
        <c:numFmt formatCode="0.0" sourceLinked="0"/>
        <c:majorTickMark val="out"/>
        <c:minorTickMark val="none"/>
        <c:tickLblPos val="nextTo"/>
        <c:spPr>
          <a:ln w="3150">
            <a:solidFill>
              <a:schemeClr val="tx1"/>
            </a:solidFill>
            <a:prstDash val="solid"/>
          </a:ln>
        </c:spPr>
        <c:txPr>
          <a:bodyPr rot="0" vert="horz"/>
          <a:lstStyle/>
          <a:p>
            <a:pPr>
              <a:defRPr sz="1786" b="1" i="0" u="none" strike="noStrike" baseline="0">
                <a:solidFill>
                  <a:schemeClr val="tx1"/>
                </a:solidFill>
                <a:latin typeface="Comic Sans MS" panose="030F0702030302020204" pitchFamily="66" charset="0"/>
                <a:ea typeface="Arial"/>
                <a:cs typeface="Arial"/>
              </a:defRPr>
            </a:pPr>
            <a:endParaRPr lang="en-US"/>
          </a:p>
        </c:txPr>
        <c:crossAx val="174761088"/>
        <c:crosses val="autoZero"/>
        <c:crossBetween val="midCat"/>
      </c:valAx>
      <c:spPr>
        <a:gradFill rotWithShape="0">
          <a:gsLst>
            <a:gs pos="0">
              <a:srgbClr xmlns:mc="http://schemas.openxmlformats.org/markup-compatibility/2006" xmlns:a14="http://schemas.microsoft.com/office/drawing/2010/main" val="FFFFFF" mc:Ignorable="a14" a14:legacySpreadsheetColorIndex="9"/>
            </a:gs>
            <a:gs pos="100000">
              <a:srgbClr xmlns:mc="http://schemas.openxmlformats.org/markup-compatibility/2006" xmlns:a14="http://schemas.microsoft.com/office/drawing/2010/main" val="99CCFF" mc:Ignorable="a14" a14:legacySpreadsheetColorIndex="44"/>
            </a:gs>
          </a:gsLst>
          <a:lin ang="5400000" scaled="1"/>
        </a:gradFill>
        <a:ln w="12601">
          <a:solidFill>
            <a:schemeClr val="tx1"/>
          </a:solidFill>
          <a:prstDash val="solid"/>
        </a:ln>
      </c:spPr>
    </c:plotArea>
    <c:plotVisOnly val="1"/>
    <c:dispBlanksAs val="gap"/>
    <c:showDLblsOverMax val="0"/>
  </c:chart>
  <c:spPr>
    <a:noFill/>
    <a:ln>
      <a:noFill/>
    </a:ln>
  </c:spPr>
  <c:txPr>
    <a:bodyPr/>
    <a:lstStyle/>
    <a:p>
      <a:pPr>
        <a:defRPr sz="1786" b="1" i="0" u="none" strike="noStrike" baseline="0">
          <a:solidFill>
            <a:schemeClr val="tx1"/>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70422535211266E-2"/>
          <c:y val="6.8376068376068383E-2"/>
          <c:w val="0.86267605633802813"/>
          <c:h val="0.78632478632478631"/>
        </c:manualLayout>
      </c:layout>
      <c:areaChart>
        <c:grouping val="stacked"/>
        <c:varyColors val="0"/>
        <c:ser>
          <c:idx val="1"/>
          <c:order val="1"/>
          <c:tx>
            <c:strRef>
              <c:f>Sheet1!$A$3</c:f>
              <c:strCache>
                <c:ptCount val="1"/>
                <c:pt idx="0">
                  <c:v>North Coast</c:v>
                </c:pt>
              </c:strCache>
            </c:strRef>
          </c:tx>
          <c:spPr>
            <a:solidFill>
              <a:schemeClr val="accent2"/>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General</c:formatCode>
                <c:ptCount val="12"/>
                <c:pt idx="0">
                  <c:v>1.5</c:v>
                </c:pt>
                <c:pt idx="1">
                  <c:v>1.9</c:v>
                </c:pt>
                <c:pt idx="2">
                  <c:v>2.2000000000000002</c:v>
                </c:pt>
                <c:pt idx="3">
                  <c:v>2</c:v>
                </c:pt>
                <c:pt idx="4">
                  <c:v>1.7</c:v>
                </c:pt>
                <c:pt idx="5">
                  <c:v>1.5</c:v>
                </c:pt>
                <c:pt idx="6">
                  <c:v>1.2</c:v>
                </c:pt>
                <c:pt idx="7">
                  <c:v>1.1000000000000001</c:v>
                </c:pt>
                <c:pt idx="8">
                  <c:v>1</c:v>
                </c:pt>
                <c:pt idx="9">
                  <c:v>0.9</c:v>
                </c:pt>
                <c:pt idx="10">
                  <c:v>0.9</c:v>
                </c:pt>
                <c:pt idx="11">
                  <c:v>1.2</c:v>
                </c:pt>
              </c:numCache>
            </c:numRef>
          </c:val>
        </c:ser>
        <c:ser>
          <c:idx val="2"/>
          <c:order val="2"/>
          <c:tx>
            <c:strRef>
              <c:f>Sheet1!$A$4</c:f>
              <c:strCache>
                <c:ptCount val="1"/>
                <c:pt idx="0">
                  <c:v>San Lorenzo River</c:v>
                </c:pt>
              </c:strCache>
            </c:strRef>
          </c:tx>
          <c:spPr>
            <a:solidFill>
              <a:srgbClr val="99CCFF"/>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Sheet1!$B$4:$M$4</c:f>
              <c:numCache>
                <c:formatCode>General</c:formatCode>
                <c:ptCount val="12"/>
                <c:pt idx="0">
                  <c:v>5.5</c:v>
                </c:pt>
                <c:pt idx="1">
                  <c:v>5.5</c:v>
                </c:pt>
                <c:pt idx="2">
                  <c:v>5.8</c:v>
                </c:pt>
                <c:pt idx="3">
                  <c:v>7.5</c:v>
                </c:pt>
                <c:pt idx="4">
                  <c:v>7.5</c:v>
                </c:pt>
                <c:pt idx="5">
                  <c:v>7</c:v>
                </c:pt>
                <c:pt idx="6">
                  <c:v>6.5</c:v>
                </c:pt>
                <c:pt idx="7">
                  <c:v>6</c:v>
                </c:pt>
                <c:pt idx="8">
                  <c:v>5.5</c:v>
                </c:pt>
                <c:pt idx="9">
                  <c:v>5</c:v>
                </c:pt>
                <c:pt idx="10">
                  <c:v>5.5</c:v>
                </c:pt>
                <c:pt idx="11">
                  <c:v>5.8</c:v>
                </c:pt>
              </c:numCache>
            </c:numRef>
          </c:val>
        </c:ser>
        <c:ser>
          <c:idx val="3"/>
          <c:order val="3"/>
          <c:tx>
            <c:strRef>
              <c:f>Sheet1!$A$5</c:f>
              <c:strCache>
                <c:ptCount val="1"/>
                <c:pt idx="0">
                  <c:v>Beltz</c:v>
                </c:pt>
              </c:strCache>
            </c:strRef>
          </c:tx>
          <c:spPr>
            <a:solidFill>
              <a:srgbClr val="92D050"/>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Sheet1!$B$5:$M$5</c:f>
              <c:numCache>
                <c:formatCode>General</c:formatCode>
                <c:ptCount val="12"/>
                <c:pt idx="0">
                  <c:v>0</c:v>
                </c:pt>
                <c:pt idx="1">
                  <c:v>0</c:v>
                </c:pt>
                <c:pt idx="2">
                  <c:v>0</c:v>
                </c:pt>
                <c:pt idx="3">
                  <c:v>0</c:v>
                </c:pt>
                <c:pt idx="4">
                  <c:v>0.2</c:v>
                </c:pt>
                <c:pt idx="5">
                  <c:v>0.8</c:v>
                </c:pt>
                <c:pt idx="6">
                  <c:v>0.8</c:v>
                </c:pt>
                <c:pt idx="7">
                  <c:v>0.8</c:v>
                </c:pt>
                <c:pt idx="8">
                  <c:v>0.8</c:v>
                </c:pt>
                <c:pt idx="9">
                  <c:v>0.6</c:v>
                </c:pt>
                <c:pt idx="10">
                  <c:v>0</c:v>
                </c:pt>
                <c:pt idx="11">
                  <c:v>0</c:v>
                </c:pt>
              </c:numCache>
            </c:numRef>
          </c:val>
        </c:ser>
        <c:dLbls>
          <c:showLegendKey val="0"/>
          <c:showVal val="0"/>
          <c:showCatName val="0"/>
          <c:showSerName val="0"/>
          <c:showPercent val="0"/>
          <c:showBubbleSize val="0"/>
        </c:dLbls>
        <c:axId val="176350336"/>
        <c:axId val="176890624"/>
      </c:areaChart>
      <c:lineChart>
        <c:grouping val="standard"/>
        <c:varyColors val="0"/>
        <c:ser>
          <c:idx val="0"/>
          <c:order val="0"/>
          <c:tx>
            <c:strRef>
              <c:f>Sheet1!$A$2</c:f>
              <c:strCache>
                <c:ptCount val="1"/>
                <c:pt idx="0">
                  <c:v>Demand</c:v>
                </c:pt>
              </c:strCache>
            </c:strRef>
          </c:tx>
          <c:spPr>
            <a:ln w="37803">
              <a:solidFill>
                <a:srgbClr val="333399"/>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7.1</c:v>
                </c:pt>
                <c:pt idx="1">
                  <c:v>7.4</c:v>
                </c:pt>
                <c:pt idx="2">
                  <c:v>8</c:v>
                </c:pt>
                <c:pt idx="3">
                  <c:v>9.9</c:v>
                </c:pt>
                <c:pt idx="4">
                  <c:v>11.2</c:v>
                </c:pt>
                <c:pt idx="5">
                  <c:v>12</c:v>
                </c:pt>
                <c:pt idx="6">
                  <c:v>12.2</c:v>
                </c:pt>
                <c:pt idx="7">
                  <c:v>12</c:v>
                </c:pt>
                <c:pt idx="8">
                  <c:v>11</c:v>
                </c:pt>
                <c:pt idx="9">
                  <c:v>10</c:v>
                </c:pt>
                <c:pt idx="10">
                  <c:v>9</c:v>
                </c:pt>
                <c:pt idx="11">
                  <c:v>7</c:v>
                </c:pt>
              </c:numCache>
            </c:numRef>
          </c:val>
          <c:smooth val="1"/>
        </c:ser>
        <c:dLbls>
          <c:showLegendKey val="0"/>
          <c:showVal val="0"/>
          <c:showCatName val="0"/>
          <c:showSerName val="0"/>
          <c:showPercent val="0"/>
          <c:showBubbleSize val="0"/>
        </c:dLbls>
        <c:marker val="1"/>
        <c:smooth val="0"/>
        <c:axId val="176350336"/>
        <c:axId val="176890624"/>
      </c:lineChart>
      <c:catAx>
        <c:axId val="176350336"/>
        <c:scaling>
          <c:orientation val="minMax"/>
        </c:scaling>
        <c:delete val="0"/>
        <c:axPos val="b"/>
        <c:numFmt formatCode="General" sourceLinked="1"/>
        <c:majorTickMark val="out"/>
        <c:minorTickMark val="none"/>
        <c:tickLblPos val="nextTo"/>
        <c:spPr>
          <a:ln w="3150">
            <a:solidFill>
              <a:schemeClr val="tx1"/>
            </a:solidFill>
            <a:prstDash val="solid"/>
          </a:ln>
        </c:spPr>
        <c:txPr>
          <a:bodyPr rot="0" vert="horz"/>
          <a:lstStyle/>
          <a:p>
            <a:pPr>
              <a:defRPr sz="1786" b="1" i="0" u="none" strike="noStrike" baseline="0">
                <a:solidFill>
                  <a:schemeClr val="tx1"/>
                </a:solidFill>
                <a:latin typeface="Comic Sans MS" panose="030F0702030302020204" pitchFamily="66" charset="0"/>
                <a:ea typeface="Arial"/>
                <a:cs typeface="Arial"/>
              </a:defRPr>
            </a:pPr>
            <a:endParaRPr lang="en-US"/>
          </a:p>
        </c:txPr>
        <c:crossAx val="176890624"/>
        <c:crosses val="autoZero"/>
        <c:auto val="1"/>
        <c:lblAlgn val="ctr"/>
        <c:lblOffset val="100"/>
        <c:tickLblSkip val="1"/>
        <c:tickMarkSkip val="1"/>
        <c:noMultiLvlLbl val="0"/>
      </c:catAx>
      <c:valAx>
        <c:axId val="176890624"/>
        <c:scaling>
          <c:orientation val="minMax"/>
        </c:scaling>
        <c:delete val="0"/>
        <c:axPos val="l"/>
        <c:majorGridlines>
          <c:spPr>
            <a:ln w="12601">
              <a:solidFill>
                <a:srgbClr val="000000"/>
              </a:solidFill>
              <a:prstDash val="sysDash"/>
            </a:ln>
          </c:spPr>
        </c:majorGridlines>
        <c:numFmt formatCode="0.0" sourceLinked="0"/>
        <c:majorTickMark val="out"/>
        <c:minorTickMark val="none"/>
        <c:tickLblPos val="nextTo"/>
        <c:spPr>
          <a:ln w="3150">
            <a:solidFill>
              <a:schemeClr val="tx1"/>
            </a:solidFill>
            <a:prstDash val="solid"/>
          </a:ln>
        </c:spPr>
        <c:txPr>
          <a:bodyPr rot="0" vert="horz"/>
          <a:lstStyle/>
          <a:p>
            <a:pPr>
              <a:defRPr sz="1786" b="1" i="0" u="none" strike="noStrike" baseline="0">
                <a:solidFill>
                  <a:schemeClr val="tx1"/>
                </a:solidFill>
                <a:latin typeface="Comic Sans MS" panose="030F0702030302020204" pitchFamily="66" charset="0"/>
                <a:ea typeface="Arial"/>
                <a:cs typeface="Arial"/>
              </a:defRPr>
            </a:pPr>
            <a:endParaRPr lang="en-US"/>
          </a:p>
        </c:txPr>
        <c:crossAx val="176350336"/>
        <c:crosses val="autoZero"/>
        <c:crossBetween val="midCat"/>
      </c:valAx>
      <c:spPr>
        <a:gradFill rotWithShape="0">
          <a:gsLst>
            <a:gs pos="0">
              <a:srgbClr xmlns:mc="http://schemas.openxmlformats.org/markup-compatibility/2006" xmlns:a14="http://schemas.microsoft.com/office/drawing/2010/main" val="FFFFFF" mc:Ignorable="a14" a14:legacySpreadsheetColorIndex="9"/>
            </a:gs>
            <a:gs pos="100000">
              <a:srgbClr xmlns:mc="http://schemas.openxmlformats.org/markup-compatibility/2006" xmlns:a14="http://schemas.microsoft.com/office/drawing/2010/main" val="99CCFF" mc:Ignorable="a14" a14:legacySpreadsheetColorIndex="44"/>
            </a:gs>
          </a:gsLst>
          <a:lin ang="5400000" scaled="1"/>
        </a:gradFill>
        <a:ln w="12601">
          <a:solidFill>
            <a:schemeClr val="tx1"/>
          </a:solidFill>
          <a:prstDash val="solid"/>
        </a:ln>
      </c:spPr>
    </c:plotArea>
    <c:plotVisOnly val="1"/>
    <c:dispBlanksAs val="gap"/>
    <c:showDLblsOverMax val="0"/>
  </c:chart>
  <c:spPr>
    <a:noFill/>
    <a:ln>
      <a:noFill/>
    </a:ln>
  </c:spPr>
  <c:txPr>
    <a:bodyPr/>
    <a:lstStyle/>
    <a:p>
      <a:pPr>
        <a:defRPr sz="1786" b="1" i="0" u="none" strike="noStrike" baseline="0">
          <a:solidFill>
            <a:schemeClr val="tx1"/>
          </a:solidFill>
          <a:latin typeface="Arial"/>
          <a:ea typeface="Arial"/>
          <a:cs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70422535211266E-2"/>
          <c:y val="6.8376068376068383E-2"/>
          <c:w val="0.86267605633802813"/>
          <c:h val="0.78632478632478631"/>
        </c:manualLayout>
      </c:layout>
      <c:areaChart>
        <c:grouping val="stacked"/>
        <c:varyColors val="0"/>
        <c:ser>
          <c:idx val="1"/>
          <c:order val="1"/>
          <c:tx>
            <c:strRef>
              <c:f>Sheet1!$A$3</c:f>
              <c:strCache>
                <c:ptCount val="1"/>
                <c:pt idx="0">
                  <c:v>North Coast</c:v>
                </c:pt>
              </c:strCache>
            </c:strRef>
          </c:tx>
          <c:spPr>
            <a:solidFill>
              <a:schemeClr val="accent2"/>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General</c:formatCode>
                <c:ptCount val="12"/>
                <c:pt idx="0">
                  <c:v>1.5</c:v>
                </c:pt>
                <c:pt idx="1">
                  <c:v>1.9</c:v>
                </c:pt>
                <c:pt idx="2">
                  <c:v>2.2000000000000002</c:v>
                </c:pt>
                <c:pt idx="3">
                  <c:v>2</c:v>
                </c:pt>
                <c:pt idx="4">
                  <c:v>1.7</c:v>
                </c:pt>
                <c:pt idx="5">
                  <c:v>1.5</c:v>
                </c:pt>
                <c:pt idx="6">
                  <c:v>1.2</c:v>
                </c:pt>
                <c:pt idx="7">
                  <c:v>1.1000000000000001</c:v>
                </c:pt>
                <c:pt idx="8">
                  <c:v>1</c:v>
                </c:pt>
                <c:pt idx="9">
                  <c:v>0.9</c:v>
                </c:pt>
                <c:pt idx="10">
                  <c:v>0.9</c:v>
                </c:pt>
                <c:pt idx="11">
                  <c:v>1.2</c:v>
                </c:pt>
              </c:numCache>
            </c:numRef>
          </c:val>
        </c:ser>
        <c:ser>
          <c:idx val="2"/>
          <c:order val="2"/>
          <c:tx>
            <c:strRef>
              <c:f>Sheet1!$A$4</c:f>
              <c:strCache>
                <c:ptCount val="1"/>
                <c:pt idx="0">
                  <c:v>San Lorenzo River</c:v>
                </c:pt>
              </c:strCache>
            </c:strRef>
          </c:tx>
          <c:spPr>
            <a:solidFill>
              <a:srgbClr val="99CCFF"/>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Sheet1!$B$4:$M$4</c:f>
              <c:numCache>
                <c:formatCode>General</c:formatCode>
                <c:ptCount val="12"/>
                <c:pt idx="0">
                  <c:v>5.5</c:v>
                </c:pt>
                <c:pt idx="1">
                  <c:v>5.5</c:v>
                </c:pt>
                <c:pt idx="2">
                  <c:v>5.8</c:v>
                </c:pt>
                <c:pt idx="3">
                  <c:v>7.5</c:v>
                </c:pt>
                <c:pt idx="4">
                  <c:v>7.5</c:v>
                </c:pt>
                <c:pt idx="5">
                  <c:v>7</c:v>
                </c:pt>
                <c:pt idx="6">
                  <c:v>6.5</c:v>
                </c:pt>
                <c:pt idx="7">
                  <c:v>6</c:v>
                </c:pt>
                <c:pt idx="8">
                  <c:v>5.5</c:v>
                </c:pt>
                <c:pt idx="9">
                  <c:v>5</c:v>
                </c:pt>
                <c:pt idx="10">
                  <c:v>5.5</c:v>
                </c:pt>
                <c:pt idx="11">
                  <c:v>5.8</c:v>
                </c:pt>
              </c:numCache>
            </c:numRef>
          </c:val>
        </c:ser>
        <c:ser>
          <c:idx val="3"/>
          <c:order val="3"/>
          <c:tx>
            <c:strRef>
              <c:f>Sheet1!$A$5</c:f>
              <c:strCache>
                <c:ptCount val="1"/>
                <c:pt idx="0">
                  <c:v>Beltz</c:v>
                </c:pt>
              </c:strCache>
            </c:strRef>
          </c:tx>
          <c:spPr>
            <a:solidFill>
              <a:srgbClr val="92D050"/>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Sheet1!$B$5:$M$5</c:f>
              <c:numCache>
                <c:formatCode>General</c:formatCode>
                <c:ptCount val="12"/>
                <c:pt idx="0">
                  <c:v>0</c:v>
                </c:pt>
                <c:pt idx="1">
                  <c:v>0</c:v>
                </c:pt>
                <c:pt idx="2">
                  <c:v>0</c:v>
                </c:pt>
                <c:pt idx="3">
                  <c:v>0</c:v>
                </c:pt>
                <c:pt idx="4">
                  <c:v>0.2</c:v>
                </c:pt>
                <c:pt idx="5">
                  <c:v>0.8</c:v>
                </c:pt>
                <c:pt idx="6">
                  <c:v>0.8</c:v>
                </c:pt>
                <c:pt idx="7">
                  <c:v>0.8</c:v>
                </c:pt>
                <c:pt idx="8">
                  <c:v>0.8</c:v>
                </c:pt>
                <c:pt idx="9">
                  <c:v>0.6</c:v>
                </c:pt>
                <c:pt idx="10">
                  <c:v>0</c:v>
                </c:pt>
                <c:pt idx="11">
                  <c:v>0</c:v>
                </c:pt>
              </c:numCache>
            </c:numRef>
          </c:val>
        </c:ser>
        <c:ser>
          <c:idx val="4"/>
          <c:order val="4"/>
          <c:tx>
            <c:strRef>
              <c:f>Sheet1!$A$6</c:f>
              <c:strCache>
                <c:ptCount val="1"/>
                <c:pt idx="0">
                  <c:v>Loch Lomond</c:v>
                </c:pt>
              </c:strCache>
            </c:strRef>
          </c:tx>
          <c:spPr>
            <a:solidFill>
              <a:srgbClr val="008080"/>
            </a:solidFill>
            <a:ln w="12601">
              <a:solidFill>
                <a:schemeClr val="tx1"/>
              </a:solidFill>
              <a:prstDash val="solid"/>
            </a:ln>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Sheet1!$B$6:$M$6</c:f>
              <c:numCache>
                <c:formatCode>General</c:formatCode>
                <c:ptCount val="12"/>
                <c:pt idx="0">
                  <c:v>0</c:v>
                </c:pt>
                <c:pt idx="1">
                  <c:v>0</c:v>
                </c:pt>
                <c:pt idx="2">
                  <c:v>0</c:v>
                </c:pt>
                <c:pt idx="3">
                  <c:v>0.4</c:v>
                </c:pt>
                <c:pt idx="4">
                  <c:v>1.2</c:v>
                </c:pt>
                <c:pt idx="5">
                  <c:v>1.3</c:v>
                </c:pt>
                <c:pt idx="6">
                  <c:v>2</c:v>
                </c:pt>
                <c:pt idx="7">
                  <c:v>1.8</c:v>
                </c:pt>
                <c:pt idx="8">
                  <c:v>1.5</c:v>
                </c:pt>
                <c:pt idx="9">
                  <c:v>1</c:v>
                </c:pt>
                <c:pt idx="10">
                  <c:v>0.6</c:v>
                </c:pt>
                <c:pt idx="11">
                  <c:v>0</c:v>
                </c:pt>
              </c:numCache>
            </c:numRef>
          </c:val>
        </c:ser>
        <c:dLbls>
          <c:showLegendKey val="0"/>
          <c:showVal val="0"/>
          <c:showCatName val="0"/>
          <c:showSerName val="0"/>
          <c:showPercent val="0"/>
          <c:showBubbleSize val="0"/>
        </c:dLbls>
        <c:axId val="181265536"/>
        <c:axId val="181396224"/>
      </c:areaChart>
      <c:lineChart>
        <c:grouping val="standard"/>
        <c:varyColors val="0"/>
        <c:ser>
          <c:idx val="0"/>
          <c:order val="0"/>
          <c:tx>
            <c:strRef>
              <c:f>Sheet1!$A$2</c:f>
              <c:strCache>
                <c:ptCount val="1"/>
                <c:pt idx="0">
                  <c:v>Demand</c:v>
                </c:pt>
              </c:strCache>
            </c:strRef>
          </c:tx>
          <c:spPr>
            <a:ln w="37803">
              <a:solidFill>
                <a:srgbClr val="333399"/>
              </a:solidFill>
              <a:prstDash val="solid"/>
            </a:ln>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7.1</c:v>
                </c:pt>
                <c:pt idx="1">
                  <c:v>7.4</c:v>
                </c:pt>
                <c:pt idx="2">
                  <c:v>8</c:v>
                </c:pt>
                <c:pt idx="3">
                  <c:v>9.9</c:v>
                </c:pt>
                <c:pt idx="4">
                  <c:v>11.2</c:v>
                </c:pt>
                <c:pt idx="5">
                  <c:v>12</c:v>
                </c:pt>
                <c:pt idx="6">
                  <c:v>12.2</c:v>
                </c:pt>
                <c:pt idx="7">
                  <c:v>12</c:v>
                </c:pt>
                <c:pt idx="8">
                  <c:v>11</c:v>
                </c:pt>
                <c:pt idx="9">
                  <c:v>10</c:v>
                </c:pt>
                <c:pt idx="10">
                  <c:v>9</c:v>
                </c:pt>
                <c:pt idx="11">
                  <c:v>7</c:v>
                </c:pt>
              </c:numCache>
            </c:numRef>
          </c:val>
          <c:smooth val="1"/>
        </c:ser>
        <c:dLbls>
          <c:showLegendKey val="0"/>
          <c:showVal val="0"/>
          <c:showCatName val="0"/>
          <c:showSerName val="0"/>
          <c:showPercent val="0"/>
          <c:showBubbleSize val="0"/>
        </c:dLbls>
        <c:marker val="1"/>
        <c:smooth val="0"/>
        <c:axId val="181265536"/>
        <c:axId val="181396224"/>
      </c:lineChart>
      <c:catAx>
        <c:axId val="181265536"/>
        <c:scaling>
          <c:orientation val="minMax"/>
        </c:scaling>
        <c:delete val="0"/>
        <c:axPos val="b"/>
        <c:numFmt formatCode="General" sourceLinked="1"/>
        <c:majorTickMark val="out"/>
        <c:minorTickMark val="none"/>
        <c:tickLblPos val="nextTo"/>
        <c:spPr>
          <a:ln w="3150">
            <a:solidFill>
              <a:schemeClr val="tx1"/>
            </a:solidFill>
            <a:prstDash val="solid"/>
          </a:ln>
        </c:spPr>
        <c:txPr>
          <a:bodyPr rot="0" vert="horz"/>
          <a:lstStyle/>
          <a:p>
            <a:pPr>
              <a:defRPr sz="1786" b="1" i="0" u="none" strike="noStrike" baseline="0">
                <a:solidFill>
                  <a:schemeClr val="tx1"/>
                </a:solidFill>
                <a:latin typeface="Comic Sans MS" panose="030F0702030302020204" pitchFamily="66" charset="0"/>
                <a:ea typeface="Arial"/>
                <a:cs typeface="Arial"/>
              </a:defRPr>
            </a:pPr>
            <a:endParaRPr lang="en-US"/>
          </a:p>
        </c:txPr>
        <c:crossAx val="181396224"/>
        <c:crosses val="autoZero"/>
        <c:auto val="1"/>
        <c:lblAlgn val="ctr"/>
        <c:lblOffset val="100"/>
        <c:tickLblSkip val="1"/>
        <c:tickMarkSkip val="1"/>
        <c:noMultiLvlLbl val="0"/>
      </c:catAx>
      <c:valAx>
        <c:axId val="181396224"/>
        <c:scaling>
          <c:orientation val="minMax"/>
        </c:scaling>
        <c:delete val="0"/>
        <c:axPos val="l"/>
        <c:majorGridlines>
          <c:spPr>
            <a:ln w="12601">
              <a:solidFill>
                <a:srgbClr val="000000"/>
              </a:solidFill>
              <a:prstDash val="sysDash"/>
            </a:ln>
          </c:spPr>
        </c:majorGridlines>
        <c:numFmt formatCode="0.0" sourceLinked="0"/>
        <c:majorTickMark val="out"/>
        <c:minorTickMark val="none"/>
        <c:tickLblPos val="nextTo"/>
        <c:spPr>
          <a:ln w="3150">
            <a:solidFill>
              <a:schemeClr val="tx1"/>
            </a:solidFill>
            <a:prstDash val="solid"/>
          </a:ln>
        </c:spPr>
        <c:txPr>
          <a:bodyPr rot="0" vert="horz"/>
          <a:lstStyle/>
          <a:p>
            <a:pPr>
              <a:defRPr sz="1786" b="1" i="0" u="none" strike="noStrike" baseline="0">
                <a:solidFill>
                  <a:schemeClr val="tx1"/>
                </a:solidFill>
                <a:latin typeface="Comic Sans MS" panose="030F0702030302020204" pitchFamily="66" charset="0"/>
                <a:ea typeface="Arial"/>
                <a:cs typeface="Arial"/>
              </a:defRPr>
            </a:pPr>
            <a:endParaRPr lang="en-US"/>
          </a:p>
        </c:txPr>
        <c:crossAx val="181265536"/>
        <c:crosses val="autoZero"/>
        <c:crossBetween val="midCat"/>
      </c:valAx>
      <c:spPr>
        <a:gradFill rotWithShape="0">
          <a:gsLst>
            <a:gs pos="0">
              <a:srgbClr xmlns:mc="http://schemas.openxmlformats.org/markup-compatibility/2006" xmlns:a14="http://schemas.microsoft.com/office/drawing/2010/main" val="FFFFFF" mc:Ignorable="a14" a14:legacySpreadsheetColorIndex="9"/>
            </a:gs>
            <a:gs pos="100000">
              <a:srgbClr xmlns:mc="http://schemas.openxmlformats.org/markup-compatibility/2006" xmlns:a14="http://schemas.microsoft.com/office/drawing/2010/main" val="99CCFF" mc:Ignorable="a14" a14:legacySpreadsheetColorIndex="44"/>
            </a:gs>
          </a:gsLst>
          <a:lin ang="5400000" scaled="1"/>
        </a:gradFill>
        <a:ln w="12601">
          <a:solidFill>
            <a:schemeClr val="tx1"/>
          </a:solidFill>
          <a:prstDash val="solid"/>
        </a:ln>
      </c:spPr>
    </c:plotArea>
    <c:plotVisOnly val="1"/>
    <c:dispBlanksAs val="gap"/>
    <c:showDLblsOverMax val="0"/>
  </c:chart>
  <c:spPr>
    <a:noFill/>
    <a:ln>
      <a:noFill/>
    </a:ln>
  </c:spPr>
  <c:txPr>
    <a:bodyPr/>
    <a:lstStyle/>
    <a:p>
      <a:pPr>
        <a:defRPr sz="1786" b="1" i="0" u="none" strike="noStrike" baseline="0">
          <a:solidFill>
            <a:schemeClr val="tx1"/>
          </a:solidFill>
          <a:latin typeface="Arial"/>
          <a:ea typeface="Arial"/>
          <a:cs typeface="Arial"/>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4-06-27T09:24:43.183" idx="17">
    <p:pos x="10" y="10"/>
    <p:text>need a definition of the peak season -- what is the average daily demand in the peak season, what is the average daily demand in the off peak season.</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drawing1.xml><?xml version="1.0" encoding="utf-8"?>
<c:userShapes xmlns:c="http://schemas.openxmlformats.org/drawingml/2006/chart">
  <cdr:relSizeAnchor xmlns:cdr="http://schemas.openxmlformats.org/drawingml/2006/chartDrawing">
    <cdr:from>
      <cdr:x>0.20902</cdr:x>
      <cdr:y>0.64946</cdr:y>
    </cdr:from>
    <cdr:to>
      <cdr:x>0.22243</cdr:x>
      <cdr:y>0.69448</cdr:y>
    </cdr:to>
    <cdr:sp macro="" textlink="">
      <cdr:nvSpPr>
        <cdr:cNvPr id="2" name="TextBox 2"/>
        <cdr:cNvSpPr txBox="1"/>
      </cdr:nvSpPr>
      <cdr:spPr>
        <a:xfrm xmlns:a="http://schemas.openxmlformats.org/drawingml/2006/main">
          <a:off x="2232011" y="5276746"/>
          <a:ext cx="143176"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1974</a:t>
          </a:r>
        </a:p>
      </cdr:txBody>
    </cdr:sp>
  </cdr:relSizeAnchor>
  <cdr:relSizeAnchor xmlns:cdr="http://schemas.openxmlformats.org/drawingml/2006/chartDrawing">
    <cdr:from>
      <cdr:x>0.19776</cdr:x>
      <cdr:y>0.64726</cdr:y>
    </cdr:from>
    <cdr:to>
      <cdr:x>0.21116</cdr:x>
      <cdr:y>0.69228</cdr:y>
    </cdr:to>
    <cdr:sp macro="" textlink="">
      <cdr:nvSpPr>
        <cdr:cNvPr id="3" name="TextBox 2"/>
        <cdr:cNvSpPr txBox="1"/>
      </cdr:nvSpPr>
      <cdr:spPr>
        <a:xfrm xmlns:a="http://schemas.openxmlformats.org/drawingml/2006/main">
          <a:off x="2118445" y="5258892"/>
          <a:ext cx="143632"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1973</a:t>
          </a:r>
        </a:p>
      </cdr:txBody>
    </cdr:sp>
  </cdr:relSizeAnchor>
  <cdr:relSizeAnchor xmlns:cdr="http://schemas.openxmlformats.org/drawingml/2006/chartDrawing">
    <cdr:from>
      <cdr:x>0.22082</cdr:x>
      <cdr:y>0.65513</cdr:y>
    </cdr:from>
    <cdr:to>
      <cdr:x>0.23423</cdr:x>
      <cdr:y>0.70014</cdr:y>
    </cdr:to>
    <cdr:sp macro="" textlink="">
      <cdr:nvSpPr>
        <cdr:cNvPr id="4" name="TextBox 2"/>
        <cdr:cNvSpPr txBox="1"/>
      </cdr:nvSpPr>
      <cdr:spPr>
        <a:xfrm xmlns:a="http://schemas.openxmlformats.org/drawingml/2006/main">
          <a:off x="2358012" y="5322776"/>
          <a:ext cx="143176"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1975</a:t>
          </a:r>
        </a:p>
      </cdr:txBody>
    </cdr:sp>
  </cdr:relSizeAnchor>
  <cdr:relSizeAnchor xmlns:cdr="http://schemas.openxmlformats.org/drawingml/2006/chartDrawing">
    <cdr:from>
      <cdr:x>0.29323</cdr:x>
      <cdr:y>0.68363</cdr:y>
    </cdr:from>
    <cdr:to>
      <cdr:x>0.30663</cdr:x>
      <cdr:y>0.72864</cdr:y>
    </cdr:to>
    <cdr:sp macro="" textlink="">
      <cdr:nvSpPr>
        <cdr:cNvPr id="5" name="TextBox 2"/>
        <cdr:cNvSpPr txBox="1"/>
      </cdr:nvSpPr>
      <cdr:spPr>
        <a:xfrm xmlns:a="http://schemas.openxmlformats.org/drawingml/2006/main">
          <a:off x="3131184" y="5554351"/>
          <a:ext cx="143176"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1981</a:t>
          </a:r>
        </a:p>
      </cdr:txBody>
    </cdr:sp>
  </cdr:relSizeAnchor>
  <cdr:relSizeAnchor xmlns:cdr="http://schemas.openxmlformats.org/drawingml/2006/chartDrawing">
    <cdr:from>
      <cdr:x>0.28149</cdr:x>
      <cdr:y>0.67936</cdr:y>
    </cdr:from>
    <cdr:to>
      <cdr:x>0.2949</cdr:x>
      <cdr:y>0.72438</cdr:y>
    </cdr:to>
    <cdr:sp macro="" textlink="">
      <cdr:nvSpPr>
        <cdr:cNvPr id="6" name="TextBox 2"/>
        <cdr:cNvSpPr txBox="1"/>
      </cdr:nvSpPr>
      <cdr:spPr>
        <a:xfrm xmlns:a="http://schemas.openxmlformats.org/drawingml/2006/main">
          <a:off x="3015453" y="5519690"/>
          <a:ext cx="143631"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1980</a:t>
          </a:r>
        </a:p>
      </cdr:txBody>
    </cdr:sp>
  </cdr:relSizeAnchor>
  <cdr:relSizeAnchor xmlns:cdr="http://schemas.openxmlformats.org/drawingml/2006/chartDrawing">
    <cdr:from>
      <cdr:x>0.26856</cdr:x>
      <cdr:y>0.67438</cdr:y>
    </cdr:from>
    <cdr:to>
      <cdr:x>0.28197</cdr:x>
      <cdr:y>0.7194</cdr:y>
    </cdr:to>
    <cdr:sp macro="" textlink="">
      <cdr:nvSpPr>
        <cdr:cNvPr id="7" name="TextBox 2"/>
        <cdr:cNvSpPr txBox="1"/>
      </cdr:nvSpPr>
      <cdr:spPr>
        <a:xfrm xmlns:a="http://schemas.openxmlformats.org/drawingml/2006/main">
          <a:off x="2876918" y="5479234"/>
          <a:ext cx="143631"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1979</a:t>
          </a:r>
        </a:p>
      </cdr:txBody>
    </cdr:sp>
  </cdr:relSizeAnchor>
  <cdr:relSizeAnchor xmlns:cdr="http://schemas.openxmlformats.org/drawingml/2006/chartDrawing">
    <cdr:from>
      <cdr:x>0.25763</cdr:x>
      <cdr:y>0.66994</cdr:y>
    </cdr:from>
    <cdr:to>
      <cdr:x>0.27104</cdr:x>
      <cdr:y>0.71496</cdr:y>
    </cdr:to>
    <cdr:sp macro="" textlink="">
      <cdr:nvSpPr>
        <cdr:cNvPr id="8" name="TextBox 2"/>
        <cdr:cNvSpPr txBox="1"/>
      </cdr:nvSpPr>
      <cdr:spPr>
        <a:xfrm xmlns:a="http://schemas.openxmlformats.org/drawingml/2006/main">
          <a:off x="2751057" y="5443177"/>
          <a:ext cx="143175"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1978</a:t>
          </a:r>
        </a:p>
      </cdr:txBody>
    </cdr:sp>
  </cdr:relSizeAnchor>
  <cdr:relSizeAnchor xmlns:cdr="http://schemas.openxmlformats.org/drawingml/2006/chartDrawing">
    <cdr:from>
      <cdr:x>0.24519</cdr:x>
      <cdr:y>0.66525</cdr:y>
    </cdr:from>
    <cdr:to>
      <cdr:x>0.25859</cdr:x>
      <cdr:y>0.71027</cdr:y>
    </cdr:to>
    <cdr:sp macro="" textlink="">
      <cdr:nvSpPr>
        <cdr:cNvPr id="9" name="TextBox 2"/>
        <cdr:cNvSpPr txBox="1"/>
      </cdr:nvSpPr>
      <cdr:spPr>
        <a:xfrm xmlns:a="http://schemas.openxmlformats.org/drawingml/2006/main">
          <a:off x="2626530" y="5405078"/>
          <a:ext cx="143630"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1977</a:t>
          </a:r>
        </a:p>
      </cdr:txBody>
    </cdr:sp>
  </cdr:relSizeAnchor>
  <cdr:relSizeAnchor xmlns:cdr="http://schemas.openxmlformats.org/drawingml/2006/chartDrawing">
    <cdr:from>
      <cdr:x>0.23341</cdr:x>
      <cdr:y>0.66055</cdr:y>
    </cdr:from>
    <cdr:to>
      <cdr:x>0.24682</cdr:x>
      <cdr:y>0.70557</cdr:y>
    </cdr:to>
    <cdr:sp macro="" textlink="">
      <cdr:nvSpPr>
        <cdr:cNvPr id="10" name="TextBox 2"/>
        <cdr:cNvSpPr txBox="1"/>
      </cdr:nvSpPr>
      <cdr:spPr>
        <a:xfrm xmlns:a="http://schemas.openxmlformats.org/drawingml/2006/main">
          <a:off x="2492424" y="5366862"/>
          <a:ext cx="143176"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1976</a:t>
          </a:r>
        </a:p>
      </cdr:txBody>
    </cdr:sp>
  </cdr:relSizeAnchor>
  <cdr:relSizeAnchor xmlns:cdr="http://schemas.openxmlformats.org/drawingml/2006/chartDrawing">
    <cdr:from>
      <cdr:x>0.30444</cdr:x>
      <cdr:y>0.68768</cdr:y>
    </cdr:from>
    <cdr:to>
      <cdr:x>0.31785</cdr:x>
      <cdr:y>0.7327</cdr:y>
    </cdr:to>
    <cdr:sp macro="" textlink="">
      <cdr:nvSpPr>
        <cdr:cNvPr id="11" name="TextBox 2"/>
        <cdr:cNvSpPr txBox="1"/>
      </cdr:nvSpPr>
      <cdr:spPr>
        <a:xfrm xmlns:a="http://schemas.openxmlformats.org/drawingml/2006/main">
          <a:off x="3250973" y="5587316"/>
          <a:ext cx="143177"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1982</a:t>
          </a:r>
        </a:p>
      </cdr:txBody>
    </cdr:sp>
  </cdr:relSizeAnchor>
  <cdr:relSizeAnchor xmlns:cdr="http://schemas.openxmlformats.org/drawingml/2006/chartDrawing">
    <cdr:from>
      <cdr:x>0.31519</cdr:x>
      <cdr:y>0.6922</cdr:y>
    </cdr:from>
    <cdr:to>
      <cdr:x>0.3286</cdr:x>
      <cdr:y>0.73722</cdr:y>
    </cdr:to>
    <cdr:sp macro="" textlink="">
      <cdr:nvSpPr>
        <cdr:cNvPr id="12" name="TextBox 2"/>
        <cdr:cNvSpPr txBox="1"/>
      </cdr:nvSpPr>
      <cdr:spPr>
        <a:xfrm xmlns:a="http://schemas.openxmlformats.org/drawingml/2006/main">
          <a:off x="3376485" y="5624005"/>
          <a:ext cx="143631"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1983</a:t>
          </a:r>
        </a:p>
      </cdr:txBody>
    </cdr:sp>
  </cdr:relSizeAnchor>
  <cdr:relSizeAnchor xmlns:cdr="http://schemas.openxmlformats.org/drawingml/2006/chartDrawing">
    <cdr:from>
      <cdr:x>0.63653</cdr:x>
      <cdr:y>0.81121</cdr:y>
    </cdr:from>
    <cdr:to>
      <cdr:x>0.64994</cdr:x>
      <cdr:y>0.85623</cdr:y>
    </cdr:to>
    <cdr:sp macro="" textlink="">
      <cdr:nvSpPr>
        <cdr:cNvPr id="13" name="TextBox 2"/>
        <cdr:cNvSpPr txBox="1"/>
      </cdr:nvSpPr>
      <cdr:spPr>
        <a:xfrm xmlns:a="http://schemas.openxmlformats.org/drawingml/2006/main">
          <a:off x="6782899" y="6590939"/>
          <a:ext cx="142898" cy="36578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2010</a:t>
          </a:r>
        </a:p>
      </cdr:txBody>
    </cdr:sp>
  </cdr:relSizeAnchor>
  <cdr:relSizeAnchor xmlns:cdr="http://schemas.openxmlformats.org/drawingml/2006/chartDrawing">
    <cdr:from>
      <cdr:x>0.58917</cdr:x>
      <cdr:y>0.79218</cdr:y>
    </cdr:from>
    <cdr:to>
      <cdr:x>0.60258</cdr:x>
      <cdr:y>0.8372</cdr:y>
    </cdr:to>
    <cdr:sp macro="" textlink="">
      <cdr:nvSpPr>
        <cdr:cNvPr id="14" name="TextBox 2"/>
        <cdr:cNvSpPr txBox="1"/>
      </cdr:nvSpPr>
      <cdr:spPr>
        <a:xfrm xmlns:a="http://schemas.openxmlformats.org/drawingml/2006/main">
          <a:off x="6320601" y="6436318"/>
          <a:ext cx="143865" cy="365779"/>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2006</a:t>
          </a:r>
        </a:p>
      </cdr:txBody>
    </cdr:sp>
  </cdr:relSizeAnchor>
  <cdr:relSizeAnchor xmlns:cdr="http://schemas.openxmlformats.org/drawingml/2006/chartDrawing">
    <cdr:from>
      <cdr:x>0.57833</cdr:x>
      <cdr:y>0.79085</cdr:y>
    </cdr:from>
    <cdr:to>
      <cdr:x>0.59174</cdr:x>
      <cdr:y>0.83587</cdr:y>
    </cdr:to>
    <cdr:sp macro="" textlink="">
      <cdr:nvSpPr>
        <cdr:cNvPr id="15" name="TextBox 2"/>
        <cdr:cNvSpPr txBox="1"/>
      </cdr:nvSpPr>
      <cdr:spPr>
        <a:xfrm xmlns:a="http://schemas.openxmlformats.org/drawingml/2006/main">
          <a:off x="6162772" y="6425556"/>
          <a:ext cx="142898" cy="365779"/>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2005</a:t>
          </a:r>
        </a:p>
      </cdr:txBody>
    </cdr:sp>
  </cdr:relSizeAnchor>
  <cdr:relSizeAnchor xmlns:cdr="http://schemas.openxmlformats.org/drawingml/2006/chartDrawing">
    <cdr:from>
      <cdr:x>0.50568</cdr:x>
      <cdr:y>0.7616</cdr:y>
    </cdr:from>
    <cdr:to>
      <cdr:x>0.51909</cdr:x>
      <cdr:y>0.80662</cdr:y>
    </cdr:to>
    <cdr:sp macro="" textlink="">
      <cdr:nvSpPr>
        <cdr:cNvPr id="16" name="TextBox 2"/>
        <cdr:cNvSpPr txBox="1"/>
      </cdr:nvSpPr>
      <cdr:spPr>
        <a:xfrm xmlns:a="http://schemas.openxmlformats.org/drawingml/2006/main">
          <a:off x="5388565" y="6187829"/>
          <a:ext cx="142898" cy="365779"/>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1999</a:t>
          </a:r>
        </a:p>
      </cdr:txBody>
    </cdr:sp>
  </cdr:relSizeAnchor>
  <cdr:relSizeAnchor xmlns:cdr="http://schemas.openxmlformats.org/drawingml/2006/chartDrawing">
    <cdr:from>
      <cdr:x>0.65994</cdr:x>
      <cdr:y>0.82057</cdr:y>
    </cdr:from>
    <cdr:to>
      <cdr:x>0.67335</cdr:x>
      <cdr:y>0.86558</cdr:y>
    </cdr:to>
    <cdr:sp macro="" textlink="">
      <cdr:nvSpPr>
        <cdr:cNvPr id="18" name="TextBox 2"/>
        <cdr:cNvSpPr txBox="1"/>
      </cdr:nvSpPr>
      <cdr:spPr>
        <a:xfrm xmlns:a="http://schemas.openxmlformats.org/drawingml/2006/main">
          <a:off x="7032358" y="6667026"/>
          <a:ext cx="142898" cy="365698"/>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2012</a:t>
          </a:r>
        </a:p>
      </cdr:txBody>
    </cdr:sp>
  </cdr:relSizeAnchor>
  <cdr:relSizeAnchor xmlns:cdr="http://schemas.openxmlformats.org/drawingml/2006/chartDrawing">
    <cdr:from>
      <cdr:x>0.4946</cdr:x>
      <cdr:y>0.75815</cdr:y>
    </cdr:from>
    <cdr:to>
      <cdr:x>0.50801</cdr:x>
      <cdr:y>0.80317</cdr:y>
    </cdr:to>
    <cdr:sp macro="" textlink="">
      <cdr:nvSpPr>
        <cdr:cNvPr id="19" name="TextBox 2"/>
        <cdr:cNvSpPr txBox="1"/>
      </cdr:nvSpPr>
      <cdr:spPr>
        <a:xfrm xmlns:a="http://schemas.openxmlformats.org/drawingml/2006/main">
          <a:off x="5270512" y="6159836"/>
          <a:ext cx="142899" cy="36578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1998</a:t>
          </a:r>
        </a:p>
      </cdr:txBody>
    </cdr:sp>
  </cdr:relSizeAnchor>
  <cdr:relSizeAnchor xmlns:cdr="http://schemas.openxmlformats.org/drawingml/2006/chartDrawing">
    <cdr:from>
      <cdr:x>0.47049</cdr:x>
      <cdr:y>0.74894</cdr:y>
    </cdr:from>
    <cdr:to>
      <cdr:x>0.4839</cdr:x>
      <cdr:y>0.79396</cdr:y>
    </cdr:to>
    <cdr:sp macro="" textlink="">
      <cdr:nvSpPr>
        <cdr:cNvPr id="20" name="TextBox 2"/>
        <cdr:cNvSpPr txBox="1"/>
      </cdr:nvSpPr>
      <cdr:spPr>
        <a:xfrm xmlns:a="http://schemas.openxmlformats.org/drawingml/2006/main">
          <a:off x="5013553" y="6084969"/>
          <a:ext cx="142898" cy="365779"/>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1996</a:t>
          </a:r>
        </a:p>
      </cdr:txBody>
    </cdr:sp>
  </cdr:relSizeAnchor>
  <cdr:relSizeAnchor xmlns:cdr="http://schemas.openxmlformats.org/drawingml/2006/chartDrawing">
    <cdr:from>
      <cdr:x>0.48314</cdr:x>
      <cdr:y>0.75288</cdr:y>
    </cdr:from>
    <cdr:to>
      <cdr:x>0.49655</cdr:x>
      <cdr:y>0.7979</cdr:y>
    </cdr:to>
    <cdr:sp macro="" textlink="">
      <cdr:nvSpPr>
        <cdr:cNvPr id="21" name="TextBox 2"/>
        <cdr:cNvSpPr txBox="1"/>
      </cdr:nvSpPr>
      <cdr:spPr>
        <a:xfrm xmlns:a="http://schemas.openxmlformats.org/drawingml/2006/main">
          <a:off x="5148393" y="6116999"/>
          <a:ext cx="142899" cy="36578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1997</a:t>
          </a:r>
        </a:p>
      </cdr:txBody>
    </cdr:sp>
  </cdr:relSizeAnchor>
  <cdr:relSizeAnchor xmlns:cdr="http://schemas.openxmlformats.org/drawingml/2006/chartDrawing">
    <cdr:from>
      <cdr:x>0.36436</cdr:x>
      <cdr:y>0.70871</cdr:y>
    </cdr:from>
    <cdr:to>
      <cdr:x>0.37777</cdr:x>
      <cdr:y>0.75373</cdr:y>
    </cdr:to>
    <cdr:sp macro="" textlink="">
      <cdr:nvSpPr>
        <cdr:cNvPr id="22" name="TextBox 2"/>
        <cdr:cNvSpPr txBox="1"/>
      </cdr:nvSpPr>
      <cdr:spPr>
        <a:xfrm xmlns:a="http://schemas.openxmlformats.org/drawingml/2006/main">
          <a:off x="3882696" y="5758145"/>
          <a:ext cx="142898" cy="365779"/>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1987</a:t>
          </a:r>
        </a:p>
      </cdr:txBody>
    </cdr:sp>
  </cdr:relSizeAnchor>
  <cdr:relSizeAnchor xmlns:cdr="http://schemas.openxmlformats.org/drawingml/2006/chartDrawing">
    <cdr:from>
      <cdr:x>0.40967</cdr:x>
      <cdr:y>0.72607</cdr:y>
    </cdr:from>
    <cdr:to>
      <cdr:x>0.42308</cdr:x>
      <cdr:y>0.77108</cdr:y>
    </cdr:to>
    <cdr:sp macro="" textlink="">
      <cdr:nvSpPr>
        <cdr:cNvPr id="23" name="TextBox 2"/>
        <cdr:cNvSpPr txBox="1"/>
      </cdr:nvSpPr>
      <cdr:spPr>
        <a:xfrm xmlns:a="http://schemas.openxmlformats.org/drawingml/2006/main">
          <a:off x="4365466" y="5899173"/>
          <a:ext cx="142898" cy="365698"/>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1991</a:t>
          </a:r>
        </a:p>
      </cdr:txBody>
    </cdr:sp>
  </cdr:relSizeAnchor>
  <cdr:relSizeAnchor xmlns:cdr="http://schemas.openxmlformats.org/drawingml/2006/chartDrawing">
    <cdr:from>
      <cdr:x>0.44805</cdr:x>
      <cdr:y>0.74079</cdr:y>
    </cdr:from>
    <cdr:to>
      <cdr:x>0.46145</cdr:x>
      <cdr:y>0.78581</cdr:y>
    </cdr:to>
    <cdr:sp macro="" textlink="">
      <cdr:nvSpPr>
        <cdr:cNvPr id="24" name="TextBox 2"/>
        <cdr:cNvSpPr txBox="1"/>
      </cdr:nvSpPr>
      <cdr:spPr>
        <a:xfrm xmlns:a="http://schemas.openxmlformats.org/drawingml/2006/main">
          <a:off x="4799658" y="6018777"/>
          <a:ext cx="143630"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1994</a:t>
          </a:r>
        </a:p>
      </cdr:txBody>
    </cdr:sp>
  </cdr:relSizeAnchor>
  <cdr:relSizeAnchor xmlns:cdr="http://schemas.openxmlformats.org/drawingml/2006/chartDrawing">
    <cdr:from>
      <cdr:x>0.43509</cdr:x>
      <cdr:y>0.73779</cdr:y>
    </cdr:from>
    <cdr:to>
      <cdr:x>0.4485</cdr:x>
      <cdr:y>0.7828</cdr:y>
    </cdr:to>
    <cdr:sp macro="" textlink="">
      <cdr:nvSpPr>
        <cdr:cNvPr id="25" name="TextBox 2"/>
        <cdr:cNvSpPr txBox="1"/>
      </cdr:nvSpPr>
      <cdr:spPr>
        <a:xfrm xmlns:a="http://schemas.openxmlformats.org/drawingml/2006/main">
          <a:off x="4636385" y="5994434"/>
          <a:ext cx="142898" cy="365698"/>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1993</a:t>
          </a:r>
        </a:p>
      </cdr:txBody>
    </cdr:sp>
  </cdr:relSizeAnchor>
  <cdr:relSizeAnchor xmlns:cdr="http://schemas.openxmlformats.org/drawingml/2006/chartDrawing">
    <cdr:from>
      <cdr:x>0.45867</cdr:x>
      <cdr:y>0.74519</cdr:y>
    </cdr:from>
    <cdr:to>
      <cdr:x>0.47208</cdr:x>
      <cdr:y>0.7902</cdr:y>
    </cdr:to>
    <cdr:sp macro="" textlink="">
      <cdr:nvSpPr>
        <cdr:cNvPr id="26" name="TextBox 2"/>
        <cdr:cNvSpPr txBox="1"/>
      </cdr:nvSpPr>
      <cdr:spPr>
        <a:xfrm xmlns:a="http://schemas.openxmlformats.org/drawingml/2006/main">
          <a:off x="4887614" y="6054538"/>
          <a:ext cx="142899" cy="365699"/>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1995</a:t>
          </a:r>
        </a:p>
      </cdr:txBody>
    </cdr:sp>
  </cdr:relSizeAnchor>
  <cdr:relSizeAnchor xmlns:cdr="http://schemas.openxmlformats.org/drawingml/2006/chartDrawing">
    <cdr:from>
      <cdr:x>0.42309</cdr:x>
      <cdr:y>0.73192</cdr:y>
    </cdr:from>
    <cdr:to>
      <cdr:x>0.43649</cdr:x>
      <cdr:y>0.77694</cdr:y>
    </cdr:to>
    <cdr:sp macro="" textlink="">
      <cdr:nvSpPr>
        <cdr:cNvPr id="27" name="TextBox 2"/>
        <cdr:cNvSpPr txBox="1"/>
      </cdr:nvSpPr>
      <cdr:spPr>
        <a:xfrm xmlns:a="http://schemas.openxmlformats.org/drawingml/2006/main">
          <a:off x="4508446" y="5946741"/>
          <a:ext cx="142792" cy="365779"/>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1992</a:t>
          </a:r>
        </a:p>
      </cdr:txBody>
    </cdr:sp>
  </cdr:relSizeAnchor>
  <cdr:relSizeAnchor xmlns:cdr="http://schemas.openxmlformats.org/drawingml/2006/chartDrawing">
    <cdr:from>
      <cdr:x>0.39716</cdr:x>
      <cdr:y>0.72138</cdr:y>
    </cdr:from>
    <cdr:to>
      <cdr:x>0.41057</cdr:x>
      <cdr:y>0.7664</cdr:y>
    </cdr:to>
    <cdr:sp macro="" textlink="">
      <cdr:nvSpPr>
        <cdr:cNvPr id="28" name="TextBox 2"/>
        <cdr:cNvSpPr txBox="1"/>
      </cdr:nvSpPr>
      <cdr:spPr>
        <a:xfrm xmlns:a="http://schemas.openxmlformats.org/drawingml/2006/main">
          <a:off x="4232158" y="5861067"/>
          <a:ext cx="142898" cy="36578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1990</a:t>
          </a:r>
        </a:p>
      </cdr:txBody>
    </cdr:sp>
  </cdr:relSizeAnchor>
  <cdr:relSizeAnchor xmlns:cdr="http://schemas.openxmlformats.org/drawingml/2006/chartDrawing">
    <cdr:from>
      <cdr:x>0.38643</cdr:x>
      <cdr:y>0.71786</cdr:y>
    </cdr:from>
    <cdr:to>
      <cdr:x>0.39984</cdr:x>
      <cdr:y>0.76288</cdr:y>
    </cdr:to>
    <cdr:sp macro="" textlink="">
      <cdr:nvSpPr>
        <cdr:cNvPr id="29" name="TextBox 2"/>
        <cdr:cNvSpPr txBox="1"/>
      </cdr:nvSpPr>
      <cdr:spPr>
        <a:xfrm xmlns:a="http://schemas.openxmlformats.org/drawingml/2006/main">
          <a:off x="4117869" y="5832475"/>
          <a:ext cx="142875"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1989</a:t>
          </a:r>
        </a:p>
      </cdr:txBody>
    </cdr:sp>
  </cdr:relSizeAnchor>
  <cdr:relSizeAnchor xmlns:cdr="http://schemas.openxmlformats.org/drawingml/2006/chartDrawing">
    <cdr:from>
      <cdr:x>0.37481</cdr:x>
      <cdr:y>0.71317</cdr:y>
    </cdr:from>
    <cdr:to>
      <cdr:x>0.38822</cdr:x>
      <cdr:y>0.75819</cdr:y>
    </cdr:to>
    <cdr:sp macro="" textlink="">
      <cdr:nvSpPr>
        <cdr:cNvPr id="30" name="TextBox 2"/>
        <cdr:cNvSpPr txBox="1"/>
      </cdr:nvSpPr>
      <cdr:spPr>
        <a:xfrm xmlns:a="http://schemas.openxmlformats.org/drawingml/2006/main">
          <a:off x="3994044" y="5794375"/>
          <a:ext cx="142875"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1988</a:t>
          </a:r>
        </a:p>
      </cdr:txBody>
    </cdr:sp>
  </cdr:relSizeAnchor>
  <cdr:relSizeAnchor xmlns:cdr="http://schemas.openxmlformats.org/drawingml/2006/chartDrawing">
    <cdr:from>
      <cdr:x>0.33893</cdr:x>
      <cdr:y>0.70111</cdr:y>
    </cdr:from>
    <cdr:to>
      <cdr:x>0.35234</cdr:x>
      <cdr:y>0.74613</cdr:y>
    </cdr:to>
    <cdr:sp macro="" textlink="">
      <cdr:nvSpPr>
        <cdr:cNvPr id="31" name="TextBox 2"/>
        <cdr:cNvSpPr txBox="1"/>
      </cdr:nvSpPr>
      <cdr:spPr>
        <a:xfrm xmlns:a="http://schemas.openxmlformats.org/drawingml/2006/main">
          <a:off x="3611683" y="5696404"/>
          <a:ext cx="142875"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1985</a:t>
          </a:r>
        </a:p>
      </cdr:txBody>
    </cdr:sp>
  </cdr:relSizeAnchor>
  <cdr:relSizeAnchor xmlns:cdr="http://schemas.openxmlformats.org/drawingml/2006/chartDrawing">
    <cdr:from>
      <cdr:x>0.32719</cdr:x>
      <cdr:y>0.6961</cdr:y>
    </cdr:from>
    <cdr:to>
      <cdr:x>0.3406</cdr:x>
      <cdr:y>0.74112</cdr:y>
    </cdr:to>
    <cdr:sp macro="" textlink="">
      <cdr:nvSpPr>
        <cdr:cNvPr id="32" name="TextBox 2"/>
        <cdr:cNvSpPr txBox="1"/>
      </cdr:nvSpPr>
      <cdr:spPr>
        <a:xfrm xmlns:a="http://schemas.openxmlformats.org/drawingml/2006/main">
          <a:off x="3504972" y="5655711"/>
          <a:ext cx="143632"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1984</a:t>
          </a:r>
        </a:p>
      </cdr:txBody>
    </cdr:sp>
  </cdr:relSizeAnchor>
  <cdr:relSizeAnchor xmlns:cdr="http://schemas.openxmlformats.org/drawingml/2006/chartDrawing">
    <cdr:from>
      <cdr:x>0.34981</cdr:x>
      <cdr:y>0.7053</cdr:y>
    </cdr:from>
    <cdr:to>
      <cdr:x>0.36322</cdr:x>
      <cdr:y>0.75032</cdr:y>
    </cdr:to>
    <cdr:sp macro="" textlink="">
      <cdr:nvSpPr>
        <cdr:cNvPr id="33" name="TextBox 2"/>
        <cdr:cNvSpPr txBox="1"/>
      </cdr:nvSpPr>
      <cdr:spPr>
        <a:xfrm xmlns:a="http://schemas.openxmlformats.org/drawingml/2006/main">
          <a:off x="3727592" y="5730420"/>
          <a:ext cx="142898" cy="36578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1986</a:t>
          </a:r>
        </a:p>
      </cdr:txBody>
    </cdr:sp>
  </cdr:relSizeAnchor>
  <cdr:relSizeAnchor xmlns:cdr="http://schemas.openxmlformats.org/drawingml/2006/chartDrawing">
    <cdr:from>
      <cdr:x>0.51665</cdr:x>
      <cdr:y>0.76689</cdr:y>
    </cdr:from>
    <cdr:to>
      <cdr:x>0.53006</cdr:x>
      <cdr:y>0.81191</cdr:y>
    </cdr:to>
    <cdr:sp macro="" textlink="">
      <cdr:nvSpPr>
        <cdr:cNvPr id="34" name="TextBox 2"/>
        <cdr:cNvSpPr txBox="1"/>
      </cdr:nvSpPr>
      <cdr:spPr>
        <a:xfrm xmlns:a="http://schemas.openxmlformats.org/drawingml/2006/main">
          <a:off x="5505487" y="6230828"/>
          <a:ext cx="142898" cy="36578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2000</a:t>
          </a:r>
        </a:p>
      </cdr:txBody>
    </cdr:sp>
  </cdr:relSizeAnchor>
  <cdr:relSizeAnchor xmlns:cdr="http://schemas.openxmlformats.org/drawingml/2006/chartDrawing">
    <cdr:from>
      <cdr:x>0.62354</cdr:x>
      <cdr:y>0.80583</cdr:y>
    </cdr:from>
    <cdr:to>
      <cdr:x>0.63694</cdr:x>
      <cdr:y>0.85085</cdr:y>
    </cdr:to>
    <cdr:sp macro="" textlink="">
      <cdr:nvSpPr>
        <cdr:cNvPr id="35" name="TextBox 2"/>
        <cdr:cNvSpPr txBox="1"/>
      </cdr:nvSpPr>
      <cdr:spPr>
        <a:xfrm xmlns:a="http://schemas.openxmlformats.org/drawingml/2006/main">
          <a:off x="6644476" y="6547247"/>
          <a:ext cx="142792" cy="365779"/>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2009</a:t>
          </a:r>
        </a:p>
      </cdr:txBody>
    </cdr:sp>
  </cdr:relSizeAnchor>
  <cdr:relSizeAnchor xmlns:cdr="http://schemas.openxmlformats.org/drawingml/2006/chartDrawing">
    <cdr:from>
      <cdr:x>0.61382</cdr:x>
      <cdr:y>0.80318</cdr:y>
    </cdr:from>
    <cdr:to>
      <cdr:x>0.62723</cdr:x>
      <cdr:y>0.8482</cdr:y>
    </cdr:to>
    <cdr:sp macro="" textlink="">
      <cdr:nvSpPr>
        <cdr:cNvPr id="36" name="TextBox 2"/>
        <cdr:cNvSpPr txBox="1"/>
      </cdr:nvSpPr>
      <cdr:spPr>
        <a:xfrm xmlns:a="http://schemas.openxmlformats.org/drawingml/2006/main">
          <a:off x="6540915" y="6525735"/>
          <a:ext cx="142899" cy="365779"/>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2008</a:t>
          </a:r>
        </a:p>
      </cdr:txBody>
    </cdr:sp>
  </cdr:relSizeAnchor>
  <cdr:relSizeAnchor xmlns:cdr="http://schemas.openxmlformats.org/drawingml/2006/chartDrawing">
    <cdr:from>
      <cdr:x>0.60217</cdr:x>
      <cdr:y>0.79777</cdr:y>
    </cdr:from>
    <cdr:to>
      <cdr:x>0.61558</cdr:x>
      <cdr:y>0.84278</cdr:y>
    </cdr:to>
    <cdr:sp macro="" textlink="">
      <cdr:nvSpPr>
        <cdr:cNvPr id="37" name="TextBox 2"/>
        <cdr:cNvSpPr txBox="1"/>
      </cdr:nvSpPr>
      <cdr:spPr>
        <a:xfrm xmlns:a="http://schemas.openxmlformats.org/drawingml/2006/main">
          <a:off x="6416731" y="6481742"/>
          <a:ext cx="142898" cy="365698"/>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2007</a:t>
          </a:r>
        </a:p>
      </cdr:txBody>
    </cdr:sp>
  </cdr:relSizeAnchor>
  <cdr:relSizeAnchor xmlns:cdr="http://schemas.openxmlformats.org/drawingml/2006/chartDrawing">
    <cdr:from>
      <cdr:x>0.52774</cdr:x>
      <cdr:y>0.7732</cdr:y>
    </cdr:from>
    <cdr:to>
      <cdr:x>0.54115</cdr:x>
      <cdr:y>0.81822</cdr:y>
    </cdr:to>
    <cdr:sp macro="" textlink="">
      <cdr:nvSpPr>
        <cdr:cNvPr id="38" name="TextBox 2"/>
        <cdr:cNvSpPr txBox="1"/>
      </cdr:nvSpPr>
      <cdr:spPr>
        <a:xfrm xmlns:a="http://schemas.openxmlformats.org/drawingml/2006/main">
          <a:off x="5623663" y="6282134"/>
          <a:ext cx="142898" cy="365779"/>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2001</a:t>
          </a:r>
        </a:p>
      </cdr:txBody>
    </cdr:sp>
  </cdr:relSizeAnchor>
  <cdr:relSizeAnchor xmlns:cdr="http://schemas.openxmlformats.org/drawingml/2006/chartDrawing">
    <cdr:from>
      <cdr:x>0.56543</cdr:x>
      <cdr:y>0.78624</cdr:y>
    </cdr:from>
    <cdr:to>
      <cdr:x>0.57884</cdr:x>
      <cdr:y>0.83126</cdr:y>
    </cdr:to>
    <cdr:sp macro="" textlink="">
      <cdr:nvSpPr>
        <cdr:cNvPr id="39" name="TextBox 2"/>
        <cdr:cNvSpPr txBox="1"/>
      </cdr:nvSpPr>
      <cdr:spPr>
        <a:xfrm xmlns:a="http://schemas.openxmlformats.org/drawingml/2006/main">
          <a:off x="6025308" y="6388100"/>
          <a:ext cx="142898" cy="36578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2004</a:t>
          </a:r>
        </a:p>
      </cdr:txBody>
    </cdr:sp>
  </cdr:relSizeAnchor>
  <cdr:relSizeAnchor xmlns:cdr="http://schemas.openxmlformats.org/drawingml/2006/chartDrawing">
    <cdr:from>
      <cdr:x>0.54081</cdr:x>
      <cdr:y>0.77676</cdr:y>
    </cdr:from>
    <cdr:to>
      <cdr:x>0.55422</cdr:x>
      <cdr:y>0.82177</cdr:y>
    </cdr:to>
    <cdr:sp macro="" textlink="">
      <cdr:nvSpPr>
        <cdr:cNvPr id="41" name="TextBox 2"/>
        <cdr:cNvSpPr txBox="1"/>
      </cdr:nvSpPr>
      <cdr:spPr>
        <a:xfrm xmlns:a="http://schemas.openxmlformats.org/drawingml/2006/main">
          <a:off x="5762873" y="6311058"/>
          <a:ext cx="142898" cy="365698"/>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2002</a:t>
          </a:r>
        </a:p>
      </cdr:txBody>
    </cdr:sp>
  </cdr:relSizeAnchor>
  <cdr:relSizeAnchor xmlns:cdr="http://schemas.openxmlformats.org/drawingml/2006/chartDrawing">
    <cdr:from>
      <cdr:x>0.55276</cdr:x>
      <cdr:y>0.77917</cdr:y>
    </cdr:from>
    <cdr:to>
      <cdr:x>0.56617</cdr:x>
      <cdr:y>0.82419</cdr:y>
    </cdr:to>
    <cdr:sp macro="" textlink="">
      <cdr:nvSpPr>
        <cdr:cNvPr id="42" name="TextBox 2"/>
        <cdr:cNvSpPr txBox="1"/>
      </cdr:nvSpPr>
      <cdr:spPr>
        <a:xfrm xmlns:a="http://schemas.openxmlformats.org/drawingml/2006/main">
          <a:off x="5930034" y="6330614"/>
          <a:ext cx="143863" cy="365779"/>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2003</a:t>
          </a:r>
        </a:p>
      </cdr:txBody>
    </cdr:sp>
  </cdr:relSizeAnchor>
  <cdr:relSizeAnchor xmlns:cdr="http://schemas.openxmlformats.org/drawingml/2006/chartDrawing">
    <cdr:from>
      <cdr:x>0.64781</cdr:x>
      <cdr:y>0.81659</cdr:y>
    </cdr:from>
    <cdr:to>
      <cdr:x>0.66122</cdr:x>
      <cdr:y>0.86161</cdr:y>
    </cdr:to>
    <cdr:sp macro="" textlink="">
      <cdr:nvSpPr>
        <cdr:cNvPr id="54" name="TextBox 2"/>
        <cdr:cNvSpPr txBox="1"/>
      </cdr:nvSpPr>
      <cdr:spPr>
        <a:xfrm xmlns:a="http://schemas.openxmlformats.org/drawingml/2006/main">
          <a:off x="6903140" y="6634626"/>
          <a:ext cx="142899" cy="36578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2011</a:t>
          </a:r>
        </a:p>
      </cdr:txBody>
    </cdr:sp>
  </cdr:relSizeAnchor>
  <cdr:relSizeAnchor xmlns:cdr="http://schemas.openxmlformats.org/drawingml/2006/chartDrawing">
    <cdr:from>
      <cdr:x>0.38643</cdr:x>
      <cdr:y>0.71786</cdr:y>
    </cdr:from>
    <cdr:to>
      <cdr:x>0.39984</cdr:x>
      <cdr:y>0.76288</cdr:y>
    </cdr:to>
    <cdr:sp macro="" textlink="">
      <cdr:nvSpPr>
        <cdr:cNvPr id="70" name="TextBox 2"/>
        <cdr:cNvSpPr txBox="1"/>
      </cdr:nvSpPr>
      <cdr:spPr>
        <a:xfrm xmlns:a="http://schemas.openxmlformats.org/drawingml/2006/main">
          <a:off x="4117869" y="5832475"/>
          <a:ext cx="142875"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1989</a:t>
          </a:r>
        </a:p>
      </cdr:txBody>
    </cdr:sp>
  </cdr:relSizeAnchor>
  <cdr:relSizeAnchor xmlns:cdr="http://schemas.openxmlformats.org/drawingml/2006/chartDrawing">
    <cdr:from>
      <cdr:x>0.37481</cdr:x>
      <cdr:y>0.71317</cdr:y>
    </cdr:from>
    <cdr:to>
      <cdr:x>0.38822</cdr:x>
      <cdr:y>0.75819</cdr:y>
    </cdr:to>
    <cdr:sp macro="" textlink="">
      <cdr:nvSpPr>
        <cdr:cNvPr id="71" name="TextBox 2"/>
        <cdr:cNvSpPr txBox="1"/>
      </cdr:nvSpPr>
      <cdr:spPr>
        <a:xfrm xmlns:a="http://schemas.openxmlformats.org/drawingml/2006/main">
          <a:off x="3994044" y="5794375"/>
          <a:ext cx="142875" cy="365760"/>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1988</a:t>
          </a:r>
        </a:p>
      </cdr:txBody>
    </cdr:sp>
  </cdr:relSizeAnchor>
  <cdr:relSizeAnchor xmlns:cdr="http://schemas.openxmlformats.org/drawingml/2006/chartDrawing">
    <cdr:from>
      <cdr:x>0.6067</cdr:x>
      <cdr:y>0.12778</cdr:y>
    </cdr:from>
    <cdr:to>
      <cdr:x>0.71218</cdr:x>
      <cdr:y>0.17819</cdr:y>
    </cdr:to>
    <cdr:sp macro="" textlink="">
      <cdr:nvSpPr>
        <cdr:cNvPr id="84" name="TextBox 83"/>
        <cdr:cNvSpPr txBox="1"/>
      </cdr:nvSpPr>
      <cdr:spPr>
        <a:xfrm xmlns:a="http://schemas.openxmlformats.org/drawingml/2006/main">
          <a:off x="6465096" y="1038226"/>
          <a:ext cx="1123950" cy="4095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a:t>Water</a:t>
          </a:r>
          <a:r>
            <a:rPr lang="en-US" sz="1000" b="1" baseline="0"/>
            <a:t> Year</a:t>
          </a:r>
          <a:endParaRPr lang="en-US" sz="1000" b="1"/>
        </a:p>
      </cdr:txBody>
    </cdr:sp>
  </cdr:relSizeAnchor>
  <cdr:relSizeAnchor xmlns:cdr="http://schemas.openxmlformats.org/drawingml/2006/chartDrawing">
    <cdr:from>
      <cdr:x>0.67158</cdr:x>
      <cdr:y>0.82454</cdr:y>
    </cdr:from>
    <cdr:to>
      <cdr:x>0.68499</cdr:x>
      <cdr:y>0.86955</cdr:y>
    </cdr:to>
    <cdr:sp macro="" textlink="">
      <cdr:nvSpPr>
        <cdr:cNvPr id="49" name="TextBox 2"/>
        <cdr:cNvSpPr txBox="1"/>
      </cdr:nvSpPr>
      <cdr:spPr>
        <a:xfrm xmlns:a="http://schemas.openxmlformats.org/drawingml/2006/main">
          <a:off x="7156450" y="6699250"/>
          <a:ext cx="142898" cy="365698"/>
        </a:xfrm>
        <a:prstGeom xmlns:a="http://schemas.openxmlformats.org/drawingml/2006/main" prst="rect">
          <a:avLst/>
        </a:prstGeom>
        <a:solidFill xmlns:a="http://schemas.openxmlformats.org/drawingml/2006/main">
          <a:sysClr val="window" lastClr="FFFFFF">
            <a:alpha val="0"/>
          </a:sys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vert270" wrap="none" lIns="0" tIns="0" rIns="0" bIns="0" rtlCol="0" anchor="t" anchorCtr="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0" algn="r"/>
          <a:r>
            <a:rPr lang="en-US" sz="1000"/>
            <a:t>2013</a:t>
          </a:r>
        </a:p>
      </cdr:txBody>
    </cdr:sp>
  </cdr:relSizeAnchor>
</c:userShapes>
</file>

<file path=ppt/drawings/drawing2.xml><?xml version="1.0" encoding="utf-8"?>
<c:userShapes xmlns:c="http://schemas.openxmlformats.org/drawingml/2006/chart">
  <cdr:relSizeAnchor xmlns:cdr="http://schemas.openxmlformats.org/drawingml/2006/chartDrawing">
    <cdr:from>
      <cdr:x>0.06376</cdr:x>
      <cdr:y>0.89087</cdr:y>
    </cdr:from>
    <cdr:to>
      <cdr:x>0.15894</cdr:x>
      <cdr:y>1</cdr:y>
    </cdr:to>
    <cdr:sp macro="" textlink="">
      <cdr:nvSpPr>
        <cdr:cNvPr id="2" name="TextBox 1"/>
        <cdr:cNvSpPr txBox="1"/>
      </cdr:nvSpPr>
      <cdr:spPr>
        <a:xfrm xmlns:a="http://schemas.openxmlformats.org/drawingml/2006/main">
          <a:off x="612596" y="807561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0.85363</cdr:x>
      <cdr:y>0.13451</cdr:y>
    </cdr:from>
    <cdr:to>
      <cdr:x>0.96082</cdr:x>
      <cdr:y>0.17285</cdr:y>
    </cdr:to>
    <cdr:sp macro="" textlink="">
      <cdr:nvSpPr>
        <cdr:cNvPr id="13" name="TextBox 1"/>
        <cdr:cNvSpPr txBox="1"/>
      </cdr:nvSpPr>
      <cdr:spPr>
        <a:xfrm xmlns:a="http://schemas.openxmlformats.org/drawingml/2006/main">
          <a:off x="7389292" y="844545"/>
          <a:ext cx="927871" cy="2407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l"/>
          <a:r>
            <a:rPr lang="en-US" sz="1100" b="1"/>
            <a:t>Population</a:t>
          </a:r>
        </a:p>
      </cdr:txBody>
    </cdr:sp>
  </cdr:relSizeAnchor>
  <cdr:relSizeAnchor xmlns:cdr="http://schemas.openxmlformats.org/drawingml/2006/chartDrawing">
    <cdr:from>
      <cdr:x>0.86054</cdr:x>
      <cdr:y>0.46685</cdr:y>
    </cdr:from>
    <cdr:to>
      <cdr:x>0.96773</cdr:x>
      <cdr:y>0.50444</cdr:y>
    </cdr:to>
    <cdr:sp macro="" textlink="">
      <cdr:nvSpPr>
        <cdr:cNvPr id="17" name="TextBox 1"/>
        <cdr:cNvSpPr txBox="1"/>
      </cdr:nvSpPr>
      <cdr:spPr>
        <a:xfrm xmlns:a="http://schemas.openxmlformats.org/drawingml/2006/main">
          <a:off x="7449124" y="2931287"/>
          <a:ext cx="927871" cy="23602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100" b="1"/>
            <a:t>Accounts</a:t>
          </a:r>
        </a:p>
        <a:p xmlns:a="http://schemas.openxmlformats.org/drawingml/2006/main">
          <a:pPr algn="l"/>
          <a:endParaRPr lang="en-US" sz="1100"/>
        </a:p>
      </cdr:txBody>
    </cdr:sp>
  </cdr:relSizeAnchor>
  <cdr:relSizeAnchor xmlns:cdr="http://schemas.openxmlformats.org/drawingml/2006/chartDrawing">
    <cdr:from>
      <cdr:x>0.85149</cdr:x>
      <cdr:y>0.62374</cdr:y>
    </cdr:from>
    <cdr:to>
      <cdr:x>0.99824</cdr:x>
      <cdr:y>0.66208</cdr:y>
    </cdr:to>
    <cdr:sp macro="" textlink="">
      <cdr:nvSpPr>
        <cdr:cNvPr id="18" name="TextBox 1"/>
        <cdr:cNvSpPr txBox="1"/>
      </cdr:nvSpPr>
      <cdr:spPr>
        <a:xfrm xmlns:a="http://schemas.openxmlformats.org/drawingml/2006/main">
          <a:off x="7370765" y="3916381"/>
          <a:ext cx="1270315" cy="2407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100" b="1"/>
            <a:t>Water</a:t>
          </a:r>
          <a:r>
            <a:rPr lang="en-US" sz="1100"/>
            <a:t> </a:t>
          </a:r>
          <a:r>
            <a:rPr lang="en-US" sz="1100" b="1"/>
            <a:t>Production</a:t>
          </a:r>
        </a:p>
        <a:p xmlns:a="http://schemas.openxmlformats.org/drawingml/2006/main">
          <a:pPr algn="l"/>
          <a:r>
            <a:rPr lang="en-US" sz="1100" b="1" baseline="0"/>
            <a:t>(MG)</a:t>
          </a:r>
          <a:endParaRPr lang="en-US" sz="1100" b="1"/>
        </a:p>
        <a:p xmlns:a="http://schemas.openxmlformats.org/drawingml/2006/main">
          <a:pPr algn="r"/>
          <a:endParaRPr lang="en-US" sz="1100"/>
        </a:p>
      </cdr:txBody>
    </cdr:sp>
  </cdr:relSizeAnchor>
  <cdr:relSizeAnchor xmlns:cdr="http://schemas.openxmlformats.org/drawingml/2006/chartDrawing">
    <cdr:from>
      <cdr:x>0.854</cdr:x>
      <cdr:y>0.79617</cdr:y>
    </cdr:from>
    <cdr:to>
      <cdr:x>0.96119</cdr:x>
      <cdr:y>0.83477</cdr:y>
    </cdr:to>
    <cdr:sp macro="" textlink="">
      <cdr:nvSpPr>
        <cdr:cNvPr id="19" name="TextBox 1"/>
        <cdr:cNvSpPr txBox="1"/>
      </cdr:nvSpPr>
      <cdr:spPr>
        <a:xfrm xmlns:a="http://schemas.openxmlformats.org/drawingml/2006/main">
          <a:off x="7392497" y="4999056"/>
          <a:ext cx="927871" cy="24236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100" b="1"/>
            <a:t>Rainfall (inches)</a:t>
          </a:r>
        </a:p>
      </cdr:txBody>
    </cdr:sp>
  </cdr:relSizeAnchor>
  <cdr:relSizeAnchor xmlns:cdr="http://schemas.openxmlformats.org/drawingml/2006/chartDrawing">
    <cdr:from>
      <cdr:x>0.51496</cdr:x>
      <cdr:y>0.0996</cdr:y>
    </cdr:from>
    <cdr:to>
      <cdr:x>0.58084</cdr:x>
      <cdr:y>0.88451</cdr:y>
    </cdr:to>
    <cdr:sp macro="" textlink="">
      <cdr:nvSpPr>
        <cdr:cNvPr id="10" name="Rounded Rectangle 9"/>
        <cdr:cNvSpPr/>
      </cdr:nvSpPr>
      <cdr:spPr bwMode="auto">
        <a:xfrm xmlns:a="http://schemas.openxmlformats.org/drawingml/2006/main">
          <a:off x="4457659" y="625359"/>
          <a:ext cx="570278" cy="4928355"/>
        </a:xfrm>
        <a:prstGeom xmlns:a="http://schemas.openxmlformats.org/drawingml/2006/main" prst="roundRect">
          <a:avLst/>
        </a:prstGeom>
        <a:gradFill xmlns:a="http://schemas.openxmlformats.org/drawingml/2006/main">
          <a:gsLst>
            <a:gs pos="2000">
              <a:schemeClr val="accent2">
                <a:lumMod val="60000"/>
                <a:lumOff val="40000"/>
                <a:alpha val="50000"/>
              </a:schemeClr>
            </a:gs>
            <a:gs pos="100000">
              <a:schemeClr val="accent2">
                <a:lumMod val="20000"/>
                <a:lumOff val="80000"/>
                <a:alpha val="50000"/>
              </a:schemeClr>
            </a:gs>
          </a:gsLst>
          <a:lin ang="16200000" scaled="0"/>
        </a:gra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0.75177</cdr:x>
      <cdr:y>0.28353</cdr:y>
    </cdr:from>
    <cdr:to>
      <cdr:x>0.833</cdr:x>
      <cdr:y>0.36528</cdr:y>
    </cdr:to>
    <cdr:sp macro="" textlink="">
      <cdr:nvSpPr>
        <cdr:cNvPr id="11" name="TextBox 24"/>
        <cdr:cNvSpPr txBox="1"/>
      </cdr:nvSpPr>
      <cdr:spPr>
        <a:xfrm xmlns:a="http://schemas.openxmlformats.org/drawingml/2006/main">
          <a:off x="6507532" y="1780278"/>
          <a:ext cx="703153" cy="513299"/>
        </a:xfrm>
        <a:prstGeom xmlns:a="http://schemas.openxmlformats.org/drawingml/2006/main" prst="rect">
          <a:avLst/>
        </a:prstGeom>
      </cdr:spPr>
      <cdr:txBody>
        <a:bodyPr xmlns:a="http://schemas.openxmlformats.org/drawingml/2006/main" rot="-5400000"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b="1"/>
            <a:t>Watering</a:t>
          </a:r>
          <a:r>
            <a:rPr lang="en-US" sz="900" b="1" baseline="0"/>
            <a:t> Restrictions </a:t>
          </a:r>
          <a:endParaRPr lang="en-US" sz="900" b="1"/>
        </a:p>
        <a:p xmlns:a="http://schemas.openxmlformats.org/drawingml/2006/main">
          <a:pPr algn="ctr"/>
          <a:r>
            <a:rPr lang="en-US" sz="900" b="1"/>
            <a:t>and </a:t>
          </a:r>
        </a:p>
        <a:p xmlns:a="http://schemas.openxmlformats.org/drawingml/2006/main">
          <a:pPr algn="ctr"/>
          <a:r>
            <a:rPr lang="en-US" sz="900" b="1"/>
            <a:t>Economic</a:t>
          </a:r>
        </a:p>
        <a:p xmlns:a="http://schemas.openxmlformats.org/drawingml/2006/main">
          <a:pPr algn="ctr"/>
          <a:r>
            <a:rPr lang="en-US" sz="900" b="1"/>
            <a:t>Recession</a:t>
          </a:r>
        </a:p>
      </cdr:txBody>
    </cdr:sp>
  </cdr:relSizeAnchor>
  <cdr:relSizeAnchor xmlns:cdr="http://schemas.openxmlformats.org/drawingml/2006/chartDrawing">
    <cdr:from>
      <cdr:x>0.52377</cdr:x>
      <cdr:y>0.10431</cdr:y>
    </cdr:from>
    <cdr:to>
      <cdr:x>0.55986</cdr:x>
      <cdr:y>0.18326</cdr:y>
    </cdr:to>
    <cdr:sp macro="" textlink="">
      <cdr:nvSpPr>
        <cdr:cNvPr id="12" name="TextBox 1"/>
        <cdr:cNvSpPr txBox="1"/>
      </cdr:nvSpPr>
      <cdr:spPr>
        <a:xfrm xmlns:a="http://schemas.openxmlformats.org/drawingml/2006/main">
          <a:off x="4533916" y="654935"/>
          <a:ext cx="312406" cy="495718"/>
        </a:xfrm>
        <a:prstGeom xmlns:a="http://schemas.openxmlformats.org/drawingml/2006/main" prst="rect">
          <a:avLst/>
        </a:prstGeom>
      </cdr:spPr>
      <cdr:txBody>
        <a:bodyPr xmlns:a="http://schemas.openxmlformats.org/drawingml/2006/main" vert="vert270" wrap="non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a:t>Drought</a:t>
          </a:r>
        </a:p>
      </cdr:txBody>
    </cdr:sp>
  </cdr:relSizeAnchor>
  <cdr:relSizeAnchor xmlns:cdr="http://schemas.openxmlformats.org/drawingml/2006/chartDrawing">
    <cdr:from>
      <cdr:x>0.3574</cdr:x>
      <cdr:y>0.09891</cdr:y>
    </cdr:from>
    <cdr:to>
      <cdr:x>0.38894</cdr:x>
      <cdr:y>0.88532</cdr:y>
    </cdr:to>
    <cdr:sp macro="" textlink="">
      <cdr:nvSpPr>
        <cdr:cNvPr id="20" name="Rounded Rectangle 19"/>
        <cdr:cNvSpPr/>
      </cdr:nvSpPr>
      <cdr:spPr bwMode="auto">
        <a:xfrm xmlns:a="http://schemas.openxmlformats.org/drawingml/2006/main">
          <a:off x="3093769" y="621049"/>
          <a:ext cx="273020" cy="4937774"/>
        </a:xfrm>
        <a:prstGeom xmlns:a="http://schemas.openxmlformats.org/drawingml/2006/main" prst="roundRect">
          <a:avLst/>
        </a:prstGeom>
        <a:gradFill xmlns:a="http://schemas.openxmlformats.org/drawingml/2006/main">
          <a:gsLst>
            <a:gs pos="2000">
              <a:schemeClr val="accent2">
                <a:lumMod val="60000"/>
                <a:lumOff val="40000"/>
                <a:alpha val="50000"/>
              </a:schemeClr>
            </a:gs>
            <a:gs pos="100000">
              <a:schemeClr val="accent2">
                <a:lumMod val="20000"/>
                <a:lumOff val="80000"/>
                <a:alpha val="50000"/>
              </a:schemeClr>
            </a:gs>
          </a:gsLst>
          <a:lin ang="16200000" scaled="0"/>
        </a:gra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0.3527</cdr:x>
      <cdr:y>0.10518</cdr:y>
    </cdr:from>
    <cdr:to>
      <cdr:x>0.38879</cdr:x>
      <cdr:y>0.18413</cdr:y>
    </cdr:to>
    <cdr:sp macro="" textlink="">
      <cdr:nvSpPr>
        <cdr:cNvPr id="21" name="TextBox 1"/>
        <cdr:cNvSpPr txBox="1"/>
      </cdr:nvSpPr>
      <cdr:spPr>
        <a:xfrm xmlns:a="http://schemas.openxmlformats.org/drawingml/2006/main">
          <a:off x="3053054" y="660390"/>
          <a:ext cx="312406" cy="495718"/>
        </a:xfrm>
        <a:prstGeom xmlns:a="http://schemas.openxmlformats.org/drawingml/2006/main" prst="rect">
          <a:avLst/>
        </a:prstGeom>
      </cdr:spPr>
      <cdr:txBody>
        <a:bodyPr xmlns:a="http://schemas.openxmlformats.org/drawingml/2006/main" vert="vert270" wrap="non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a:t>Drought</a:t>
          </a:r>
        </a:p>
      </cdr:txBody>
    </cdr:sp>
  </cdr:relSizeAnchor>
  <cdr:relSizeAnchor xmlns:cdr="http://schemas.openxmlformats.org/drawingml/2006/chartDrawing">
    <cdr:from>
      <cdr:x>0.16461</cdr:x>
      <cdr:y>0.57645</cdr:y>
    </cdr:from>
    <cdr:to>
      <cdr:x>0.27817</cdr:x>
      <cdr:y>0.61528</cdr:y>
    </cdr:to>
    <cdr:sp macro="" textlink="">
      <cdr:nvSpPr>
        <cdr:cNvPr id="26" name="TextBox 25"/>
        <cdr:cNvSpPr txBox="1"/>
      </cdr:nvSpPr>
      <cdr:spPr>
        <a:xfrm xmlns:a="http://schemas.openxmlformats.org/drawingml/2006/main">
          <a:off x="1424877" y="3619488"/>
          <a:ext cx="983011" cy="2438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0" i="0" u="none" strike="noStrike" kern="1200" baseline="0">
              <a:solidFill>
                <a:srgbClr val="000000"/>
              </a:solidFill>
              <a:latin typeface="Calibri"/>
              <a:ea typeface="Calibri"/>
              <a:cs typeface="Calibri"/>
            </a:rPr>
            <a:t>15,582</a:t>
          </a:r>
          <a:r>
            <a:rPr lang="en-US" sz="1100"/>
            <a:t> Accts</a:t>
          </a:r>
        </a:p>
      </cdr:txBody>
    </cdr:sp>
  </cdr:relSizeAnchor>
  <cdr:relSizeAnchor xmlns:cdr="http://schemas.openxmlformats.org/drawingml/2006/chartDrawing">
    <cdr:from>
      <cdr:x>0.01849</cdr:x>
      <cdr:y>0.69965</cdr:y>
    </cdr:from>
    <cdr:to>
      <cdr:x>0.14041</cdr:x>
      <cdr:y>0.74455</cdr:y>
    </cdr:to>
    <cdr:sp macro="" textlink="">
      <cdr:nvSpPr>
        <cdr:cNvPr id="27" name="TextBox 26"/>
        <cdr:cNvSpPr txBox="1"/>
      </cdr:nvSpPr>
      <cdr:spPr>
        <a:xfrm xmlns:a="http://schemas.openxmlformats.org/drawingml/2006/main">
          <a:off x="160046" y="4393007"/>
          <a:ext cx="1055378" cy="2819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0" i="0" u="none" strike="noStrike" kern="1200" baseline="0">
              <a:solidFill>
                <a:srgbClr val="000000"/>
              </a:solidFill>
              <a:latin typeface="Calibri"/>
              <a:ea typeface="Calibri"/>
              <a:cs typeface="Calibri"/>
            </a:rPr>
            <a:t>10,611</a:t>
          </a:r>
          <a:r>
            <a:rPr lang="en-US" sz="1100"/>
            <a:t> Accts</a:t>
          </a:r>
        </a:p>
      </cdr:txBody>
    </cdr:sp>
  </cdr:relSizeAnchor>
  <cdr:relSizeAnchor xmlns:cdr="http://schemas.openxmlformats.org/drawingml/2006/chartDrawing">
    <cdr:from>
      <cdr:x>0.6404</cdr:x>
      <cdr:y>0.21784</cdr:y>
    </cdr:from>
    <cdr:to>
      <cdr:x>0.70819</cdr:x>
      <cdr:y>0.26213</cdr:y>
    </cdr:to>
    <cdr:sp macro="" textlink="">
      <cdr:nvSpPr>
        <cdr:cNvPr id="2" name="TextBox 1"/>
        <cdr:cNvSpPr txBox="1"/>
      </cdr:nvSpPr>
      <cdr:spPr>
        <a:xfrm xmlns:a="http://schemas.openxmlformats.org/drawingml/2006/main">
          <a:off x="5543520" y="1367804"/>
          <a:ext cx="586811" cy="2780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86,197</a:t>
          </a:r>
        </a:p>
      </cdr:txBody>
    </cdr:sp>
  </cdr:relSizeAnchor>
  <cdr:relSizeAnchor xmlns:cdr="http://schemas.openxmlformats.org/drawingml/2006/chartDrawing">
    <cdr:from>
      <cdr:x>0.45526</cdr:x>
      <cdr:y>0.2233</cdr:y>
    </cdr:from>
    <cdr:to>
      <cdr:x>0.53565</cdr:x>
      <cdr:y>0.26537</cdr:y>
    </cdr:to>
    <cdr:sp macro="" textlink="">
      <cdr:nvSpPr>
        <cdr:cNvPr id="3" name="TextBox 2"/>
        <cdr:cNvSpPr txBox="1"/>
      </cdr:nvSpPr>
      <cdr:spPr>
        <a:xfrm xmlns:a="http://schemas.openxmlformats.org/drawingml/2006/main">
          <a:off x="3940853" y="1402096"/>
          <a:ext cx="695882" cy="2641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80,516</a:t>
          </a:r>
        </a:p>
      </cdr:txBody>
    </cdr:sp>
  </cdr:relSizeAnchor>
  <cdr:relSizeAnchor xmlns:cdr="http://schemas.openxmlformats.org/drawingml/2006/chartDrawing">
    <cdr:from>
      <cdr:x>0.41006</cdr:x>
      <cdr:y>0.35316</cdr:y>
    </cdr:from>
    <cdr:to>
      <cdr:x>0.48459</cdr:x>
      <cdr:y>0.38956</cdr:y>
    </cdr:to>
    <cdr:sp macro="" textlink="">
      <cdr:nvSpPr>
        <cdr:cNvPr id="5" name="TextBox 4"/>
        <cdr:cNvSpPr txBox="1"/>
      </cdr:nvSpPr>
      <cdr:spPr>
        <a:xfrm xmlns:a="http://schemas.openxmlformats.org/drawingml/2006/main">
          <a:off x="3549619" y="2217420"/>
          <a:ext cx="645156" cy="2285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67,500</a:t>
          </a:r>
        </a:p>
      </cdr:txBody>
    </cdr:sp>
  </cdr:relSizeAnchor>
  <cdr:relSizeAnchor xmlns:cdr="http://schemas.openxmlformats.org/drawingml/2006/chartDrawing">
    <cdr:from>
      <cdr:x>0.20202</cdr:x>
      <cdr:y>0.43649</cdr:y>
    </cdr:from>
    <cdr:to>
      <cdr:x>0.28066</cdr:x>
      <cdr:y>0.48098</cdr:y>
    </cdr:to>
    <cdr:sp macro="" textlink="">
      <cdr:nvSpPr>
        <cdr:cNvPr id="6" name="TextBox 5"/>
        <cdr:cNvSpPr txBox="1"/>
      </cdr:nvSpPr>
      <cdr:spPr>
        <a:xfrm xmlns:a="http://schemas.openxmlformats.org/drawingml/2006/main">
          <a:off x="1748753" y="2740687"/>
          <a:ext cx="680733" cy="2793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52,500</a:t>
          </a:r>
        </a:p>
      </cdr:txBody>
    </cdr:sp>
  </cdr:relSizeAnchor>
  <cdr:relSizeAnchor xmlns:cdr="http://schemas.openxmlformats.org/drawingml/2006/chartDrawing">
    <cdr:from>
      <cdr:x>0.10226</cdr:x>
      <cdr:y>0.54005</cdr:y>
    </cdr:from>
    <cdr:to>
      <cdr:x>0.17445</cdr:x>
      <cdr:y>0.57524</cdr:y>
    </cdr:to>
    <cdr:sp macro="" textlink="">
      <cdr:nvSpPr>
        <cdr:cNvPr id="7" name="TextBox 6"/>
        <cdr:cNvSpPr txBox="1"/>
      </cdr:nvSpPr>
      <cdr:spPr>
        <a:xfrm xmlns:a="http://schemas.openxmlformats.org/drawingml/2006/main">
          <a:off x="885161" y="3390899"/>
          <a:ext cx="624900" cy="2209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38,000</a:t>
          </a:r>
        </a:p>
      </cdr:txBody>
    </cdr:sp>
  </cdr:relSizeAnchor>
  <cdr:relSizeAnchor xmlns:cdr="http://schemas.openxmlformats.org/drawingml/2006/chartDrawing">
    <cdr:from>
      <cdr:x>0.02348</cdr:x>
      <cdr:y>0.59183</cdr:y>
    </cdr:from>
    <cdr:to>
      <cdr:x>0.09567</cdr:x>
      <cdr:y>0.62702</cdr:y>
    </cdr:to>
    <cdr:sp macro="" textlink="">
      <cdr:nvSpPr>
        <cdr:cNvPr id="25" name="TextBox 1"/>
        <cdr:cNvSpPr txBox="1"/>
      </cdr:nvSpPr>
      <cdr:spPr>
        <a:xfrm xmlns:a="http://schemas.openxmlformats.org/drawingml/2006/main">
          <a:off x="203243" y="3716037"/>
          <a:ext cx="624900" cy="2209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a:t>28,100</a:t>
          </a:r>
        </a:p>
      </cdr:txBody>
    </cdr:sp>
  </cdr:relSizeAnchor>
  <cdr:relSizeAnchor xmlns:cdr="http://schemas.openxmlformats.org/drawingml/2006/chartDrawing">
    <cdr:from>
      <cdr:x>0.85363</cdr:x>
      <cdr:y>0.13451</cdr:y>
    </cdr:from>
    <cdr:to>
      <cdr:x>0.96082</cdr:x>
      <cdr:y>0.17285</cdr:y>
    </cdr:to>
    <cdr:sp macro="" textlink="">
      <cdr:nvSpPr>
        <cdr:cNvPr id="4" name="TextBox 1"/>
        <cdr:cNvSpPr txBox="1"/>
      </cdr:nvSpPr>
      <cdr:spPr>
        <a:xfrm xmlns:a="http://schemas.openxmlformats.org/drawingml/2006/main">
          <a:off x="7389292" y="844545"/>
          <a:ext cx="927871" cy="2407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l"/>
          <a:r>
            <a:rPr lang="en-US" sz="1100" b="1"/>
            <a:t>Population</a:t>
          </a:r>
        </a:p>
      </cdr:txBody>
    </cdr:sp>
  </cdr:relSizeAnchor>
  <cdr:relSizeAnchor xmlns:cdr="http://schemas.openxmlformats.org/drawingml/2006/chartDrawing">
    <cdr:from>
      <cdr:x>0.86054</cdr:x>
      <cdr:y>0.46685</cdr:y>
    </cdr:from>
    <cdr:to>
      <cdr:x>0.96773</cdr:x>
      <cdr:y>0.50444</cdr:y>
    </cdr:to>
    <cdr:sp macro="" textlink="">
      <cdr:nvSpPr>
        <cdr:cNvPr id="8" name="TextBox 1"/>
        <cdr:cNvSpPr txBox="1"/>
      </cdr:nvSpPr>
      <cdr:spPr>
        <a:xfrm xmlns:a="http://schemas.openxmlformats.org/drawingml/2006/main">
          <a:off x="7449124" y="2931287"/>
          <a:ext cx="927871" cy="23602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100" b="1"/>
            <a:t>Accounts</a:t>
          </a:r>
        </a:p>
        <a:p xmlns:a="http://schemas.openxmlformats.org/drawingml/2006/main">
          <a:pPr algn="l"/>
          <a:endParaRPr lang="en-US" sz="1100"/>
        </a:p>
      </cdr:txBody>
    </cdr:sp>
  </cdr:relSizeAnchor>
  <cdr:relSizeAnchor xmlns:cdr="http://schemas.openxmlformats.org/drawingml/2006/chartDrawing">
    <cdr:from>
      <cdr:x>0.85149</cdr:x>
      <cdr:y>0.62374</cdr:y>
    </cdr:from>
    <cdr:to>
      <cdr:x>0.99824</cdr:x>
      <cdr:y>0.66208</cdr:y>
    </cdr:to>
    <cdr:sp macro="" textlink="">
      <cdr:nvSpPr>
        <cdr:cNvPr id="14" name="TextBox 1"/>
        <cdr:cNvSpPr txBox="1"/>
      </cdr:nvSpPr>
      <cdr:spPr>
        <a:xfrm xmlns:a="http://schemas.openxmlformats.org/drawingml/2006/main">
          <a:off x="7370765" y="3916381"/>
          <a:ext cx="1270315" cy="2407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100" b="1" dirty="0"/>
            <a:t>Water</a:t>
          </a:r>
          <a:r>
            <a:rPr lang="en-US" sz="1100" dirty="0"/>
            <a:t> </a:t>
          </a:r>
          <a:r>
            <a:rPr lang="en-US" sz="1100" b="1" dirty="0"/>
            <a:t>Production</a:t>
          </a:r>
        </a:p>
        <a:p xmlns:a="http://schemas.openxmlformats.org/drawingml/2006/main">
          <a:pPr algn="l"/>
          <a:r>
            <a:rPr lang="en-US" sz="1100" b="1" baseline="0" dirty="0"/>
            <a:t>(MG)</a:t>
          </a:r>
          <a:endParaRPr lang="en-US" sz="1100" b="1" dirty="0"/>
        </a:p>
        <a:p xmlns:a="http://schemas.openxmlformats.org/drawingml/2006/main">
          <a:pPr algn="r"/>
          <a:endParaRPr lang="en-US" sz="1100" dirty="0"/>
        </a:p>
      </cdr:txBody>
    </cdr:sp>
  </cdr:relSizeAnchor>
  <cdr:relSizeAnchor xmlns:cdr="http://schemas.openxmlformats.org/drawingml/2006/chartDrawing">
    <cdr:from>
      <cdr:x>0.854</cdr:x>
      <cdr:y>0.79617</cdr:y>
    </cdr:from>
    <cdr:to>
      <cdr:x>0.96119</cdr:x>
      <cdr:y>0.83477</cdr:y>
    </cdr:to>
    <cdr:sp macro="" textlink="">
      <cdr:nvSpPr>
        <cdr:cNvPr id="15" name="TextBox 1"/>
        <cdr:cNvSpPr txBox="1"/>
      </cdr:nvSpPr>
      <cdr:spPr>
        <a:xfrm xmlns:a="http://schemas.openxmlformats.org/drawingml/2006/main">
          <a:off x="7392497" y="4999056"/>
          <a:ext cx="927871" cy="24236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100" b="1"/>
            <a:t>Rainfall (inches)</a:t>
          </a:r>
        </a:p>
      </cdr:txBody>
    </cdr:sp>
  </cdr:relSizeAnchor>
  <cdr:relSizeAnchor xmlns:cdr="http://schemas.openxmlformats.org/drawingml/2006/chartDrawing">
    <cdr:from>
      <cdr:x>0.75492</cdr:x>
      <cdr:y>0.09872</cdr:y>
    </cdr:from>
    <cdr:to>
      <cdr:x>0.84661</cdr:x>
      <cdr:y>0.88252</cdr:y>
    </cdr:to>
    <cdr:sp macro="" textlink="">
      <cdr:nvSpPr>
        <cdr:cNvPr id="16" name="Rounded Rectangle 8"/>
        <cdr:cNvSpPr/>
      </cdr:nvSpPr>
      <cdr:spPr bwMode="auto">
        <a:xfrm xmlns:a="http://schemas.openxmlformats.org/drawingml/2006/main">
          <a:off x="6534840" y="619826"/>
          <a:ext cx="793698" cy="4921386"/>
        </a:xfrm>
        <a:prstGeom xmlns:a="http://schemas.openxmlformats.org/drawingml/2006/main" prst="roundRect">
          <a:avLst/>
        </a:prstGeom>
        <a:gradFill xmlns:a="http://schemas.openxmlformats.org/drawingml/2006/main">
          <a:gsLst>
            <a:gs pos="2000">
              <a:schemeClr val="accent2">
                <a:lumMod val="60000"/>
                <a:lumOff val="40000"/>
                <a:alpha val="50000"/>
              </a:schemeClr>
            </a:gs>
            <a:gs pos="100000">
              <a:schemeClr val="accent2">
                <a:lumMod val="20000"/>
                <a:lumOff val="80000"/>
                <a:alpha val="50000"/>
              </a:schemeClr>
            </a:gs>
          </a:gsLst>
          <a:lin ang="16200000" scaled="0"/>
        </a:gra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0.51496</cdr:x>
      <cdr:y>0.0996</cdr:y>
    </cdr:from>
    <cdr:to>
      <cdr:x>0.58084</cdr:x>
      <cdr:y>0.88451</cdr:y>
    </cdr:to>
    <cdr:sp macro="" textlink="">
      <cdr:nvSpPr>
        <cdr:cNvPr id="22" name="Rounded Rectangle 9"/>
        <cdr:cNvSpPr/>
      </cdr:nvSpPr>
      <cdr:spPr bwMode="auto">
        <a:xfrm xmlns:a="http://schemas.openxmlformats.org/drawingml/2006/main">
          <a:off x="4457659" y="625359"/>
          <a:ext cx="570278" cy="4928355"/>
        </a:xfrm>
        <a:prstGeom xmlns:a="http://schemas.openxmlformats.org/drawingml/2006/main" prst="roundRect">
          <a:avLst/>
        </a:prstGeom>
        <a:gradFill xmlns:a="http://schemas.openxmlformats.org/drawingml/2006/main">
          <a:gsLst>
            <a:gs pos="2000">
              <a:schemeClr val="accent2">
                <a:lumMod val="60000"/>
                <a:lumOff val="40000"/>
                <a:alpha val="50000"/>
              </a:schemeClr>
            </a:gs>
            <a:gs pos="100000">
              <a:schemeClr val="accent2">
                <a:lumMod val="20000"/>
                <a:lumOff val="80000"/>
                <a:alpha val="50000"/>
              </a:schemeClr>
            </a:gs>
          </a:gsLst>
          <a:lin ang="16200000" scaled="0"/>
        </a:gra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0.75177</cdr:x>
      <cdr:y>0.28353</cdr:y>
    </cdr:from>
    <cdr:to>
      <cdr:x>0.833</cdr:x>
      <cdr:y>0.36528</cdr:y>
    </cdr:to>
    <cdr:sp macro="" textlink="">
      <cdr:nvSpPr>
        <cdr:cNvPr id="23" name="TextBox 24"/>
        <cdr:cNvSpPr txBox="1"/>
      </cdr:nvSpPr>
      <cdr:spPr>
        <a:xfrm xmlns:a="http://schemas.openxmlformats.org/drawingml/2006/main">
          <a:off x="6507532" y="1780278"/>
          <a:ext cx="703153" cy="513299"/>
        </a:xfrm>
        <a:prstGeom xmlns:a="http://schemas.openxmlformats.org/drawingml/2006/main" prst="rect">
          <a:avLst/>
        </a:prstGeom>
      </cdr:spPr>
      <cdr:txBody>
        <a:bodyPr xmlns:a="http://schemas.openxmlformats.org/drawingml/2006/main" rot="-5400000"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b="1"/>
            <a:t>Watering</a:t>
          </a:r>
          <a:r>
            <a:rPr lang="en-US" sz="900" b="1" baseline="0"/>
            <a:t> Restrictions </a:t>
          </a:r>
          <a:endParaRPr lang="en-US" sz="900" b="1"/>
        </a:p>
        <a:p xmlns:a="http://schemas.openxmlformats.org/drawingml/2006/main">
          <a:pPr algn="ctr"/>
          <a:r>
            <a:rPr lang="en-US" sz="900" b="1"/>
            <a:t>and </a:t>
          </a:r>
        </a:p>
        <a:p xmlns:a="http://schemas.openxmlformats.org/drawingml/2006/main">
          <a:pPr algn="ctr"/>
          <a:r>
            <a:rPr lang="en-US" sz="900" b="1"/>
            <a:t>Economic</a:t>
          </a:r>
        </a:p>
        <a:p xmlns:a="http://schemas.openxmlformats.org/drawingml/2006/main">
          <a:pPr algn="ctr"/>
          <a:r>
            <a:rPr lang="en-US" sz="900" b="1"/>
            <a:t>Recession</a:t>
          </a:r>
        </a:p>
      </cdr:txBody>
    </cdr:sp>
  </cdr:relSizeAnchor>
  <cdr:relSizeAnchor xmlns:cdr="http://schemas.openxmlformats.org/drawingml/2006/chartDrawing">
    <cdr:from>
      <cdr:x>0.52377</cdr:x>
      <cdr:y>0.10431</cdr:y>
    </cdr:from>
    <cdr:to>
      <cdr:x>0.55986</cdr:x>
      <cdr:y>0.18326</cdr:y>
    </cdr:to>
    <cdr:sp macro="" textlink="">
      <cdr:nvSpPr>
        <cdr:cNvPr id="24" name="TextBox 1"/>
        <cdr:cNvSpPr txBox="1"/>
      </cdr:nvSpPr>
      <cdr:spPr>
        <a:xfrm xmlns:a="http://schemas.openxmlformats.org/drawingml/2006/main">
          <a:off x="4533916" y="654935"/>
          <a:ext cx="312406" cy="495718"/>
        </a:xfrm>
        <a:prstGeom xmlns:a="http://schemas.openxmlformats.org/drawingml/2006/main" prst="rect">
          <a:avLst/>
        </a:prstGeom>
      </cdr:spPr>
      <cdr:txBody>
        <a:bodyPr xmlns:a="http://schemas.openxmlformats.org/drawingml/2006/main" vert="vert270" wrap="non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a:t>Drought</a:t>
          </a:r>
        </a:p>
      </cdr:txBody>
    </cdr:sp>
  </cdr:relSizeAnchor>
  <cdr:relSizeAnchor xmlns:cdr="http://schemas.openxmlformats.org/drawingml/2006/chartDrawing">
    <cdr:from>
      <cdr:x>0.3574</cdr:x>
      <cdr:y>0.09891</cdr:y>
    </cdr:from>
    <cdr:to>
      <cdr:x>0.38894</cdr:x>
      <cdr:y>0.88532</cdr:y>
    </cdr:to>
    <cdr:sp macro="" textlink="">
      <cdr:nvSpPr>
        <cdr:cNvPr id="28" name="Rounded Rectangle 19"/>
        <cdr:cNvSpPr/>
      </cdr:nvSpPr>
      <cdr:spPr bwMode="auto">
        <a:xfrm xmlns:a="http://schemas.openxmlformats.org/drawingml/2006/main">
          <a:off x="3093769" y="621049"/>
          <a:ext cx="273020" cy="4937774"/>
        </a:xfrm>
        <a:prstGeom xmlns:a="http://schemas.openxmlformats.org/drawingml/2006/main" prst="roundRect">
          <a:avLst/>
        </a:prstGeom>
        <a:gradFill xmlns:a="http://schemas.openxmlformats.org/drawingml/2006/main">
          <a:gsLst>
            <a:gs pos="2000">
              <a:schemeClr val="accent2">
                <a:lumMod val="60000"/>
                <a:lumOff val="40000"/>
                <a:alpha val="50000"/>
              </a:schemeClr>
            </a:gs>
            <a:gs pos="100000">
              <a:schemeClr val="accent2">
                <a:lumMod val="20000"/>
                <a:lumOff val="80000"/>
                <a:alpha val="50000"/>
              </a:schemeClr>
            </a:gs>
          </a:gsLst>
          <a:lin ang="16200000" scaled="0"/>
        </a:gra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0.3527</cdr:x>
      <cdr:y>0.10518</cdr:y>
    </cdr:from>
    <cdr:to>
      <cdr:x>0.38879</cdr:x>
      <cdr:y>0.18413</cdr:y>
    </cdr:to>
    <cdr:sp macro="" textlink="">
      <cdr:nvSpPr>
        <cdr:cNvPr id="29" name="TextBox 1"/>
        <cdr:cNvSpPr txBox="1"/>
      </cdr:nvSpPr>
      <cdr:spPr>
        <a:xfrm xmlns:a="http://schemas.openxmlformats.org/drawingml/2006/main">
          <a:off x="3053054" y="660390"/>
          <a:ext cx="312406" cy="495718"/>
        </a:xfrm>
        <a:prstGeom xmlns:a="http://schemas.openxmlformats.org/drawingml/2006/main" prst="rect">
          <a:avLst/>
        </a:prstGeom>
      </cdr:spPr>
      <cdr:txBody>
        <a:bodyPr xmlns:a="http://schemas.openxmlformats.org/drawingml/2006/main" vert="vert270" wrap="non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a:t>Drought</a:t>
          </a:r>
        </a:p>
      </cdr:txBody>
    </cdr:sp>
  </cdr:relSizeAnchor>
  <cdr:relSizeAnchor xmlns:cdr="http://schemas.openxmlformats.org/drawingml/2006/chartDrawing">
    <cdr:from>
      <cdr:x>0.16461</cdr:x>
      <cdr:y>0.57645</cdr:y>
    </cdr:from>
    <cdr:to>
      <cdr:x>0.27817</cdr:x>
      <cdr:y>0.61528</cdr:y>
    </cdr:to>
    <cdr:sp macro="" textlink="">
      <cdr:nvSpPr>
        <cdr:cNvPr id="30" name="TextBox 25"/>
        <cdr:cNvSpPr txBox="1"/>
      </cdr:nvSpPr>
      <cdr:spPr>
        <a:xfrm xmlns:a="http://schemas.openxmlformats.org/drawingml/2006/main">
          <a:off x="1424877" y="3619488"/>
          <a:ext cx="983011" cy="2438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0" i="0" u="none" strike="noStrike" kern="1200" baseline="0">
              <a:solidFill>
                <a:srgbClr val="000000"/>
              </a:solidFill>
              <a:latin typeface="Calibri"/>
              <a:ea typeface="Calibri"/>
              <a:cs typeface="Calibri"/>
            </a:rPr>
            <a:t>15,582</a:t>
          </a:r>
          <a:r>
            <a:rPr lang="en-US" sz="1100"/>
            <a:t> Accts</a:t>
          </a:r>
        </a:p>
      </cdr:txBody>
    </cdr:sp>
  </cdr:relSizeAnchor>
  <cdr:relSizeAnchor xmlns:cdr="http://schemas.openxmlformats.org/drawingml/2006/chartDrawing">
    <cdr:from>
      <cdr:x>0.01849</cdr:x>
      <cdr:y>0.69965</cdr:y>
    </cdr:from>
    <cdr:to>
      <cdr:x>0.14041</cdr:x>
      <cdr:y>0.74455</cdr:y>
    </cdr:to>
    <cdr:sp macro="" textlink="">
      <cdr:nvSpPr>
        <cdr:cNvPr id="31" name="TextBox 26"/>
        <cdr:cNvSpPr txBox="1"/>
      </cdr:nvSpPr>
      <cdr:spPr>
        <a:xfrm xmlns:a="http://schemas.openxmlformats.org/drawingml/2006/main">
          <a:off x="160046" y="4393007"/>
          <a:ext cx="1055378" cy="2819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0" i="0" u="none" strike="noStrike" kern="1200" baseline="0">
              <a:solidFill>
                <a:srgbClr val="000000"/>
              </a:solidFill>
              <a:latin typeface="Calibri"/>
              <a:ea typeface="Calibri"/>
              <a:cs typeface="Calibri"/>
            </a:rPr>
            <a:t>10,611</a:t>
          </a:r>
          <a:r>
            <a:rPr lang="en-US" sz="1100"/>
            <a:t> Accts</a:t>
          </a:r>
        </a:p>
      </cdr:txBody>
    </cdr:sp>
  </cdr:relSizeAnchor>
  <cdr:relSizeAnchor xmlns:cdr="http://schemas.openxmlformats.org/drawingml/2006/chartDrawing">
    <cdr:from>
      <cdr:x>0.6404</cdr:x>
      <cdr:y>0.21784</cdr:y>
    </cdr:from>
    <cdr:to>
      <cdr:x>0.70819</cdr:x>
      <cdr:y>0.26213</cdr:y>
    </cdr:to>
    <cdr:sp macro="" textlink="">
      <cdr:nvSpPr>
        <cdr:cNvPr id="32" name="TextBox 1"/>
        <cdr:cNvSpPr txBox="1"/>
      </cdr:nvSpPr>
      <cdr:spPr>
        <a:xfrm xmlns:a="http://schemas.openxmlformats.org/drawingml/2006/main">
          <a:off x="5543520" y="1367804"/>
          <a:ext cx="586811" cy="2780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86,197</a:t>
          </a:r>
        </a:p>
      </cdr:txBody>
    </cdr:sp>
  </cdr:relSizeAnchor>
  <cdr:relSizeAnchor xmlns:cdr="http://schemas.openxmlformats.org/drawingml/2006/chartDrawing">
    <cdr:from>
      <cdr:x>0.45526</cdr:x>
      <cdr:y>0.2233</cdr:y>
    </cdr:from>
    <cdr:to>
      <cdr:x>0.53565</cdr:x>
      <cdr:y>0.26537</cdr:y>
    </cdr:to>
    <cdr:sp macro="" textlink="">
      <cdr:nvSpPr>
        <cdr:cNvPr id="33" name="TextBox 2"/>
        <cdr:cNvSpPr txBox="1"/>
      </cdr:nvSpPr>
      <cdr:spPr>
        <a:xfrm xmlns:a="http://schemas.openxmlformats.org/drawingml/2006/main">
          <a:off x="3940853" y="1402096"/>
          <a:ext cx="695882" cy="2641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80,516</a:t>
          </a:r>
        </a:p>
      </cdr:txBody>
    </cdr:sp>
  </cdr:relSizeAnchor>
  <cdr:relSizeAnchor xmlns:cdr="http://schemas.openxmlformats.org/drawingml/2006/chartDrawing">
    <cdr:from>
      <cdr:x>0.41006</cdr:x>
      <cdr:y>0.35316</cdr:y>
    </cdr:from>
    <cdr:to>
      <cdr:x>0.48459</cdr:x>
      <cdr:y>0.38956</cdr:y>
    </cdr:to>
    <cdr:sp macro="" textlink="">
      <cdr:nvSpPr>
        <cdr:cNvPr id="34" name="TextBox 4"/>
        <cdr:cNvSpPr txBox="1"/>
      </cdr:nvSpPr>
      <cdr:spPr>
        <a:xfrm xmlns:a="http://schemas.openxmlformats.org/drawingml/2006/main">
          <a:off x="3549619" y="2217420"/>
          <a:ext cx="645156" cy="2285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67,500</a:t>
          </a:r>
        </a:p>
      </cdr:txBody>
    </cdr:sp>
  </cdr:relSizeAnchor>
  <cdr:relSizeAnchor xmlns:cdr="http://schemas.openxmlformats.org/drawingml/2006/chartDrawing">
    <cdr:from>
      <cdr:x>0.20202</cdr:x>
      <cdr:y>0.43649</cdr:y>
    </cdr:from>
    <cdr:to>
      <cdr:x>0.28066</cdr:x>
      <cdr:y>0.48098</cdr:y>
    </cdr:to>
    <cdr:sp macro="" textlink="">
      <cdr:nvSpPr>
        <cdr:cNvPr id="35" name="TextBox 5"/>
        <cdr:cNvSpPr txBox="1"/>
      </cdr:nvSpPr>
      <cdr:spPr>
        <a:xfrm xmlns:a="http://schemas.openxmlformats.org/drawingml/2006/main">
          <a:off x="1748753" y="2740687"/>
          <a:ext cx="680733" cy="2793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52,500</a:t>
          </a:r>
        </a:p>
      </cdr:txBody>
    </cdr:sp>
  </cdr:relSizeAnchor>
  <cdr:relSizeAnchor xmlns:cdr="http://schemas.openxmlformats.org/drawingml/2006/chartDrawing">
    <cdr:from>
      <cdr:x>0.10226</cdr:x>
      <cdr:y>0.54005</cdr:y>
    </cdr:from>
    <cdr:to>
      <cdr:x>0.17445</cdr:x>
      <cdr:y>0.57524</cdr:y>
    </cdr:to>
    <cdr:sp macro="" textlink="">
      <cdr:nvSpPr>
        <cdr:cNvPr id="36" name="TextBox 6"/>
        <cdr:cNvSpPr txBox="1"/>
      </cdr:nvSpPr>
      <cdr:spPr>
        <a:xfrm xmlns:a="http://schemas.openxmlformats.org/drawingml/2006/main">
          <a:off x="885161" y="3390899"/>
          <a:ext cx="624900" cy="2209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38,000</a:t>
          </a:r>
        </a:p>
      </cdr:txBody>
    </cdr:sp>
  </cdr:relSizeAnchor>
  <cdr:relSizeAnchor xmlns:cdr="http://schemas.openxmlformats.org/drawingml/2006/chartDrawing">
    <cdr:from>
      <cdr:x>0.02348</cdr:x>
      <cdr:y>0.59183</cdr:y>
    </cdr:from>
    <cdr:to>
      <cdr:x>0.09567</cdr:x>
      <cdr:y>0.62702</cdr:y>
    </cdr:to>
    <cdr:sp macro="" textlink="">
      <cdr:nvSpPr>
        <cdr:cNvPr id="37" name="TextBox 1"/>
        <cdr:cNvSpPr txBox="1"/>
      </cdr:nvSpPr>
      <cdr:spPr>
        <a:xfrm xmlns:a="http://schemas.openxmlformats.org/drawingml/2006/main">
          <a:off x="203243" y="3716037"/>
          <a:ext cx="624900" cy="2209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a:t>28,100</a:t>
          </a:r>
        </a:p>
      </cdr:txBody>
    </cdr:sp>
  </cdr:relSizeAnchor>
  <cdr:relSizeAnchor xmlns:cdr="http://schemas.openxmlformats.org/drawingml/2006/chartDrawing">
    <cdr:from>
      <cdr:x>0.82622</cdr:x>
      <cdr:y>0.80795</cdr:y>
    </cdr:from>
    <cdr:to>
      <cdr:x>0.84756</cdr:x>
      <cdr:y>0.88441</cdr:y>
    </cdr:to>
    <cdr:sp macro="" textlink="">
      <cdr:nvSpPr>
        <cdr:cNvPr id="38" name="TextBox 37"/>
        <cdr:cNvSpPr txBox="1"/>
      </cdr:nvSpPr>
      <cdr:spPr>
        <a:xfrm xmlns:a="http://schemas.openxmlformats.org/drawingml/2006/main" rot="16200000">
          <a:off x="7004371" y="5220651"/>
          <a:ext cx="480060" cy="18478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a:t>5 in</a:t>
          </a:r>
        </a:p>
      </cdr:txBody>
    </cdr:sp>
  </cdr:relSizeAnchor>
</c:userShapes>
</file>

<file path=ppt/drawings/drawing4.xml><?xml version="1.0" encoding="utf-8"?>
<c:userShapes xmlns:c="http://schemas.openxmlformats.org/drawingml/2006/chart">
  <cdr:relSizeAnchor xmlns:cdr="http://schemas.openxmlformats.org/drawingml/2006/chartDrawing">
    <cdr:from>
      <cdr:x>0.69444</cdr:x>
      <cdr:y>0.03367</cdr:y>
    </cdr:from>
    <cdr:to>
      <cdr:x>0.89815</cdr:x>
      <cdr:y>0.11786</cdr:y>
    </cdr:to>
    <cdr:sp macro="" textlink="">
      <cdr:nvSpPr>
        <cdr:cNvPr id="2" name="TextBox 1"/>
        <cdr:cNvSpPr txBox="1"/>
      </cdr:nvSpPr>
      <cdr:spPr>
        <a:xfrm xmlns:a="http://schemas.openxmlformats.org/drawingml/2006/main">
          <a:off x="5715000" y="152400"/>
          <a:ext cx="1676434" cy="3810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smtClean="0">
              <a:latin typeface="Candara" panose="020E0502030303020204" pitchFamily="34" charset="0"/>
              <a:cs typeface="Times New Roman" pitchFamily="18" charset="0"/>
            </a:rPr>
            <a:t>Peak Season Shortage:  297 mg</a:t>
          </a:r>
          <a:endParaRPr lang="en-US" sz="1400" dirty="0">
            <a:latin typeface="Candara" panose="020E0502030303020204" pitchFamily="34" charset="0"/>
            <a:cs typeface="Times New Roman" pitchFamily="18"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0.69444</cdr:x>
      <cdr:y>0.21887</cdr:y>
    </cdr:from>
    <cdr:to>
      <cdr:x>0.87036</cdr:x>
      <cdr:y>0.31989</cdr:y>
    </cdr:to>
    <cdr:sp macro="" textlink="">
      <cdr:nvSpPr>
        <cdr:cNvPr id="2" name="TextBox 1"/>
        <cdr:cNvSpPr txBox="1"/>
      </cdr:nvSpPr>
      <cdr:spPr>
        <a:xfrm xmlns:a="http://schemas.openxmlformats.org/drawingml/2006/main">
          <a:off x="5715000" y="990600"/>
          <a:ext cx="1447752" cy="45721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Candara" panose="020E0502030303020204" pitchFamily="34" charset="0"/>
              <a:cs typeface="Times New Roman" pitchFamily="18" charset="0"/>
            </a:rPr>
            <a:t>Peak Season Shortage:  650 mg</a:t>
          </a:r>
          <a:endParaRPr lang="en-US" sz="1400" dirty="0">
            <a:latin typeface="Candara" panose="020E0502030303020204" pitchFamily="34" charset="0"/>
            <a:cs typeface="Times New Roman" pitchFamily="18"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0.72222</cdr:x>
      <cdr:y>0.25254</cdr:y>
    </cdr:from>
    <cdr:to>
      <cdr:x>0.99383</cdr:x>
      <cdr:y>0.3255</cdr:y>
    </cdr:to>
    <cdr:sp macro="" textlink="">
      <cdr:nvSpPr>
        <cdr:cNvPr id="2" name="TextBox 1"/>
        <cdr:cNvSpPr txBox="1"/>
      </cdr:nvSpPr>
      <cdr:spPr>
        <a:xfrm xmlns:a="http://schemas.openxmlformats.org/drawingml/2006/main">
          <a:off x="5943600" y="1143000"/>
          <a:ext cx="2235242" cy="3302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Candara" panose="020E0502030303020204" pitchFamily="34" charset="0"/>
              <a:cs typeface="Times New Roman" pitchFamily="18" charset="0"/>
            </a:rPr>
            <a:t>Peak Season Shortage:  1,580 mg</a:t>
          </a:r>
          <a:endParaRPr lang="en-US" sz="1400" dirty="0">
            <a:latin typeface="Candara" panose="020E0502030303020204" pitchFamily="34" charset="0"/>
            <a:cs typeface="Times New Roman"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79B329D-DDC6-4CCB-AD76-1CC01D83BFD7}" type="datetimeFigureOut">
              <a:rPr lang="en-US" smtClean="0"/>
              <a:t>6/27/2014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1466A79-10AD-4FFA-BC40-4C5918238B0B}" type="slidenum">
              <a:rPr lang="en-US" smtClean="0"/>
              <a:t>‹#›</a:t>
            </a:fld>
            <a:endParaRPr lang="en-US"/>
          </a:p>
        </p:txBody>
      </p:sp>
    </p:spTree>
    <p:extLst>
      <p:ext uri="{BB962C8B-B14F-4D97-AF65-F5344CB8AC3E}">
        <p14:creationId xmlns:p14="http://schemas.microsoft.com/office/powerpoint/2010/main" val="1072756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54" tIns="46577" rIns="93154" bIns="46577" rtlCol="0"/>
          <a:lstStyle>
            <a:lvl1pPr algn="l">
              <a:defRPr sz="1300"/>
            </a:lvl1pPr>
          </a:lstStyle>
          <a:p>
            <a:endParaRPr lang="en-US" dirty="0"/>
          </a:p>
        </p:txBody>
      </p:sp>
      <p:sp>
        <p:nvSpPr>
          <p:cNvPr id="3" name="Date Placeholder 2"/>
          <p:cNvSpPr>
            <a:spLocks noGrp="1"/>
          </p:cNvSpPr>
          <p:nvPr>
            <p:ph type="dt" idx="1"/>
          </p:nvPr>
        </p:nvSpPr>
        <p:spPr>
          <a:xfrm>
            <a:off x="3970938" y="0"/>
            <a:ext cx="3037841" cy="464820"/>
          </a:xfrm>
          <a:prstGeom prst="rect">
            <a:avLst/>
          </a:prstGeom>
        </p:spPr>
        <p:txBody>
          <a:bodyPr vert="horz" lIns="93154" tIns="46577" rIns="93154" bIns="46577" rtlCol="0"/>
          <a:lstStyle>
            <a:lvl1pPr algn="r">
              <a:defRPr sz="1300"/>
            </a:lvl1pPr>
          </a:lstStyle>
          <a:p>
            <a:fld id="{B67833A2-E9B1-4FB4-A57A-17BC61C66152}" type="datetimeFigureOut">
              <a:rPr lang="en-US" smtClean="0"/>
              <a:pPr/>
              <a:t>6/27/2014</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54" tIns="46577" rIns="93154" bIns="46577"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54" tIns="46577" rIns="93154" bIns="465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1" cy="464820"/>
          </a:xfrm>
          <a:prstGeom prst="rect">
            <a:avLst/>
          </a:prstGeom>
        </p:spPr>
        <p:txBody>
          <a:bodyPr vert="horz" lIns="93154" tIns="46577" rIns="93154" bIns="46577"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1" cy="464820"/>
          </a:xfrm>
          <a:prstGeom prst="rect">
            <a:avLst/>
          </a:prstGeom>
        </p:spPr>
        <p:txBody>
          <a:bodyPr vert="horz" lIns="93154" tIns="46577" rIns="93154" bIns="46577" rtlCol="0" anchor="b"/>
          <a:lstStyle>
            <a:lvl1pPr algn="r">
              <a:defRPr sz="1300"/>
            </a:lvl1pPr>
          </a:lstStyle>
          <a:p>
            <a:fld id="{482ADFE3-E3CB-442E-B373-0BB99CD596DD}" type="slidenum">
              <a:rPr lang="en-US" smtClean="0"/>
              <a:pPr/>
              <a:t>‹#›</a:t>
            </a:fld>
            <a:endParaRPr lang="en-US" dirty="0"/>
          </a:p>
        </p:txBody>
      </p:sp>
    </p:spTree>
    <p:extLst>
      <p:ext uri="{BB962C8B-B14F-4D97-AF65-F5344CB8AC3E}">
        <p14:creationId xmlns:p14="http://schemas.microsoft.com/office/powerpoint/2010/main" val="3856866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EF4DB-D1D3-4191-92FE-A36DD548A5A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504042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2ADFE3-E3CB-442E-B373-0BB99CD596DD}" type="slidenum">
              <a:rPr lang="en-US" smtClean="0"/>
              <a:pPr/>
              <a:t>31</a:t>
            </a:fld>
            <a:endParaRPr lang="en-US" dirty="0"/>
          </a:p>
        </p:txBody>
      </p:sp>
    </p:spTree>
    <p:extLst>
      <p:ext uri="{BB962C8B-B14F-4D97-AF65-F5344CB8AC3E}">
        <p14:creationId xmlns:p14="http://schemas.microsoft.com/office/powerpoint/2010/main" val="4174026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2ADFE3-E3CB-442E-B373-0BB99CD596DD}" type="slidenum">
              <a:rPr lang="en-US" smtClean="0"/>
              <a:pPr/>
              <a:t>50</a:t>
            </a:fld>
            <a:endParaRPr lang="en-US" dirty="0"/>
          </a:p>
        </p:txBody>
      </p:sp>
    </p:spTree>
    <p:extLst>
      <p:ext uri="{BB962C8B-B14F-4D97-AF65-F5344CB8AC3E}">
        <p14:creationId xmlns:p14="http://schemas.microsoft.com/office/powerpoint/2010/main" val="1865281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40964" name="Slide Number Placeholder 3"/>
          <p:cNvSpPr>
            <a:spLocks noGrp="1"/>
          </p:cNvSpPr>
          <p:nvPr>
            <p:ph type="sldNum" sz="quarter" idx="5"/>
          </p:nvPr>
        </p:nvSpPr>
        <p:spPr>
          <a:noFill/>
        </p:spPr>
        <p:txBody>
          <a:bodyPr/>
          <a:lstStyle>
            <a:lvl1pPr defTabSz="931726" eaLnBrk="0" hangingPunct="0">
              <a:defRPr sz="5000">
                <a:solidFill>
                  <a:schemeClr val="tx2"/>
                </a:solidFill>
                <a:latin typeface="Tahoma" pitchFamily="34" charset="0"/>
              </a:defRPr>
            </a:lvl1pPr>
            <a:lvl2pPr marL="742841" indent="-285708" defTabSz="931726" eaLnBrk="0" hangingPunct="0">
              <a:defRPr sz="5000">
                <a:solidFill>
                  <a:schemeClr val="tx2"/>
                </a:solidFill>
                <a:latin typeface="Tahoma" pitchFamily="34" charset="0"/>
              </a:defRPr>
            </a:lvl2pPr>
            <a:lvl3pPr marL="1142833" indent="-228567" defTabSz="931726" eaLnBrk="0" hangingPunct="0">
              <a:defRPr sz="5000">
                <a:solidFill>
                  <a:schemeClr val="tx2"/>
                </a:solidFill>
                <a:latin typeface="Tahoma" pitchFamily="34" charset="0"/>
              </a:defRPr>
            </a:lvl3pPr>
            <a:lvl4pPr marL="1599965" indent="-228567" defTabSz="931726" eaLnBrk="0" hangingPunct="0">
              <a:defRPr sz="5000">
                <a:solidFill>
                  <a:schemeClr val="tx2"/>
                </a:solidFill>
                <a:latin typeface="Tahoma" pitchFamily="34" charset="0"/>
              </a:defRPr>
            </a:lvl4pPr>
            <a:lvl5pPr marL="2057099" indent="-228567" defTabSz="931726" eaLnBrk="0" hangingPunct="0">
              <a:defRPr sz="5000">
                <a:solidFill>
                  <a:schemeClr val="tx2"/>
                </a:solidFill>
                <a:latin typeface="Tahoma" pitchFamily="34" charset="0"/>
              </a:defRPr>
            </a:lvl5pPr>
            <a:lvl6pPr marL="2514232" indent="-228567" defTabSz="931726" eaLnBrk="0" fontAlgn="base" hangingPunct="0">
              <a:spcBef>
                <a:spcPct val="0"/>
              </a:spcBef>
              <a:spcAft>
                <a:spcPct val="0"/>
              </a:spcAft>
              <a:defRPr sz="5000">
                <a:solidFill>
                  <a:schemeClr val="tx2"/>
                </a:solidFill>
                <a:latin typeface="Tahoma" pitchFamily="34" charset="0"/>
              </a:defRPr>
            </a:lvl6pPr>
            <a:lvl7pPr marL="2971364" indent="-228567" defTabSz="931726" eaLnBrk="0" fontAlgn="base" hangingPunct="0">
              <a:spcBef>
                <a:spcPct val="0"/>
              </a:spcBef>
              <a:spcAft>
                <a:spcPct val="0"/>
              </a:spcAft>
              <a:defRPr sz="5000">
                <a:solidFill>
                  <a:schemeClr val="tx2"/>
                </a:solidFill>
                <a:latin typeface="Tahoma" pitchFamily="34" charset="0"/>
              </a:defRPr>
            </a:lvl7pPr>
            <a:lvl8pPr marL="3428498" indent="-228567" defTabSz="931726" eaLnBrk="0" fontAlgn="base" hangingPunct="0">
              <a:spcBef>
                <a:spcPct val="0"/>
              </a:spcBef>
              <a:spcAft>
                <a:spcPct val="0"/>
              </a:spcAft>
              <a:defRPr sz="5000">
                <a:solidFill>
                  <a:schemeClr val="tx2"/>
                </a:solidFill>
                <a:latin typeface="Tahoma" pitchFamily="34" charset="0"/>
              </a:defRPr>
            </a:lvl8pPr>
            <a:lvl9pPr marL="3885630" indent="-228567" defTabSz="931726" eaLnBrk="0" fontAlgn="base" hangingPunct="0">
              <a:spcBef>
                <a:spcPct val="0"/>
              </a:spcBef>
              <a:spcAft>
                <a:spcPct val="0"/>
              </a:spcAft>
              <a:defRPr sz="5000">
                <a:solidFill>
                  <a:schemeClr val="tx2"/>
                </a:solidFill>
                <a:latin typeface="Tahoma" pitchFamily="34" charset="0"/>
              </a:defRPr>
            </a:lvl9pPr>
          </a:lstStyle>
          <a:p>
            <a:pPr eaLnBrk="1" hangingPunct="1"/>
            <a:fld id="{A3721DE3-A6FD-43D0-B455-3E4B3C26EFB4}" type="slidenum">
              <a:rPr lang="en-US" altLang="en-US" sz="1200">
                <a:solidFill>
                  <a:schemeClr val="tx1"/>
                </a:solidFill>
                <a:latin typeface="Arial" pitchFamily="34" charset="0"/>
              </a:rPr>
              <a:pPr eaLnBrk="1" hangingPunct="1"/>
              <a:t>67</a:t>
            </a:fld>
            <a:endParaRPr lang="en-US" altLang="en-US" sz="1200">
              <a:solidFill>
                <a:schemeClr val="tx1"/>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Toby</a:t>
            </a:r>
          </a:p>
          <a:p>
            <a:endParaRPr lang="en-US" altLang="en-US" smtClean="0"/>
          </a:p>
          <a:p>
            <a:r>
              <a:rPr lang="en-US" altLang="en-US" smtClean="0"/>
              <a:t>MFR – in-unit versus and common area laundries (separate data).  &gt;50% in common area machines were HECW</a:t>
            </a:r>
          </a:p>
          <a:p>
            <a:endParaRPr lang="en-US" altLang="en-US" smtClean="0"/>
          </a:p>
          <a:p>
            <a:r>
              <a:rPr lang="en-US" altLang="en-US" smtClean="0"/>
              <a:t>Future discussion on Saturation Study – HECW in unit efficiency ratings.</a:t>
            </a:r>
          </a:p>
          <a:p>
            <a:endParaRPr lang="en-US" altLang="en-US" smtClean="0"/>
          </a:p>
        </p:txBody>
      </p:sp>
      <p:sp>
        <p:nvSpPr>
          <p:cNvPr id="39940" name="Header Placeholder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964">
              <a:defRPr>
                <a:solidFill>
                  <a:schemeClr val="tx1"/>
                </a:solidFill>
                <a:latin typeface="Garamond" pitchFamily="18" charset="0"/>
              </a:defRPr>
            </a:lvl1pPr>
            <a:lvl2pPr marL="742841" indent="-285708" defTabSz="926964">
              <a:defRPr>
                <a:solidFill>
                  <a:schemeClr val="tx1"/>
                </a:solidFill>
                <a:latin typeface="Garamond" pitchFamily="18" charset="0"/>
              </a:defRPr>
            </a:lvl2pPr>
            <a:lvl3pPr marL="1142833" indent="-228567" defTabSz="926964">
              <a:defRPr>
                <a:solidFill>
                  <a:schemeClr val="tx1"/>
                </a:solidFill>
                <a:latin typeface="Garamond" pitchFamily="18" charset="0"/>
              </a:defRPr>
            </a:lvl3pPr>
            <a:lvl4pPr marL="1599965" indent="-228567" defTabSz="926964">
              <a:defRPr>
                <a:solidFill>
                  <a:schemeClr val="tx1"/>
                </a:solidFill>
                <a:latin typeface="Garamond" pitchFamily="18" charset="0"/>
              </a:defRPr>
            </a:lvl4pPr>
            <a:lvl5pPr marL="2057099" indent="-228567" defTabSz="926964">
              <a:defRPr>
                <a:solidFill>
                  <a:schemeClr val="tx1"/>
                </a:solidFill>
                <a:latin typeface="Garamond" pitchFamily="18" charset="0"/>
              </a:defRPr>
            </a:lvl5pPr>
            <a:lvl6pPr marL="2514232" indent="-228567" defTabSz="926964" eaLnBrk="0" fontAlgn="base" hangingPunct="0">
              <a:spcBef>
                <a:spcPct val="0"/>
              </a:spcBef>
              <a:spcAft>
                <a:spcPct val="0"/>
              </a:spcAft>
              <a:defRPr>
                <a:solidFill>
                  <a:schemeClr val="tx1"/>
                </a:solidFill>
                <a:latin typeface="Garamond" pitchFamily="18" charset="0"/>
              </a:defRPr>
            </a:lvl6pPr>
            <a:lvl7pPr marL="2971364" indent="-228567" defTabSz="926964" eaLnBrk="0" fontAlgn="base" hangingPunct="0">
              <a:spcBef>
                <a:spcPct val="0"/>
              </a:spcBef>
              <a:spcAft>
                <a:spcPct val="0"/>
              </a:spcAft>
              <a:defRPr>
                <a:solidFill>
                  <a:schemeClr val="tx1"/>
                </a:solidFill>
                <a:latin typeface="Garamond" pitchFamily="18" charset="0"/>
              </a:defRPr>
            </a:lvl7pPr>
            <a:lvl8pPr marL="3428498" indent="-228567" defTabSz="926964" eaLnBrk="0" fontAlgn="base" hangingPunct="0">
              <a:spcBef>
                <a:spcPct val="0"/>
              </a:spcBef>
              <a:spcAft>
                <a:spcPct val="0"/>
              </a:spcAft>
              <a:defRPr>
                <a:solidFill>
                  <a:schemeClr val="tx1"/>
                </a:solidFill>
                <a:latin typeface="Garamond" pitchFamily="18" charset="0"/>
              </a:defRPr>
            </a:lvl8pPr>
            <a:lvl9pPr marL="3885630" indent="-228567" defTabSz="926964" eaLnBrk="0" fontAlgn="base" hangingPunct="0">
              <a:spcBef>
                <a:spcPct val="0"/>
              </a:spcBef>
              <a:spcAft>
                <a:spcPct val="0"/>
              </a:spcAft>
              <a:defRPr>
                <a:solidFill>
                  <a:schemeClr val="tx1"/>
                </a:solidFill>
                <a:latin typeface="Garamond" pitchFamily="18" charset="0"/>
              </a:defRPr>
            </a:lvl9pPr>
          </a:lstStyle>
          <a:p>
            <a:r>
              <a:rPr lang="en-US" altLang="en-US" smtClean="0">
                <a:latin typeface="Times New Roman" pitchFamily="18" charset="0"/>
              </a:rPr>
              <a:t>Maddaus Water Management</a:t>
            </a:r>
          </a:p>
        </p:txBody>
      </p:sp>
      <p:sp>
        <p:nvSpPr>
          <p:cNvPr id="39941" name="Footer Placeholder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964">
              <a:defRPr>
                <a:solidFill>
                  <a:schemeClr val="tx1"/>
                </a:solidFill>
                <a:latin typeface="Garamond" pitchFamily="18" charset="0"/>
              </a:defRPr>
            </a:lvl1pPr>
            <a:lvl2pPr marL="742841" indent="-285708" defTabSz="926964">
              <a:defRPr>
                <a:solidFill>
                  <a:schemeClr val="tx1"/>
                </a:solidFill>
                <a:latin typeface="Garamond" pitchFamily="18" charset="0"/>
              </a:defRPr>
            </a:lvl2pPr>
            <a:lvl3pPr marL="1142833" indent="-228567" defTabSz="926964">
              <a:defRPr>
                <a:solidFill>
                  <a:schemeClr val="tx1"/>
                </a:solidFill>
                <a:latin typeface="Garamond" pitchFamily="18" charset="0"/>
              </a:defRPr>
            </a:lvl3pPr>
            <a:lvl4pPr marL="1599965" indent="-228567" defTabSz="926964">
              <a:defRPr>
                <a:solidFill>
                  <a:schemeClr val="tx1"/>
                </a:solidFill>
                <a:latin typeface="Garamond" pitchFamily="18" charset="0"/>
              </a:defRPr>
            </a:lvl4pPr>
            <a:lvl5pPr marL="2057099" indent="-228567" defTabSz="926964">
              <a:defRPr>
                <a:solidFill>
                  <a:schemeClr val="tx1"/>
                </a:solidFill>
                <a:latin typeface="Garamond" pitchFamily="18" charset="0"/>
              </a:defRPr>
            </a:lvl5pPr>
            <a:lvl6pPr marL="2514232" indent="-228567" defTabSz="926964" eaLnBrk="0" fontAlgn="base" hangingPunct="0">
              <a:spcBef>
                <a:spcPct val="0"/>
              </a:spcBef>
              <a:spcAft>
                <a:spcPct val="0"/>
              </a:spcAft>
              <a:defRPr>
                <a:solidFill>
                  <a:schemeClr val="tx1"/>
                </a:solidFill>
                <a:latin typeface="Garamond" pitchFamily="18" charset="0"/>
              </a:defRPr>
            </a:lvl6pPr>
            <a:lvl7pPr marL="2971364" indent="-228567" defTabSz="926964" eaLnBrk="0" fontAlgn="base" hangingPunct="0">
              <a:spcBef>
                <a:spcPct val="0"/>
              </a:spcBef>
              <a:spcAft>
                <a:spcPct val="0"/>
              </a:spcAft>
              <a:defRPr>
                <a:solidFill>
                  <a:schemeClr val="tx1"/>
                </a:solidFill>
                <a:latin typeface="Garamond" pitchFamily="18" charset="0"/>
              </a:defRPr>
            </a:lvl7pPr>
            <a:lvl8pPr marL="3428498" indent="-228567" defTabSz="926964" eaLnBrk="0" fontAlgn="base" hangingPunct="0">
              <a:spcBef>
                <a:spcPct val="0"/>
              </a:spcBef>
              <a:spcAft>
                <a:spcPct val="0"/>
              </a:spcAft>
              <a:defRPr>
                <a:solidFill>
                  <a:schemeClr val="tx1"/>
                </a:solidFill>
                <a:latin typeface="Garamond" pitchFamily="18" charset="0"/>
              </a:defRPr>
            </a:lvl8pPr>
            <a:lvl9pPr marL="3885630" indent="-228567" defTabSz="926964" eaLnBrk="0" fontAlgn="base" hangingPunct="0">
              <a:spcBef>
                <a:spcPct val="0"/>
              </a:spcBef>
              <a:spcAft>
                <a:spcPct val="0"/>
              </a:spcAft>
              <a:defRPr>
                <a:solidFill>
                  <a:schemeClr val="tx1"/>
                </a:solidFill>
                <a:latin typeface="Garamond" pitchFamily="18" charset="0"/>
              </a:defRPr>
            </a:lvl9pPr>
          </a:lstStyle>
          <a:p>
            <a:r>
              <a:rPr lang="en-US" altLang="en-US" smtClean="0">
                <a:latin typeface="Times New Roman" pitchFamily="18" charset="0"/>
              </a:rPr>
              <a:t>January 10, 2007</a:t>
            </a:r>
          </a:p>
        </p:txBody>
      </p:sp>
      <p:sp>
        <p:nvSpPr>
          <p:cNvPr id="39942" name="Slide Number Placeholder 5"/>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964">
              <a:defRPr>
                <a:solidFill>
                  <a:schemeClr val="tx1"/>
                </a:solidFill>
                <a:latin typeface="Garamond" pitchFamily="18" charset="0"/>
              </a:defRPr>
            </a:lvl1pPr>
            <a:lvl2pPr marL="742841" indent="-285708" defTabSz="926964">
              <a:defRPr>
                <a:solidFill>
                  <a:schemeClr val="tx1"/>
                </a:solidFill>
                <a:latin typeface="Garamond" pitchFamily="18" charset="0"/>
              </a:defRPr>
            </a:lvl2pPr>
            <a:lvl3pPr marL="1142833" indent="-228567" defTabSz="926964">
              <a:defRPr>
                <a:solidFill>
                  <a:schemeClr val="tx1"/>
                </a:solidFill>
                <a:latin typeface="Garamond" pitchFamily="18" charset="0"/>
              </a:defRPr>
            </a:lvl3pPr>
            <a:lvl4pPr marL="1599965" indent="-228567" defTabSz="926964">
              <a:defRPr>
                <a:solidFill>
                  <a:schemeClr val="tx1"/>
                </a:solidFill>
                <a:latin typeface="Garamond" pitchFamily="18" charset="0"/>
              </a:defRPr>
            </a:lvl4pPr>
            <a:lvl5pPr marL="2057099" indent="-228567" defTabSz="926964">
              <a:defRPr>
                <a:solidFill>
                  <a:schemeClr val="tx1"/>
                </a:solidFill>
                <a:latin typeface="Garamond" pitchFamily="18" charset="0"/>
              </a:defRPr>
            </a:lvl5pPr>
            <a:lvl6pPr marL="2514232" indent="-228567" defTabSz="926964" eaLnBrk="0" fontAlgn="base" hangingPunct="0">
              <a:spcBef>
                <a:spcPct val="0"/>
              </a:spcBef>
              <a:spcAft>
                <a:spcPct val="0"/>
              </a:spcAft>
              <a:defRPr>
                <a:solidFill>
                  <a:schemeClr val="tx1"/>
                </a:solidFill>
                <a:latin typeface="Garamond" pitchFamily="18" charset="0"/>
              </a:defRPr>
            </a:lvl6pPr>
            <a:lvl7pPr marL="2971364" indent="-228567" defTabSz="926964" eaLnBrk="0" fontAlgn="base" hangingPunct="0">
              <a:spcBef>
                <a:spcPct val="0"/>
              </a:spcBef>
              <a:spcAft>
                <a:spcPct val="0"/>
              </a:spcAft>
              <a:defRPr>
                <a:solidFill>
                  <a:schemeClr val="tx1"/>
                </a:solidFill>
                <a:latin typeface="Garamond" pitchFamily="18" charset="0"/>
              </a:defRPr>
            </a:lvl7pPr>
            <a:lvl8pPr marL="3428498" indent="-228567" defTabSz="926964" eaLnBrk="0" fontAlgn="base" hangingPunct="0">
              <a:spcBef>
                <a:spcPct val="0"/>
              </a:spcBef>
              <a:spcAft>
                <a:spcPct val="0"/>
              </a:spcAft>
              <a:defRPr>
                <a:solidFill>
                  <a:schemeClr val="tx1"/>
                </a:solidFill>
                <a:latin typeface="Garamond" pitchFamily="18" charset="0"/>
              </a:defRPr>
            </a:lvl8pPr>
            <a:lvl9pPr marL="3885630" indent="-228567" defTabSz="926964" eaLnBrk="0" fontAlgn="base" hangingPunct="0">
              <a:spcBef>
                <a:spcPct val="0"/>
              </a:spcBef>
              <a:spcAft>
                <a:spcPct val="0"/>
              </a:spcAft>
              <a:defRPr>
                <a:solidFill>
                  <a:schemeClr val="tx1"/>
                </a:solidFill>
                <a:latin typeface="Garamond" pitchFamily="18" charset="0"/>
              </a:defRPr>
            </a:lvl9pPr>
          </a:lstStyle>
          <a:p>
            <a:fld id="{D379C9F0-17C6-48AE-B3F1-35811547C424}" type="slidenum">
              <a:rPr lang="en-US" altLang="en-US" smtClean="0">
                <a:latin typeface="Times New Roman" pitchFamily="18" charset="0"/>
              </a:rPr>
              <a:pPr/>
              <a:t>80</a:t>
            </a:fld>
            <a:endParaRPr lang="en-US" alt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378">
              <a:defRPr>
                <a:solidFill>
                  <a:schemeClr val="tx1"/>
                </a:solidFill>
                <a:latin typeface="Garamond" pitchFamily="18" charset="0"/>
              </a:defRPr>
            </a:lvl1pPr>
            <a:lvl2pPr marL="742841" indent="-285708" defTabSz="925378">
              <a:defRPr>
                <a:solidFill>
                  <a:schemeClr val="tx1"/>
                </a:solidFill>
                <a:latin typeface="Garamond" pitchFamily="18" charset="0"/>
              </a:defRPr>
            </a:lvl2pPr>
            <a:lvl3pPr marL="1142833" indent="-228567" defTabSz="925378">
              <a:defRPr>
                <a:solidFill>
                  <a:schemeClr val="tx1"/>
                </a:solidFill>
                <a:latin typeface="Garamond" pitchFamily="18" charset="0"/>
              </a:defRPr>
            </a:lvl3pPr>
            <a:lvl4pPr marL="1599965" indent="-228567" defTabSz="925378">
              <a:defRPr>
                <a:solidFill>
                  <a:schemeClr val="tx1"/>
                </a:solidFill>
                <a:latin typeface="Garamond" pitchFamily="18" charset="0"/>
              </a:defRPr>
            </a:lvl4pPr>
            <a:lvl5pPr marL="2057099" indent="-228567" defTabSz="925378">
              <a:defRPr>
                <a:solidFill>
                  <a:schemeClr val="tx1"/>
                </a:solidFill>
                <a:latin typeface="Garamond" pitchFamily="18" charset="0"/>
              </a:defRPr>
            </a:lvl5pPr>
            <a:lvl6pPr marL="2514232" indent="-228567" defTabSz="925378" eaLnBrk="0" fontAlgn="base" hangingPunct="0">
              <a:spcBef>
                <a:spcPct val="0"/>
              </a:spcBef>
              <a:spcAft>
                <a:spcPct val="0"/>
              </a:spcAft>
              <a:defRPr>
                <a:solidFill>
                  <a:schemeClr val="tx1"/>
                </a:solidFill>
                <a:latin typeface="Garamond" pitchFamily="18" charset="0"/>
              </a:defRPr>
            </a:lvl6pPr>
            <a:lvl7pPr marL="2971364" indent="-228567" defTabSz="925378" eaLnBrk="0" fontAlgn="base" hangingPunct="0">
              <a:spcBef>
                <a:spcPct val="0"/>
              </a:spcBef>
              <a:spcAft>
                <a:spcPct val="0"/>
              </a:spcAft>
              <a:defRPr>
                <a:solidFill>
                  <a:schemeClr val="tx1"/>
                </a:solidFill>
                <a:latin typeface="Garamond" pitchFamily="18" charset="0"/>
              </a:defRPr>
            </a:lvl7pPr>
            <a:lvl8pPr marL="3428498" indent="-228567" defTabSz="925378" eaLnBrk="0" fontAlgn="base" hangingPunct="0">
              <a:spcBef>
                <a:spcPct val="0"/>
              </a:spcBef>
              <a:spcAft>
                <a:spcPct val="0"/>
              </a:spcAft>
              <a:defRPr>
                <a:solidFill>
                  <a:schemeClr val="tx1"/>
                </a:solidFill>
                <a:latin typeface="Garamond" pitchFamily="18" charset="0"/>
              </a:defRPr>
            </a:lvl8pPr>
            <a:lvl9pPr marL="3885630" indent="-228567" defTabSz="925378" eaLnBrk="0" fontAlgn="base" hangingPunct="0">
              <a:spcBef>
                <a:spcPct val="0"/>
              </a:spcBef>
              <a:spcAft>
                <a:spcPct val="0"/>
              </a:spcAft>
              <a:defRPr>
                <a:solidFill>
                  <a:schemeClr val="tx1"/>
                </a:solidFill>
                <a:latin typeface="Garamond" pitchFamily="18" charset="0"/>
              </a:defRPr>
            </a:lvl9pPr>
          </a:lstStyle>
          <a:p>
            <a:r>
              <a:rPr lang="en-US" altLang="en-US" smtClean="0">
                <a:latin typeface="Times New Roman" pitchFamily="18" charset="0"/>
              </a:rPr>
              <a:t>Maddaus Water Management</a:t>
            </a:r>
          </a:p>
        </p:txBody>
      </p:sp>
      <p:sp>
        <p:nvSpPr>
          <p:cNvPr id="46083"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378">
              <a:defRPr>
                <a:solidFill>
                  <a:schemeClr val="tx1"/>
                </a:solidFill>
                <a:latin typeface="Garamond" pitchFamily="18" charset="0"/>
              </a:defRPr>
            </a:lvl1pPr>
            <a:lvl2pPr marL="742841" indent="-285708" defTabSz="925378">
              <a:defRPr>
                <a:solidFill>
                  <a:schemeClr val="tx1"/>
                </a:solidFill>
                <a:latin typeface="Garamond" pitchFamily="18" charset="0"/>
              </a:defRPr>
            </a:lvl2pPr>
            <a:lvl3pPr marL="1142833" indent="-228567" defTabSz="925378">
              <a:defRPr>
                <a:solidFill>
                  <a:schemeClr val="tx1"/>
                </a:solidFill>
                <a:latin typeface="Garamond" pitchFamily="18" charset="0"/>
              </a:defRPr>
            </a:lvl3pPr>
            <a:lvl4pPr marL="1599965" indent="-228567" defTabSz="925378">
              <a:defRPr>
                <a:solidFill>
                  <a:schemeClr val="tx1"/>
                </a:solidFill>
                <a:latin typeface="Garamond" pitchFamily="18" charset="0"/>
              </a:defRPr>
            </a:lvl4pPr>
            <a:lvl5pPr marL="2057099" indent="-228567" defTabSz="925378">
              <a:defRPr>
                <a:solidFill>
                  <a:schemeClr val="tx1"/>
                </a:solidFill>
                <a:latin typeface="Garamond" pitchFamily="18" charset="0"/>
              </a:defRPr>
            </a:lvl5pPr>
            <a:lvl6pPr marL="2514232" indent="-228567" defTabSz="925378" eaLnBrk="0" fontAlgn="base" hangingPunct="0">
              <a:spcBef>
                <a:spcPct val="0"/>
              </a:spcBef>
              <a:spcAft>
                <a:spcPct val="0"/>
              </a:spcAft>
              <a:defRPr>
                <a:solidFill>
                  <a:schemeClr val="tx1"/>
                </a:solidFill>
                <a:latin typeface="Garamond" pitchFamily="18" charset="0"/>
              </a:defRPr>
            </a:lvl6pPr>
            <a:lvl7pPr marL="2971364" indent="-228567" defTabSz="925378" eaLnBrk="0" fontAlgn="base" hangingPunct="0">
              <a:spcBef>
                <a:spcPct val="0"/>
              </a:spcBef>
              <a:spcAft>
                <a:spcPct val="0"/>
              </a:spcAft>
              <a:defRPr>
                <a:solidFill>
                  <a:schemeClr val="tx1"/>
                </a:solidFill>
                <a:latin typeface="Garamond" pitchFamily="18" charset="0"/>
              </a:defRPr>
            </a:lvl7pPr>
            <a:lvl8pPr marL="3428498" indent="-228567" defTabSz="925378" eaLnBrk="0" fontAlgn="base" hangingPunct="0">
              <a:spcBef>
                <a:spcPct val="0"/>
              </a:spcBef>
              <a:spcAft>
                <a:spcPct val="0"/>
              </a:spcAft>
              <a:defRPr>
                <a:solidFill>
                  <a:schemeClr val="tx1"/>
                </a:solidFill>
                <a:latin typeface="Garamond" pitchFamily="18" charset="0"/>
              </a:defRPr>
            </a:lvl8pPr>
            <a:lvl9pPr marL="3885630" indent="-228567" defTabSz="925378" eaLnBrk="0" fontAlgn="base" hangingPunct="0">
              <a:spcBef>
                <a:spcPct val="0"/>
              </a:spcBef>
              <a:spcAft>
                <a:spcPct val="0"/>
              </a:spcAft>
              <a:defRPr>
                <a:solidFill>
                  <a:schemeClr val="tx1"/>
                </a:solidFill>
                <a:latin typeface="Garamond" pitchFamily="18" charset="0"/>
              </a:defRPr>
            </a:lvl9pPr>
          </a:lstStyle>
          <a:p>
            <a:r>
              <a:rPr lang="en-US" altLang="en-US" smtClean="0">
                <a:latin typeface="Times New Roman" pitchFamily="18" charset="0"/>
              </a:rPr>
              <a:t>January 10, 2007</a:t>
            </a:r>
          </a:p>
        </p:txBody>
      </p:sp>
      <p:sp>
        <p:nvSpPr>
          <p:cNvPr id="4608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378">
              <a:defRPr>
                <a:solidFill>
                  <a:schemeClr val="tx1"/>
                </a:solidFill>
                <a:latin typeface="Garamond" pitchFamily="18" charset="0"/>
              </a:defRPr>
            </a:lvl1pPr>
            <a:lvl2pPr marL="742841" indent="-285708" defTabSz="925378">
              <a:defRPr>
                <a:solidFill>
                  <a:schemeClr val="tx1"/>
                </a:solidFill>
                <a:latin typeface="Garamond" pitchFamily="18" charset="0"/>
              </a:defRPr>
            </a:lvl2pPr>
            <a:lvl3pPr marL="1142833" indent="-228567" defTabSz="925378">
              <a:defRPr>
                <a:solidFill>
                  <a:schemeClr val="tx1"/>
                </a:solidFill>
                <a:latin typeface="Garamond" pitchFamily="18" charset="0"/>
              </a:defRPr>
            </a:lvl3pPr>
            <a:lvl4pPr marL="1599965" indent="-228567" defTabSz="925378">
              <a:defRPr>
                <a:solidFill>
                  <a:schemeClr val="tx1"/>
                </a:solidFill>
                <a:latin typeface="Garamond" pitchFamily="18" charset="0"/>
              </a:defRPr>
            </a:lvl4pPr>
            <a:lvl5pPr marL="2057099" indent="-228567" defTabSz="925378">
              <a:defRPr>
                <a:solidFill>
                  <a:schemeClr val="tx1"/>
                </a:solidFill>
                <a:latin typeface="Garamond" pitchFamily="18" charset="0"/>
              </a:defRPr>
            </a:lvl5pPr>
            <a:lvl6pPr marL="2514232" indent="-228567" defTabSz="925378" eaLnBrk="0" fontAlgn="base" hangingPunct="0">
              <a:spcBef>
                <a:spcPct val="0"/>
              </a:spcBef>
              <a:spcAft>
                <a:spcPct val="0"/>
              </a:spcAft>
              <a:defRPr>
                <a:solidFill>
                  <a:schemeClr val="tx1"/>
                </a:solidFill>
                <a:latin typeface="Garamond" pitchFamily="18" charset="0"/>
              </a:defRPr>
            </a:lvl6pPr>
            <a:lvl7pPr marL="2971364" indent="-228567" defTabSz="925378" eaLnBrk="0" fontAlgn="base" hangingPunct="0">
              <a:spcBef>
                <a:spcPct val="0"/>
              </a:spcBef>
              <a:spcAft>
                <a:spcPct val="0"/>
              </a:spcAft>
              <a:defRPr>
                <a:solidFill>
                  <a:schemeClr val="tx1"/>
                </a:solidFill>
                <a:latin typeface="Garamond" pitchFamily="18" charset="0"/>
              </a:defRPr>
            </a:lvl7pPr>
            <a:lvl8pPr marL="3428498" indent="-228567" defTabSz="925378" eaLnBrk="0" fontAlgn="base" hangingPunct="0">
              <a:spcBef>
                <a:spcPct val="0"/>
              </a:spcBef>
              <a:spcAft>
                <a:spcPct val="0"/>
              </a:spcAft>
              <a:defRPr>
                <a:solidFill>
                  <a:schemeClr val="tx1"/>
                </a:solidFill>
                <a:latin typeface="Garamond" pitchFamily="18" charset="0"/>
              </a:defRPr>
            </a:lvl8pPr>
            <a:lvl9pPr marL="3885630" indent="-228567" defTabSz="925378" eaLnBrk="0" fontAlgn="base" hangingPunct="0">
              <a:spcBef>
                <a:spcPct val="0"/>
              </a:spcBef>
              <a:spcAft>
                <a:spcPct val="0"/>
              </a:spcAft>
              <a:defRPr>
                <a:solidFill>
                  <a:schemeClr val="tx1"/>
                </a:solidFill>
                <a:latin typeface="Garamond" pitchFamily="18" charset="0"/>
              </a:defRPr>
            </a:lvl9pPr>
          </a:lstStyle>
          <a:p>
            <a:fld id="{C2C4CFA0-ED94-4E93-A5BC-6E2FCC3D8877}" type="slidenum">
              <a:rPr lang="en-US" altLang="en-US" smtClean="0">
                <a:latin typeface="Times New Roman" pitchFamily="18" charset="0"/>
              </a:rPr>
              <a:pPr/>
              <a:t>81</a:t>
            </a:fld>
            <a:endParaRPr lang="en-US" altLang="en-US" smtClean="0">
              <a:latin typeface="Times New Roman" pitchFamily="18" charset="0"/>
            </a:endParaRPr>
          </a:p>
        </p:txBody>
      </p:sp>
      <p:sp>
        <p:nvSpPr>
          <p:cNvPr id="46085" name="Rectangle 2"/>
          <p:cNvSpPr>
            <a:spLocks noGrp="1" noRot="1" noChangeAspect="1" noChangeArrowheads="1" noTextEdit="1"/>
          </p:cNvSpPr>
          <p:nvPr>
            <p:ph type="sldImg"/>
          </p:nvPr>
        </p:nvSpPr>
        <p:spPr>
          <a:ln/>
        </p:spPr>
      </p:sp>
      <p:sp>
        <p:nvSpPr>
          <p:cNvPr id="4608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Flow of information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TOBY</a:t>
            </a:r>
          </a:p>
        </p:txBody>
      </p:sp>
      <p:sp>
        <p:nvSpPr>
          <p:cNvPr id="36868" name="Header Placeholder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378">
              <a:defRPr>
                <a:solidFill>
                  <a:schemeClr val="tx1"/>
                </a:solidFill>
                <a:latin typeface="Garamond" pitchFamily="18" charset="0"/>
              </a:defRPr>
            </a:lvl1pPr>
            <a:lvl2pPr marL="742841" indent="-285708" defTabSz="925378">
              <a:defRPr>
                <a:solidFill>
                  <a:schemeClr val="tx1"/>
                </a:solidFill>
                <a:latin typeface="Garamond" pitchFamily="18" charset="0"/>
              </a:defRPr>
            </a:lvl2pPr>
            <a:lvl3pPr marL="1142833" indent="-228567" defTabSz="925378">
              <a:defRPr>
                <a:solidFill>
                  <a:schemeClr val="tx1"/>
                </a:solidFill>
                <a:latin typeface="Garamond" pitchFamily="18" charset="0"/>
              </a:defRPr>
            </a:lvl3pPr>
            <a:lvl4pPr marL="1599965" indent="-228567" defTabSz="925378">
              <a:defRPr>
                <a:solidFill>
                  <a:schemeClr val="tx1"/>
                </a:solidFill>
                <a:latin typeface="Garamond" pitchFamily="18" charset="0"/>
              </a:defRPr>
            </a:lvl4pPr>
            <a:lvl5pPr marL="2057099" indent="-228567" defTabSz="925378">
              <a:defRPr>
                <a:solidFill>
                  <a:schemeClr val="tx1"/>
                </a:solidFill>
                <a:latin typeface="Garamond" pitchFamily="18" charset="0"/>
              </a:defRPr>
            </a:lvl5pPr>
            <a:lvl6pPr marL="2514232" indent="-228567" defTabSz="925378" eaLnBrk="0" fontAlgn="base" hangingPunct="0">
              <a:spcBef>
                <a:spcPct val="0"/>
              </a:spcBef>
              <a:spcAft>
                <a:spcPct val="0"/>
              </a:spcAft>
              <a:defRPr>
                <a:solidFill>
                  <a:schemeClr val="tx1"/>
                </a:solidFill>
                <a:latin typeface="Garamond" pitchFamily="18" charset="0"/>
              </a:defRPr>
            </a:lvl6pPr>
            <a:lvl7pPr marL="2971364" indent="-228567" defTabSz="925378" eaLnBrk="0" fontAlgn="base" hangingPunct="0">
              <a:spcBef>
                <a:spcPct val="0"/>
              </a:spcBef>
              <a:spcAft>
                <a:spcPct val="0"/>
              </a:spcAft>
              <a:defRPr>
                <a:solidFill>
                  <a:schemeClr val="tx1"/>
                </a:solidFill>
                <a:latin typeface="Garamond" pitchFamily="18" charset="0"/>
              </a:defRPr>
            </a:lvl7pPr>
            <a:lvl8pPr marL="3428498" indent="-228567" defTabSz="925378" eaLnBrk="0" fontAlgn="base" hangingPunct="0">
              <a:spcBef>
                <a:spcPct val="0"/>
              </a:spcBef>
              <a:spcAft>
                <a:spcPct val="0"/>
              </a:spcAft>
              <a:defRPr>
                <a:solidFill>
                  <a:schemeClr val="tx1"/>
                </a:solidFill>
                <a:latin typeface="Garamond" pitchFamily="18" charset="0"/>
              </a:defRPr>
            </a:lvl8pPr>
            <a:lvl9pPr marL="3885630" indent="-228567" defTabSz="925378" eaLnBrk="0" fontAlgn="base" hangingPunct="0">
              <a:spcBef>
                <a:spcPct val="0"/>
              </a:spcBef>
              <a:spcAft>
                <a:spcPct val="0"/>
              </a:spcAft>
              <a:defRPr>
                <a:solidFill>
                  <a:schemeClr val="tx1"/>
                </a:solidFill>
                <a:latin typeface="Garamond" pitchFamily="18" charset="0"/>
              </a:defRPr>
            </a:lvl9pPr>
          </a:lstStyle>
          <a:p>
            <a:r>
              <a:rPr lang="en-US" altLang="en-US" smtClean="0">
                <a:latin typeface="Times New Roman" pitchFamily="18" charset="0"/>
              </a:rPr>
              <a:t>Maddaus Water Management</a:t>
            </a:r>
          </a:p>
        </p:txBody>
      </p:sp>
      <p:sp>
        <p:nvSpPr>
          <p:cNvPr id="36869" name="Footer Placeholder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378">
              <a:defRPr>
                <a:solidFill>
                  <a:schemeClr val="tx1"/>
                </a:solidFill>
                <a:latin typeface="Garamond" pitchFamily="18" charset="0"/>
              </a:defRPr>
            </a:lvl1pPr>
            <a:lvl2pPr marL="742841" indent="-285708" defTabSz="925378">
              <a:defRPr>
                <a:solidFill>
                  <a:schemeClr val="tx1"/>
                </a:solidFill>
                <a:latin typeface="Garamond" pitchFamily="18" charset="0"/>
              </a:defRPr>
            </a:lvl2pPr>
            <a:lvl3pPr marL="1142833" indent="-228567" defTabSz="925378">
              <a:defRPr>
                <a:solidFill>
                  <a:schemeClr val="tx1"/>
                </a:solidFill>
                <a:latin typeface="Garamond" pitchFamily="18" charset="0"/>
              </a:defRPr>
            </a:lvl3pPr>
            <a:lvl4pPr marL="1599965" indent="-228567" defTabSz="925378">
              <a:defRPr>
                <a:solidFill>
                  <a:schemeClr val="tx1"/>
                </a:solidFill>
                <a:latin typeface="Garamond" pitchFamily="18" charset="0"/>
              </a:defRPr>
            </a:lvl4pPr>
            <a:lvl5pPr marL="2057099" indent="-228567" defTabSz="925378">
              <a:defRPr>
                <a:solidFill>
                  <a:schemeClr val="tx1"/>
                </a:solidFill>
                <a:latin typeface="Garamond" pitchFamily="18" charset="0"/>
              </a:defRPr>
            </a:lvl5pPr>
            <a:lvl6pPr marL="2514232" indent="-228567" defTabSz="925378" eaLnBrk="0" fontAlgn="base" hangingPunct="0">
              <a:spcBef>
                <a:spcPct val="0"/>
              </a:spcBef>
              <a:spcAft>
                <a:spcPct val="0"/>
              </a:spcAft>
              <a:defRPr>
                <a:solidFill>
                  <a:schemeClr val="tx1"/>
                </a:solidFill>
                <a:latin typeface="Garamond" pitchFamily="18" charset="0"/>
              </a:defRPr>
            </a:lvl6pPr>
            <a:lvl7pPr marL="2971364" indent="-228567" defTabSz="925378" eaLnBrk="0" fontAlgn="base" hangingPunct="0">
              <a:spcBef>
                <a:spcPct val="0"/>
              </a:spcBef>
              <a:spcAft>
                <a:spcPct val="0"/>
              </a:spcAft>
              <a:defRPr>
                <a:solidFill>
                  <a:schemeClr val="tx1"/>
                </a:solidFill>
                <a:latin typeface="Garamond" pitchFamily="18" charset="0"/>
              </a:defRPr>
            </a:lvl7pPr>
            <a:lvl8pPr marL="3428498" indent="-228567" defTabSz="925378" eaLnBrk="0" fontAlgn="base" hangingPunct="0">
              <a:spcBef>
                <a:spcPct val="0"/>
              </a:spcBef>
              <a:spcAft>
                <a:spcPct val="0"/>
              </a:spcAft>
              <a:defRPr>
                <a:solidFill>
                  <a:schemeClr val="tx1"/>
                </a:solidFill>
                <a:latin typeface="Garamond" pitchFamily="18" charset="0"/>
              </a:defRPr>
            </a:lvl8pPr>
            <a:lvl9pPr marL="3885630" indent="-228567" defTabSz="925378" eaLnBrk="0" fontAlgn="base" hangingPunct="0">
              <a:spcBef>
                <a:spcPct val="0"/>
              </a:spcBef>
              <a:spcAft>
                <a:spcPct val="0"/>
              </a:spcAft>
              <a:defRPr>
                <a:solidFill>
                  <a:schemeClr val="tx1"/>
                </a:solidFill>
                <a:latin typeface="Garamond" pitchFamily="18" charset="0"/>
              </a:defRPr>
            </a:lvl9pPr>
          </a:lstStyle>
          <a:p>
            <a:r>
              <a:rPr lang="en-US" altLang="en-US" smtClean="0">
                <a:latin typeface="Times New Roman" pitchFamily="18" charset="0"/>
              </a:rPr>
              <a:t>January 10, 2007</a:t>
            </a:r>
          </a:p>
        </p:txBody>
      </p:sp>
      <p:sp>
        <p:nvSpPr>
          <p:cNvPr id="36870" name="Slide Number Placeholder 5"/>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378">
              <a:defRPr>
                <a:solidFill>
                  <a:schemeClr val="tx1"/>
                </a:solidFill>
                <a:latin typeface="Garamond" pitchFamily="18" charset="0"/>
              </a:defRPr>
            </a:lvl1pPr>
            <a:lvl2pPr marL="742841" indent="-285708" defTabSz="925378">
              <a:defRPr>
                <a:solidFill>
                  <a:schemeClr val="tx1"/>
                </a:solidFill>
                <a:latin typeface="Garamond" pitchFamily="18" charset="0"/>
              </a:defRPr>
            </a:lvl2pPr>
            <a:lvl3pPr marL="1142833" indent="-228567" defTabSz="925378">
              <a:defRPr>
                <a:solidFill>
                  <a:schemeClr val="tx1"/>
                </a:solidFill>
                <a:latin typeface="Garamond" pitchFamily="18" charset="0"/>
              </a:defRPr>
            </a:lvl3pPr>
            <a:lvl4pPr marL="1599965" indent="-228567" defTabSz="925378">
              <a:defRPr>
                <a:solidFill>
                  <a:schemeClr val="tx1"/>
                </a:solidFill>
                <a:latin typeface="Garamond" pitchFamily="18" charset="0"/>
              </a:defRPr>
            </a:lvl4pPr>
            <a:lvl5pPr marL="2057099" indent="-228567" defTabSz="925378">
              <a:defRPr>
                <a:solidFill>
                  <a:schemeClr val="tx1"/>
                </a:solidFill>
                <a:latin typeface="Garamond" pitchFamily="18" charset="0"/>
              </a:defRPr>
            </a:lvl5pPr>
            <a:lvl6pPr marL="2514232" indent="-228567" defTabSz="925378" eaLnBrk="0" fontAlgn="base" hangingPunct="0">
              <a:spcBef>
                <a:spcPct val="0"/>
              </a:spcBef>
              <a:spcAft>
                <a:spcPct val="0"/>
              </a:spcAft>
              <a:defRPr>
                <a:solidFill>
                  <a:schemeClr val="tx1"/>
                </a:solidFill>
                <a:latin typeface="Garamond" pitchFamily="18" charset="0"/>
              </a:defRPr>
            </a:lvl6pPr>
            <a:lvl7pPr marL="2971364" indent="-228567" defTabSz="925378" eaLnBrk="0" fontAlgn="base" hangingPunct="0">
              <a:spcBef>
                <a:spcPct val="0"/>
              </a:spcBef>
              <a:spcAft>
                <a:spcPct val="0"/>
              </a:spcAft>
              <a:defRPr>
                <a:solidFill>
                  <a:schemeClr val="tx1"/>
                </a:solidFill>
                <a:latin typeface="Garamond" pitchFamily="18" charset="0"/>
              </a:defRPr>
            </a:lvl7pPr>
            <a:lvl8pPr marL="3428498" indent="-228567" defTabSz="925378" eaLnBrk="0" fontAlgn="base" hangingPunct="0">
              <a:spcBef>
                <a:spcPct val="0"/>
              </a:spcBef>
              <a:spcAft>
                <a:spcPct val="0"/>
              </a:spcAft>
              <a:defRPr>
                <a:solidFill>
                  <a:schemeClr val="tx1"/>
                </a:solidFill>
                <a:latin typeface="Garamond" pitchFamily="18" charset="0"/>
              </a:defRPr>
            </a:lvl8pPr>
            <a:lvl9pPr marL="3885630" indent="-228567" defTabSz="925378" eaLnBrk="0" fontAlgn="base" hangingPunct="0">
              <a:spcBef>
                <a:spcPct val="0"/>
              </a:spcBef>
              <a:spcAft>
                <a:spcPct val="0"/>
              </a:spcAft>
              <a:defRPr>
                <a:solidFill>
                  <a:schemeClr val="tx1"/>
                </a:solidFill>
                <a:latin typeface="Garamond" pitchFamily="18" charset="0"/>
              </a:defRPr>
            </a:lvl9pPr>
          </a:lstStyle>
          <a:p>
            <a:fld id="{8430349A-3E16-4F54-A03C-D7F6F1F896F2}" type="slidenum">
              <a:rPr lang="en-US" altLang="en-US" smtClean="0">
                <a:latin typeface="Times New Roman" pitchFamily="18" charset="0"/>
              </a:rPr>
              <a:pPr/>
              <a:t>92</a:t>
            </a:fld>
            <a:endParaRPr lang="en-US" alt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37460" y="5333761"/>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4E5217-277C-4485-8192-ACD0F12429B2}" type="datetime1">
              <a:rPr lang="en-US" smtClean="0"/>
              <a:t>6/27/2014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243438"/>
            <a:ext cx="1161826" cy="365125"/>
          </a:xfrm>
          <a:prstGeom prst="rect">
            <a:avLst/>
          </a:prstGeom>
        </p:spPr>
        <p:txBody>
          <a:bodyPr/>
          <a:lstStyle/>
          <a:p>
            <a:fld id="{687D7A59-36E2-48B9-B146-C1E59501F63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C33821-260F-4466-A1D5-2D3E0F37E924}" type="datetime1">
              <a:rPr lang="en-US" smtClean="0"/>
              <a:t>6/27/2014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3991088" y="6250163"/>
            <a:ext cx="1161826" cy="365125"/>
          </a:xfrm>
          <a:prstGeom prst="rect">
            <a:avLst/>
          </a:prstGeom>
        </p:spPr>
        <p:txBody>
          <a:bodyPr/>
          <a:lstStyle/>
          <a:p>
            <a:fld id="{8D7C4140-D83F-4C64-A749-C21F89E195B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B5C8C84-B6A5-4D43-B7E2-24EDAB018D0D}" type="datetime1">
              <a:rPr lang="en-US" smtClean="0"/>
              <a:t>6/27/2014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3991088" y="6250163"/>
            <a:ext cx="1161826" cy="365125"/>
          </a:xfrm>
          <a:prstGeom prst="rect">
            <a:avLst/>
          </a:prstGeom>
        </p:spPr>
        <p:txBody>
          <a:bodyPr/>
          <a:lstStyle/>
          <a:p>
            <a:fld id="{8D7C4140-D83F-4C64-A749-C21F89E195BB}" type="slidenum">
              <a:rPr lang="en-US" smtClean="0"/>
              <a:pPr/>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10" name="Picture 1" descr="C:\Users\Schmidt\Desktop\lighthouse2.jpg"/>
          <p:cNvPicPr>
            <a:picLocks noChangeAspect="1" noChangeArrowheads="1"/>
          </p:cNvPicPr>
          <p:nvPr userDrawn="1"/>
        </p:nvPicPr>
        <p:blipFill>
          <a:blip r:embed="rId2" cstate="print">
            <a:duotone>
              <a:schemeClr val="accent2">
                <a:shade val="45000"/>
                <a:satMod val="135000"/>
              </a:schemeClr>
              <a:prstClr val="white"/>
            </a:duotone>
          </a:blip>
          <a:srcRect/>
          <a:stretch>
            <a:fillRect/>
          </a:stretch>
        </p:blipFill>
        <p:spPr bwMode="auto">
          <a:xfrm>
            <a:off x="-49029" y="0"/>
            <a:ext cx="9193029" cy="6858000"/>
          </a:xfrm>
          <a:prstGeom prst="rect">
            <a:avLst/>
          </a:prstGeom>
          <a:noFill/>
        </p:spPr>
      </p:pic>
      <p:pic>
        <p:nvPicPr>
          <p:cNvPr id="13" name="Picture 2" descr="Z:\Shared\2012 NHA Advisors\Administrative\Templates\Logos, Header, Footer, etc\NHA_Transperant.tif"/>
          <p:cNvPicPr>
            <a:picLocks noChangeAspect="1" noChangeArrowheads="1"/>
          </p:cNvPicPr>
          <p:nvPr userDrawn="1"/>
        </p:nvPicPr>
        <p:blipFill>
          <a:blip r:embed="rId3" cstate="print"/>
          <a:srcRect/>
          <a:stretch>
            <a:fillRect/>
          </a:stretch>
        </p:blipFill>
        <p:spPr bwMode="auto">
          <a:xfrm>
            <a:off x="533400" y="1082040"/>
            <a:ext cx="4878634" cy="1051560"/>
          </a:xfrm>
          <a:prstGeom prst="rect">
            <a:avLst/>
          </a:prstGeom>
          <a:noFill/>
        </p:spPr>
      </p:pic>
      <p:sp>
        <p:nvSpPr>
          <p:cNvPr id="6" name="Title 7"/>
          <p:cNvSpPr>
            <a:spLocks noGrp="1"/>
          </p:cNvSpPr>
          <p:nvPr>
            <p:ph type="ctrTitle"/>
          </p:nvPr>
        </p:nvSpPr>
        <p:spPr>
          <a:xfrm>
            <a:off x="1524000" y="5005916"/>
            <a:ext cx="6858000" cy="923925"/>
          </a:xfrm>
        </p:spPr>
        <p:txBody>
          <a:bodyPr anchor="ctr" anchorCtr="0">
            <a:normAutofit/>
          </a:bodyPr>
          <a:lstStyle>
            <a:lvl1pPr algn="r">
              <a:defRPr sz="3600">
                <a:solidFill>
                  <a:schemeClr val="tx1"/>
                </a:solidFill>
              </a:defRPr>
            </a:lvl1pPr>
          </a:lstStyle>
          <a:p>
            <a:r>
              <a:rPr kumimoji="0" lang="en-US" dirty="0" smtClean="0"/>
              <a:t>Click to edit Master title style</a:t>
            </a:r>
            <a:endParaRPr kumimoji="0" lang="en-US" dirty="0"/>
          </a:p>
        </p:txBody>
      </p:sp>
      <p:sp>
        <p:nvSpPr>
          <p:cNvPr id="7" name="Subtitle 8"/>
          <p:cNvSpPr>
            <a:spLocks noGrp="1"/>
          </p:cNvSpPr>
          <p:nvPr>
            <p:ph type="subTitle" idx="1"/>
          </p:nvPr>
        </p:nvSpPr>
        <p:spPr>
          <a:xfrm>
            <a:off x="1524000" y="5703358"/>
            <a:ext cx="6858000" cy="1154642"/>
          </a:xfrm>
        </p:spPr>
        <p:txBody>
          <a:bodyPr anchor="t">
            <a:normAutofit/>
          </a:bodyPr>
          <a:lstStyle>
            <a:lvl1pPr marL="0" indent="0" algn="r">
              <a:spcBef>
                <a:spcPts val="0"/>
              </a:spcBef>
              <a:buNone/>
              <a:defRPr sz="2200">
                <a:solidFill>
                  <a:schemeClr val="tx1"/>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C6832E-5B4C-433C-AACD-54239F59EE1C}" type="datetime1">
              <a:rPr lang="en-US" smtClean="0"/>
              <a:t>6/27/2014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3991088" y="6250163"/>
            <a:ext cx="1161826" cy="365125"/>
          </a:xfrm>
          <a:prstGeom prst="rect">
            <a:avLst/>
          </a:prstGeom>
        </p:spPr>
        <p:txBody>
          <a:bodyPr/>
          <a:lstStyle/>
          <a:p>
            <a:fld id="{7A8143C5-8752-437A-BD7D-74836B1039CE}" type="slidenum">
              <a:rPr lang="en-US" smtClean="0"/>
              <a:pPr/>
              <a:t>‹#›</a:t>
            </a:fld>
            <a:endParaRPr lang="en-US" dirty="0"/>
          </a:p>
        </p:txBody>
      </p:sp>
    </p:spTree>
    <p:extLst>
      <p:ext uri="{BB962C8B-B14F-4D97-AF65-F5344CB8AC3E}">
        <p14:creationId xmlns:p14="http://schemas.microsoft.com/office/powerpoint/2010/main" val="59044420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95263" y="228600"/>
            <a:ext cx="8015287"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7848600" y="6248400"/>
            <a:ext cx="1161826" cy="365125"/>
          </a:xfrm>
          <a:prstGeom prst="rect">
            <a:avLst/>
          </a:prstGeom>
          <a:ln/>
        </p:spPr>
        <p:txBody>
          <a:bodyPr/>
          <a:lstStyle>
            <a:lvl1pPr>
              <a:defRPr sz="1400"/>
            </a:lvl1pPr>
          </a:lstStyle>
          <a:p>
            <a:pPr>
              <a:defRPr/>
            </a:pPr>
            <a:fld id="{0448BD55-0F96-4599-B465-A97C375786F3}" type="slidenum">
              <a:rPr lang="en-US" smtClean="0"/>
              <a:pPr>
                <a:defRPr/>
              </a:pPr>
              <a:t>‹#›</a:t>
            </a:fld>
            <a:endParaRPr lang="en-US" dirty="0"/>
          </a:p>
        </p:txBody>
      </p:sp>
    </p:spTree>
    <p:extLst>
      <p:ext uri="{BB962C8B-B14F-4D97-AF65-F5344CB8AC3E}">
        <p14:creationId xmlns:p14="http://schemas.microsoft.com/office/powerpoint/2010/main" val="3459239671"/>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95263" y="228600"/>
            <a:ext cx="8339137"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a:ln/>
        </p:spPr>
        <p:txBody>
          <a:bodyPr/>
          <a:lstStyle>
            <a:lvl1pPr>
              <a:defRPr/>
            </a:lvl1pPr>
          </a:lstStyle>
          <a:p>
            <a:pPr>
              <a:defRPr/>
            </a:pPr>
            <a:fld id="{9B807C12-C223-425B-881C-FD10A676D39C}" type="datetime1">
              <a:rPr lang="en-US" smtClean="0"/>
              <a:t>6/27/2014</a:t>
            </a:fld>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3991088" y="6250163"/>
            <a:ext cx="1161826" cy="365125"/>
          </a:xfrm>
          <a:prstGeom prst="rect">
            <a:avLst/>
          </a:prstGeom>
          <a:ln/>
        </p:spPr>
        <p:txBody>
          <a:bodyPr/>
          <a:lstStyle>
            <a:lvl1pPr>
              <a:defRPr/>
            </a:lvl1pPr>
          </a:lstStyle>
          <a:p>
            <a:pPr>
              <a:defRPr/>
            </a:pPr>
            <a:fld id="{FD2D21E1-E12B-47C6-BB44-69BCC5CC7AE2}" type="slidenum">
              <a:rPr lang="en-US"/>
              <a:pPr>
                <a:defRPr/>
              </a:pPr>
              <a:t>‹#›</a:t>
            </a:fld>
            <a:endParaRPr lang="en-US"/>
          </a:p>
        </p:txBody>
      </p:sp>
    </p:spTree>
    <p:extLst>
      <p:ext uri="{BB962C8B-B14F-4D97-AF65-F5344CB8AC3E}">
        <p14:creationId xmlns:p14="http://schemas.microsoft.com/office/powerpoint/2010/main" val="379161684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1"/>
          <p:cNvGrpSpPr>
            <a:grpSpLocks/>
          </p:cNvGrpSpPr>
          <p:nvPr/>
        </p:nvGrpSpPr>
        <p:grpSpPr bwMode="auto">
          <a:xfrm>
            <a:off x="3175" y="4267200"/>
            <a:ext cx="9140825" cy="2590800"/>
            <a:chOff x="2" y="2688"/>
            <a:chExt cx="5758" cy="1632"/>
          </a:xfrm>
        </p:grpSpPr>
        <p:sp>
          <p:nvSpPr>
            <p:cNvPr id="5" name="Freeform 72"/>
            <p:cNvSpPr>
              <a:spLocks/>
            </p:cNvSpPr>
            <p:nvPr/>
          </p:nvSpPr>
          <p:spPr bwMode="hidden">
            <a:xfrm>
              <a:off x="2" y="2688"/>
              <a:ext cx="5758" cy="1632"/>
            </a:xfrm>
            <a:custGeom>
              <a:avLst/>
              <a:gdLst>
                <a:gd name="T0" fmla="*/ 5794 w 5740"/>
                <a:gd name="T1" fmla="*/ 233 h 4316"/>
                <a:gd name="T2" fmla="*/ 0 w 5740"/>
                <a:gd name="T3" fmla="*/ 233 h 4316"/>
                <a:gd name="T4" fmla="*/ 0 w 5740"/>
                <a:gd name="T5" fmla="*/ 0 h 4316"/>
                <a:gd name="T6" fmla="*/ 5794 w 5740"/>
                <a:gd name="T7" fmla="*/ 0 h 4316"/>
                <a:gd name="T8" fmla="*/ 5794 w 5740"/>
                <a:gd name="T9" fmla="*/ 233 h 4316"/>
                <a:gd name="T10" fmla="*/ 5794 w 5740"/>
                <a:gd name="T11" fmla="*/ 2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grpSp>
          <p:nvGrpSpPr>
            <p:cNvPr id="6" name="Group 73"/>
            <p:cNvGrpSpPr>
              <a:grpSpLocks/>
            </p:cNvGrpSpPr>
            <p:nvPr userDrawn="1"/>
          </p:nvGrpSpPr>
          <p:grpSpPr bwMode="auto">
            <a:xfrm>
              <a:off x="3528" y="3715"/>
              <a:ext cx="792" cy="521"/>
              <a:chOff x="3527" y="3715"/>
              <a:chExt cx="792" cy="521"/>
            </a:xfrm>
          </p:grpSpPr>
          <p:sp>
            <p:nvSpPr>
              <p:cNvPr id="57" name="Oval 74"/>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58" name="Oval 75"/>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59" name="Oval 76"/>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60" name="Oval 77"/>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61" name="Oval 78"/>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62" name="Freeform 7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63" name="Freeform 8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64" name="Freeform 8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65" name="Freeform 8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66" name="Freeform 8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67" name="Oval 84"/>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grpSp>
        <p:grpSp>
          <p:nvGrpSpPr>
            <p:cNvPr id="7" name="Group 85"/>
            <p:cNvGrpSpPr>
              <a:grpSpLocks/>
            </p:cNvGrpSpPr>
            <p:nvPr userDrawn="1"/>
          </p:nvGrpSpPr>
          <p:grpSpPr bwMode="auto">
            <a:xfrm>
              <a:off x="1776" y="3631"/>
              <a:ext cx="1626" cy="683"/>
              <a:chOff x="1776" y="3631"/>
              <a:chExt cx="1626" cy="683"/>
            </a:xfrm>
          </p:grpSpPr>
          <p:sp>
            <p:nvSpPr>
              <p:cNvPr id="39" name="Oval 86"/>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40" name="Oval 87"/>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41" name="Oval 88"/>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42" name="Oval 89"/>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43" name="Oval 90"/>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44" name="Oval 91"/>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45" name="Oval 92"/>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46" name="Oval 93"/>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47" name="Freeform 94"/>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48" name="Freeform 95"/>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49" name="Freeform 96"/>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50" name="Freeform 97"/>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51" name="Freeform 98"/>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52" name="Freeform 99"/>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53" name="Freeform 100"/>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54" name="Freeform 101"/>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55" name="Freeform 102"/>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56" name="Freeform 103"/>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grpSp>
        <p:grpSp>
          <p:nvGrpSpPr>
            <p:cNvPr id="8" name="Group 104"/>
            <p:cNvGrpSpPr>
              <a:grpSpLocks/>
            </p:cNvGrpSpPr>
            <p:nvPr userDrawn="1"/>
          </p:nvGrpSpPr>
          <p:grpSpPr bwMode="auto">
            <a:xfrm>
              <a:off x="4128" y="3360"/>
              <a:ext cx="1351" cy="821"/>
              <a:chOff x="4128" y="3360"/>
              <a:chExt cx="1351" cy="821"/>
            </a:xfrm>
          </p:grpSpPr>
          <p:sp>
            <p:nvSpPr>
              <p:cNvPr id="22" name="Freeform 10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23" name="Freeform 10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24" name="Freeform 10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25" name="Freeform 10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26" name="Freeform 10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27" name="Freeform 11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28" name="Freeform 11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29" name="Freeform 11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30" name="Freeform 11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1" name="Freeform 11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2" name="Freeform 11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3" name="Oval 116"/>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4" name="Oval 117"/>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5" name="Oval 118"/>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6" name="Oval 119"/>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 name="Oval 120"/>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8" name="Oval 121"/>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grpSp>
        <p:grpSp>
          <p:nvGrpSpPr>
            <p:cNvPr id="9" name="Group 122"/>
            <p:cNvGrpSpPr>
              <a:grpSpLocks/>
            </p:cNvGrpSpPr>
            <p:nvPr userDrawn="1"/>
          </p:nvGrpSpPr>
          <p:grpSpPr bwMode="auto">
            <a:xfrm>
              <a:off x="5280" y="3024"/>
              <a:ext cx="425" cy="258"/>
              <a:chOff x="5280" y="3024"/>
              <a:chExt cx="425" cy="258"/>
            </a:xfrm>
          </p:grpSpPr>
          <p:sp>
            <p:nvSpPr>
              <p:cNvPr id="10" name="Freeform 123"/>
              <p:cNvSpPr>
                <a:spLocks/>
              </p:cNvSpPr>
              <p:nvPr/>
            </p:nvSpPr>
            <p:spPr bwMode="hidden">
              <a:xfrm>
                <a:off x="5280" y="3186"/>
                <a:ext cx="383" cy="96"/>
              </a:xfrm>
              <a:custGeom>
                <a:avLst/>
                <a:gdLst>
                  <a:gd name="T0" fmla="*/ 21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2 w 382"/>
                  <a:gd name="T19" fmla="*/ 96 h 96"/>
                  <a:gd name="T20" fmla="*/ 266 w 382"/>
                  <a:gd name="T21" fmla="*/ 90 h 96"/>
                  <a:gd name="T22" fmla="*/ 314 w 382"/>
                  <a:gd name="T23" fmla="*/ 84 h 96"/>
                  <a:gd name="T24" fmla="*/ 355 w 382"/>
                  <a:gd name="T25" fmla="*/ 66 h 96"/>
                  <a:gd name="T26" fmla="*/ 385 w 382"/>
                  <a:gd name="T27" fmla="*/ 42 h 96"/>
                  <a:gd name="T28" fmla="*/ 379 w 382"/>
                  <a:gd name="T29" fmla="*/ 42 h 96"/>
                  <a:gd name="T30" fmla="*/ 349 w 382"/>
                  <a:gd name="T31" fmla="*/ 66 h 96"/>
                  <a:gd name="T32" fmla="*/ 308 w 382"/>
                  <a:gd name="T33" fmla="*/ 78 h 96"/>
                  <a:gd name="T34" fmla="*/ 266 w 382"/>
                  <a:gd name="T35" fmla="*/ 90 h 96"/>
                  <a:gd name="T36" fmla="*/ 212 w 382"/>
                  <a:gd name="T37" fmla="*/ 96 h 96"/>
                  <a:gd name="T38" fmla="*/ 21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1" name="Freeform 124"/>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2" name="Freeform 125"/>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3" name="Freeform 126"/>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4" name="Freeform 127"/>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5" name="Freeform 128"/>
              <p:cNvSpPr>
                <a:spLocks/>
              </p:cNvSpPr>
              <p:nvPr/>
            </p:nvSpPr>
            <p:spPr bwMode="hidden">
              <a:xfrm>
                <a:off x="5489" y="3042"/>
                <a:ext cx="186" cy="210"/>
              </a:xfrm>
              <a:custGeom>
                <a:avLst/>
                <a:gdLst>
                  <a:gd name="T0" fmla="*/ 0 w 185"/>
                  <a:gd name="T1" fmla="*/ 6 h 210"/>
                  <a:gd name="T2" fmla="*/ 66 w 185"/>
                  <a:gd name="T3" fmla="*/ 12 h 210"/>
                  <a:gd name="T4" fmla="*/ 122 w 185"/>
                  <a:gd name="T5" fmla="*/ 36 h 210"/>
                  <a:gd name="T6" fmla="*/ 158 w 185"/>
                  <a:gd name="T7" fmla="*/ 72 h 210"/>
                  <a:gd name="T8" fmla="*/ 164 w 185"/>
                  <a:gd name="T9" fmla="*/ 90 h 210"/>
                  <a:gd name="T10" fmla="*/ 170 w 185"/>
                  <a:gd name="T11" fmla="*/ 114 h 210"/>
                  <a:gd name="T12" fmla="*/ 164 w 185"/>
                  <a:gd name="T13" fmla="*/ 138 h 210"/>
                  <a:gd name="T14" fmla="*/ 152 w 185"/>
                  <a:gd name="T15" fmla="*/ 162 h 210"/>
                  <a:gd name="T16" fmla="*/ 122 w 185"/>
                  <a:gd name="T17" fmla="*/ 180 h 210"/>
                  <a:gd name="T18" fmla="*/ 90 w 185"/>
                  <a:gd name="T19" fmla="*/ 198 h 210"/>
                  <a:gd name="T20" fmla="*/ 99 w 185"/>
                  <a:gd name="T21" fmla="*/ 210 h 210"/>
                  <a:gd name="T22" fmla="*/ 134 w 185"/>
                  <a:gd name="T23" fmla="*/ 192 h 210"/>
                  <a:gd name="T24" fmla="*/ 164 w 185"/>
                  <a:gd name="T25" fmla="*/ 168 h 210"/>
                  <a:gd name="T26" fmla="*/ 182 w 185"/>
                  <a:gd name="T27" fmla="*/ 144 h 210"/>
                  <a:gd name="T28" fmla="*/ 188 w 185"/>
                  <a:gd name="T29" fmla="*/ 114 h 210"/>
                  <a:gd name="T30" fmla="*/ 182 w 185"/>
                  <a:gd name="T31" fmla="*/ 90 h 210"/>
                  <a:gd name="T32" fmla="*/ 176 w 185"/>
                  <a:gd name="T33" fmla="*/ 66 h 210"/>
                  <a:gd name="T34" fmla="*/ 158 w 185"/>
                  <a:gd name="T35" fmla="*/ 48 h 210"/>
                  <a:gd name="T36" fmla="*/ 13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6" name="Freeform 129"/>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grpSp>
            <p:nvGrpSpPr>
              <p:cNvPr id="17" name="Group 130"/>
              <p:cNvGrpSpPr>
                <a:grpSpLocks/>
              </p:cNvGrpSpPr>
              <p:nvPr/>
            </p:nvGrpSpPr>
            <p:grpSpPr bwMode="auto">
              <a:xfrm>
                <a:off x="5381" y="3085"/>
                <a:ext cx="227" cy="132"/>
                <a:chOff x="5381" y="3085"/>
                <a:chExt cx="227" cy="132"/>
              </a:xfrm>
            </p:grpSpPr>
            <p:sp>
              <p:nvSpPr>
                <p:cNvPr id="18" name="Oval 131"/>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9" name="Oval 132"/>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20" name="Oval 133"/>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21" name="Oval 134"/>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pSp>
        </p:grpSp>
      </p:grpSp>
      <p:sp>
        <p:nvSpPr>
          <p:cNvPr id="374850" name="Rectangle 66"/>
          <p:cNvSpPr>
            <a:spLocks noGrp="1" noChangeArrowheads="1"/>
          </p:cNvSpPr>
          <p:nvPr>
            <p:ph type="ctrTitle" sz="quarter"/>
          </p:nvPr>
        </p:nvSpPr>
        <p:spPr>
          <a:xfrm>
            <a:off x="685800" y="1692275"/>
            <a:ext cx="7772400" cy="1736725"/>
          </a:xfrm>
        </p:spPr>
        <p:txBody>
          <a:bodyPr anchor="b"/>
          <a:lstStyle>
            <a:lvl1pPr>
              <a:defRPr sz="5400">
                <a:latin typeface="Comic Sans MS" panose="030F0702030302020204" pitchFamily="66" charset="0"/>
              </a:defRPr>
            </a:lvl1pPr>
          </a:lstStyle>
          <a:p>
            <a:pPr lvl="0"/>
            <a:r>
              <a:rPr lang="en-US" noProof="0" dirty="0" smtClean="0"/>
              <a:t>Click to edit Master title style</a:t>
            </a:r>
          </a:p>
        </p:txBody>
      </p:sp>
      <p:sp>
        <p:nvSpPr>
          <p:cNvPr id="3748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Comic Sans MS" panose="030F0702030302020204" pitchFamily="66" charset="0"/>
              </a:defRPr>
            </a:lvl1pPr>
          </a:lstStyle>
          <a:p>
            <a:pPr lvl="0"/>
            <a:r>
              <a:rPr lang="en-US" noProof="0" dirty="0" smtClean="0"/>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fld id="{A20BC531-8A7D-42A2-9078-7BCDB108DC18}" type="datetime1">
              <a:rPr lang="en-US" smtClean="0">
                <a:solidFill>
                  <a:srgbClr val="FFFFFF"/>
                </a:solidFill>
              </a:rPr>
              <a:t>6/27/2014</a:t>
            </a:fld>
            <a:endParaRPr lang="en-US">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B64DADA6-785F-4AC0-A0AA-C0EF8E8959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0524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mic Sans MS" panose="030F0702030302020204" pitchFamily="66"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omic Sans MS" panose="030F0702030302020204" pitchFamily="66" charset="0"/>
              </a:defRPr>
            </a:lvl1pPr>
            <a:lvl2pPr>
              <a:defRPr>
                <a:latin typeface="Comic Sans MS" panose="030F0702030302020204" pitchFamily="66" charset="0"/>
              </a:defRPr>
            </a:lvl2pPr>
            <a:lvl3pPr>
              <a:defRPr>
                <a:latin typeface="Comic Sans MS" panose="030F0702030302020204" pitchFamily="66" charset="0"/>
              </a:defRPr>
            </a:lvl3pPr>
            <a:lvl4pPr>
              <a:defRPr>
                <a:latin typeface="Comic Sans MS" panose="030F0702030302020204" pitchFamily="66" charset="0"/>
              </a:defRPr>
            </a:lvl4pPr>
            <a:lvl5pPr>
              <a:defRPr>
                <a:latin typeface="Comic Sans MS" panose="030F0702030302020204" pitchFamily="66"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9"/>
          <p:cNvSpPr>
            <a:spLocks noGrp="1" noChangeArrowheads="1"/>
          </p:cNvSpPr>
          <p:nvPr>
            <p:ph type="dt" sz="half" idx="10"/>
          </p:nvPr>
        </p:nvSpPr>
        <p:spPr>
          <a:ln/>
        </p:spPr>
        <p:txBody>
          <a:bodyPr/>
          <a:lstStyle>
            <a:lvl1pPr>
              <a:defRPr/>
            </a:lvl1pPr>
          </a:lstStyle>
          <a:p>
            <a:pPr>
              <a:defRPr/>
            </a:pPr>
            <a:fld id="{E93A551D-723F-4B4F-BC46-DB13CCF0B430}" type="datetime1">
              <a:rPr lang="en-US" smtClean="0">
                <a:solidFill>
                  <a:srgbClr val="FFFFFF"/>
                </a:solidFill>
              </a:rPr>
              <a:t>6/27/2014</a:t>
            </a:fld>
            <a:endParaRPr lang="en-US">
              <a:solidFill>
                <a:srgbClr val="FFFFFF"/>
              </a:solidFill>
            </a:endParaRPr>
          </a:p>
        </p:txBody>
      </p:sp>
      <p:sp>
        <p:nvSpPr>
          <p:cNvPr id="5" name="Rectangle 8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1"/>
          <p:cNvSpPr>
            <a:spLocks noGrp="1" noChangeArrowheads="1"/>
          </p:cNvSpPr>
          <p:nvPr>
            <p:ph type="sldNum" sz="quarter" idx="12"/>
          </p:nvPr>
        </p:nvSpPr>
        <p:spPr>
          <a:ln/>
        </p:spPr>
        <p:txBody>
          <a:bodyPr/>
          <a:lstStyle>
            <a:lvl1pPr>
              <a:defRPr/>
            </a:lvl1pPr>
          </a:lstStyle>
          <a:p>
            <a:pPr>
              <a:defRPr/>
            </a:pPr>
            <a:fld id="{A74EE46B-599D-4693-957A-E7AEEDFB34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102306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9"/>
          <p:cNvSpPr>
            <a:spLocks noGrp="1" noChangeArrowheads="1"/>
          </p:cNvSpPr>
          <p:nvPr>
            <p:ph type="dt" sz="half" idx="10"/>
          </p:nvPr>
        </p:nvSpPr>
        <p:spPr>
          <a:ln/>
        </p:spPr>
        <p:txBody>
          <a:bodyPr/>
          <a:lstStyle>
            <a:lvl1pPr>
              <a:defRPr/>
            </a:lvl1pPr>
          </a:lstStyle>
          <a:p>
            <a:pPr>
              <a:defRPr/>
            </a:pPr>
            <a:fld id="{560CB781-E0F8-4CA2-BB72-16137253DF74}" type="datetime1">
              <a:rPr lang="en-US" smtClean="0">
                <a:solidFill>
                  <a:srgbClr val="FFFFFF"/>
                </a:solidFill>
              </a:rPr>
              <a:t>6/27/2014</a:t>
            </a:fld>
            <a:endParaRPr lang="en-US">
              <a:solidFill>
                <a:srgbClr val="FFFFFF"/>
              </a:solidFill>
            </a:endParaRPr>
          </a:p>
        </p:txBody>
      </p:sp>
      <p:sp>
        <p:nvSpPr>
          <p:cNvPr id="5" name="Rectangle 8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1"/>
          <p:cNvSpPr>
            <a:spLocks noGrp="1" noChangeArrowheads="1"/>
          </p:cNvSpPr>
          <p:nvPr>
            <p:ph type="sldNum" sz="quarter" idx="12"/>
          </p:nvPr>
        </p:nvSpPr>
        <p:spPr>
          <a:ln/>
        </p:spPr>
        <p:txBody>
          <a:bodyPr/>
          <a:lstStyle>
            <a:lvl1pPr>
              <a:defRPr/>
            </a:lvl1pPr>
          </a:lstStyle>
          <a:p>
            <a:pPr>
              <a:defRPr/>
            </a:pPr>
            <a:fld id="{51540AF5-695F-432D-8144-7320D35667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7112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9"/>
          <p:cNvSpPr>
            <a:spLocks noGrp="1" noChangeArrowheads="1"/>
          </p:cNvSpPr>
          <p:nvPr>
            <p:ph type="dt" sz="half" idx="10"/>
          </p:nvPr>
        </p:nvSpPr>
        <p:spPr>
          <a:ln/>
        </p:spPr>
        <p:txBody>
          <a:bodyPr/>
          <a:lstStyle>
            <a:lvl1pPr>
              <a:defRPr/>
            </a:lvl1pPr>
          </a:lstStyle>
          <a:p>
            <a:pPr>
              <a:defRPr/>
            </a:pPr>
            <a:fld id="{F3C1263D-B37E-42E6-832C-0A76A858C17D}" type="datetime1">
              <a:rPr lang="en-US" smtClean="0">
                <a:solidFill>
                  <a:srgbClr val="FFFFFF"/>
                </a:solidFill>
              </a:rPr>
              <a:t>6/27/2014</a:t>
            </a:fld>
            <a:endParaRPr lang="en-US">
              <a:solidFill>
                <a:srgbClr val="FFFFFF"/>
              </a:solidFill>
            </a:endParaRPr>
          </a:p>
        </p:txBody>
      </p:sp>
      <p:sp>
        <p:nvSpPr>
          <p:cNvPr id="6" name="Rectangle 8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1"/>
          <p:cNvSpPr>
            <a:spLocks noGrp="1" noChangeArrowheads="1"/>
          </p:cNvSpPr>
          <p:nvPr>
            <p:ph type="sldNum" sz="quarter" idx="12"/>
          </p:nvPr>
        </p:nvSpPr>
        <p:spPr>
          <a:ln/>
        </p:spPr>
        <p:txBody>
          <a:bodyPr/>
          <a:lstStyle>
            <a:lvl1pPr>
              <a:defRPr/>
            </a:lvl1pPr>
          </a:lstStyle>
          <a:p>
            <a:pPr>
              <a:defRPr/>
            </a:pPr>
            <a:fld id="{887149F0-9069-478E-AD5D-998EAC7CB3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9941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0"/>
          </p:nvPr>
        </p:nvSpPr>
        <p:spPr/>
        <p:txBody>
          <a:bodyPr/>
          <a:lstStyle/>
          <a:p>
            <a:fld id="{5380D97A-1F67-4231-B594-CC6FFC1E72EB}" type="datetime1">
              <a:rPr lang="en-US" smtClean="0"/>
              <a:t>6/27/2014</a:t>
            </a:fld>
            <a:endParaRPr lang="en-US" dirty="0"/>
          </a:p>
        </p:txBody>
      </p:sp>
      <p:sp>
        <p:nvSpPr>
          <p:cNvPr id="17" name="Footer Placeholder 16"/>
          <p:cNvSpPr>
            <a:spLocks noGrp="1"/>
          </p:cNvSpPr>
          <p:nvPr>
            <p:ph type="ftr" sz="quarter" idx="11"/>
          </p:nvPr>
        </p:nvSpPr>
        <p:spPr/>
        <p:txBody>
          <a:bodyPr/>
          <a:lstStyle/>
          <a:p>
            <a:pPr algn="r" eaLnBrk="1" latinLnBrk="0" hangingPunct="1"/>
            <a:endParaRPr kumimoji="0" lang="en-US" sz="800" dirty="0">
              <a:solidFill>
                <a:schemeClr val="accent2"/>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9"/>
          <p:cNvSpPr>
            <a:spLocks noGrp="1" noChangeArrowheads="1"/>
          </p:cNvSpPr>
          <p:nvPr>
            <p:ph type="dt" sz="half" idx="10"/>
          </p:nvPr>
        </p:nvSpPr>
        <p:spPr>
          <a:ln/>
        </p:spPr>
        <p:txBody>
          <a:bodyPr/>
          <a:lstStyle>
            <a:lvl1pPr>
              <a:defRPr/>
            </a:lvl1pPr>
          </a:lstStyle>
          <a:p>
            <a:pPr>
              <a:defRPr/>
            </a:pPr>
            <a:fld id="{BB1DBA76-8C97-4745-B6BB-EC3AADA48066}" type="datetime1">
              <a:rPr lang="en-US" smtClean="0">
                <a:solidFill>
                  <a:srgbClr val="FFFFFF"/>
                </a:solidFill>
              </a:rPr>
              <a:t>6/27/2014</a:t>
            </a:fld>
            <a:endParaRPr lang="en-US">
              <a:solidFill>
                <a:srgbClr val="FFFFFF"/>
              </a:solidFill>
            </a:endParaRPr>
          </a:p>
        </p:txBody>
      </p:sp>
      <p:sp>
        <p:nvSpPr>
          <p:cNvPr id="8" name="Rectangle 8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1"/>
          <p:cNvSpPr>
            <a:spLocks noGrp="1" noChangeArrowheads="1"/>
          </p:cNvSpPr>
          <p:nvPr>
            <p:ph type="sldNum" sz="quarter" idx="12"/>
          </p:nvPr>
        </p:nvSpPr>
        <p:spPr>
          <a:ln/>
        </p:spPr>
        <p:txBody>
          <a:bodyPr/>
          <a:lstStyle>
            <a:lvl1pPr>
              <a:defRPr/>
            </a:lvl1pPr>
          </a:lstStyle>
          <a:p>
            <a:pPr>
              <a:defRPr/>
            </a:pPr>
            <a:fld id="{C1D52D58-FE96-4F01-A9D5-854DB83180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337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9"/>
          <p:cNvSpPr>
            <a:spLocks noGrp="1" noChangeArrowheads="1"/>
          </p:cNvSpPr>
          <p:nvPr>
            <p:ph type="dt" sz="half" idx="10"/>
          </p:nvPr>
        </p:nvSpPr>
        <p:spPr>
          <a:ln/>
        </p:spPr>
        <p:txBody>
          <a:bodyPr/>
          <a:lstStyle>
            <a:lvl1pPr>
              <a:defRPr/>
            </a:lvl1pPr>
          </a:lstStyle>
          <a:p>
            <a:pPr>
              <a:defRPr/>
            </a:pPr>
            <a:fld id="{7ED6E1CB-71A3-4161-BBF1-CAF4C6079D0B}" type="datetime1">
              <a:rPr lang="en-US" smtClean="0">
                <a:solidFill>
                  <a:srgbClr val="FFFFFF"/>
                </a:solidFill>
              </a:rPr>
              <a:t>6/27/2014</a:t>
            </a:fld>
            <a:endParaRPr lang="en-US">
              <a:solidFill>
                <a:srgbClr val="FFFFFF"/>
              </a:solidFill>
            </a:endParaRPr>
          </a:p>
        </p:txBody>
      </p:sp>
      <p:sp>
        <p:nvSpPr>
          <p:cNvPr id="4" name="Rectangle 8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1"/>
          <p:cNvSpPr>
            <a:spLocks noGrp="1" noChangeArrowheads="1"/>
          </p:cNvSpPr>
          <p:nvPr>
            <p:ph type="sldNum" sz="quarter" idx="12"/>
          </p:nvPr>
        </p:nvSpPr>
        <p:spPr>
          <a:ln/>
        </p:spPr>
        <p:txBody>
          <a:bodyPr/>
          <a:lstStyle>
            <a:lvl1pPr>
              <a:defRPr/>
            </a:lvl1pPr>
          </a:lstStyle>
          <a:p>
            <a:pPr>
              <a:defRPr/>
            </a:pPr>
            <a:fld id="{36BE3FA5-D869-4C47-92D5-60D0B8D220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3943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9"/>
          <p:cNvSpPr>
            <a:spLocks noGrp="1" noChangeArrowheads="1"/>
          </p:cNvSpPr>
          <p:nvPr>
            <p:ph type="dt" sz="half" idx="10"/>
          </p:nvPr>
        </p:nvSpPr>
        <p:spPr>
          <a:ln/>
        </p:spPr>
        <p:txBody>
          <a:bodyPr/>
          <a:lstStyle>
            <a:lvl1pPr>
              <a:defRPr/>
            </a:lvl1pPr>
          </a:lstStyle>
          <a:p>
            <a:pPr>
              <a:defRPr/>
            </a:pPr>
            <a:fld id="{8A38C5D5-A519-4B8A-AAF7-E6C74AE9DA95}" type="datetime1">
              <a:rPr lang="en-US" smtClean="0">
                <a:solidFill>
                  <a:srgbClr val="FFFFFF"/>
                </a:solidFill>
              </a:rPr>
              <a:t>6/27/2014</a:t>
            </a:fld>
            <a:endParaRPr lang="en-US">
              <a:solidFill>
                <a:srgbClr val="FFFFFF"/>
              </a:solidFill>
            </a:endParaRPr>
          </a:p>
        </p:txBody>
      </p:sp>
      <p:sp>
        <p:nvSpPr>
          <p:cNvPr id="3" name="Rectangle 8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1"/>
          <p:cNvSpPr>
            <a:spLocks noGrp="1" noChangeArrowheads="1"/>
          </p:cNvSpPr>
          <p:nvPr>
            <p:ph type="sldNum" sz="quarter" idx="12"/>
          </p:nvPr>
        </p:nvSpPr>
        <p:spPr>
          <a:ln/>
        </p:spPr>
        <p:txBody>
          <a:bodyPr/>
          <a:lstStyle>
            <a:lvl1pPr>
              <a:defRPr/>
            </a:lvl1pPr>
          </a:lstStyle>
          <a:p>
            <a:pPr>
              <a:defRPr/>
            </a:pPr>
            <a:fld id="{7C272DA6-34EE-4302-BDAF-799233EC27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2935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9"/>
          <p:cNvSpPr>
            <a:spLocks noGrp="1" noChangeArrowheads="1"/>
          </p:cNvSpPr>
          <p:nvPr>
            <p:ph type="dt" sz="half" idx="10"/>
          </p:nvPr>
        </p:nvSpPr>
        <p:spPr>
          <a:ln/>
        </p:spPr>
        <p:txBody>
          <a:bodyPr/>
          <a:lstStyle>
            <a:lvl1pPr>
              <a:defRPr/>
            </a:lvl1pPr>
          </a:lstStyle>
          <a:p>
            <a:pPr>
              <a:defRPr/>
            </a:pPr>
            <a:fld id="{398ECD14-0AD0-4D58-9406-31A242212BAA}" type="datetime1">
              <a:rPr lang="en-US" smtClean="0">
                <a:solidFill>
                  <a:srgbClr val="FFFFFF"/>
                </a:solidFill>
              </a:rPr>
              <a:t>6/27/2014</a:t>
            </a:fld>
            <a:endParaRPr lang="en-US">
              <a:solidFill>
                <a:srgbClr val="FFFFFF"/>
              </a:solidFill>
            </a:endParaRPr>
          </a:p>
        </p:txBody>
      </p:sp>
      <p:sp>
        <p:nvSpPr>
          <p:cNvPr id="6" name="Rectangle 8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1"/>
          <p:cNvSpPr>
            <a:spLocks noGrp="1" noChangeArrowheads="1"/>
          </p:cNvSpPr>
          <p:nvPr>
            <p:ph type="sldNum" sz="quarter" idx="12"/>
          </p:nvPr>
        </p:nvSpPr>
        <p:spPr>
          <a:ln/>
        </p:spPr>
        <p:txBody>
          <a:bodyPr/>
          <a:lstStyle>
            <a:lvl1pPr>
              <a:defRPr/>
            </a:lvl1pPr>
          </a:lstStyle>
          <a:p>
            <a:pPr>
              <a:defRPr/>
            </a:pPr>
            <a:fld id="{45E595DA-525E-4922-BC73-043E60AAF7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6208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9"/>
          <p:cNvSpPr>
            <a:spLocks noGrp="1" noChangeArrowheads="1"/>
          </p:cNvSpPr>
          <p:nvPr>
            <p:ph type="dt" sz="half" idx="10"/>
          </p:nvPr>
        </p:nvSpPr>
        <p:spPr>
          <a:ln/>
        </p:spPr>
        <p:txBody>
          <a:bodyPr/>
          <a:lstStyle>
            <a:lvl1pPr>
              <a:defRPr/>
            </a:lvl1pPr>
          </a:lstStyle>
          <a:p>
            <a:pPr>
              <a:defRPr/>
            </a:pPr>
            <a:fld id="{C5CF9F18-B372-4F31-99CC-14C322C140BD}" type="datetime1">
              <a:rPr lang="en-US" smtClean="0">
                <a:solidFill>
                  <a:srgbClr val="FFFFFF"/>
                </a:solidFill>
              </a:rPr>
              <a:t>6/27/2014</a:t>
            </a:fld>
            <a:endParaRPr lang="en-US">
              <a:solidFill>
                <a:srgbClr val="FFFFFF"/>
              </a:solidFill>
            </a:endParaRPr>
          </a:p>
        </p:txBody>
      </p:sp>
      <p:sp>
        <p:nvSpPr>
          <p:cNvPr id="6" name="Rectangle 8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1"/>
          <p:cNvSpPr>
            <a:spLocks noGrp="1" noChangeArrowheads="1"/>
          </p:cNvSpPr>
          <p:nvPr>
            <p:ph type="sldNum" sz="quarter" idx="12"/>
          </p:nvPr>
        </p:nvSpPr>
        <p:spPr>
          <a:ln/>
        </p:spPr>
        <p:txBody>
          <a:bodyPr/>
          <a:lstStyle>
            <a:lvl1pPr>
              <a:defRPr/>
            </a:lvl1pPr>
          </a:lstStyle>
          <a:p>
            <a:pPr>
              <a:defRPr/>
            </a:pPr>
            <a:fld id="{B50B91F3-D2A1-42CA-B030-9BB1A08957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1076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9"/>
          <p:cNvSpPr>
            <a:spLocks noGrp="1" noChangeArrowheads="1"/>
          </p:cNvSpPr>
          <p:nvPr>
            <p:ph type="dt" sz="half" idx="10"/>
          </p:nvPr>
        </p:nvSpPr>
        <p:spPr>
          <a:ln/>
        </p:spPr>
        <p:txBody>
          <a:bodyPr/>
          <a:lstStyle>
            <a:lvl1pPr>
              <a:defRPr/>
            </a:lvl1pPr>
          </a:lstStyle>
          <a:p>
            <a:pPr>
              <a:defRPr/>
            </a:pPr>
            <a:fld id="{0712824B-4EDE-4CE6-96A7-B8DC6A7F4D18}" type="datetime1">
              <a:rPr lang="en-US" smtClean="0">
                <a:solidFill>
                  <a:srgbClr val="FFFFFF"/>
                </a:solidFill>
              </a:rPr>
              <a:t>6/27/2014</a:t>
            </a:fld>
            <a:endParaRPr lang="en-US">
              <a:solidFill>
                <a:srgbClr val="FFFFFF"/>
              </a:solidFill>
            </a:endParaRPr>
          </a:p>
        </p:txBody>
      </p:sp>
      <p:sp>
        <p:nvSpPr>
          <p:cNvPr id="5" name="Rectangle 8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1"/>
          <p:cNvSpPr>
            <a:spLocks noGrp="1" noChangeArrowheads="1"/>
          </p:cNvSpPr>
          <p:nvPr>
            <p:ph type="sldNum" sz="quarter" idx="12"/>
          </p:nvPr>
        </p:nvSpPr>
        <p:spPr>
          <a:ln/>
        </p:spPr>
        <p:txBody>
          <a:bodyPr/>
          <a:lstStyle>
            <a:lvl1pPr>
              <a:defRPr/>
            </a:lvl1pPr>
          </a:lstStyle>
          <a:p>
            <a:pPr>
              <a:defRPr/>
            </a:pPr>
            <a:fld id="{25158E2F-C29A-4F50-9197-5FDB7F74AB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4571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9"/>
          <p:cNvSpPr>
            <a:spLocks noGrp="1" noChangeArrowheads="1"/>
          </p:cNvSpPr>
          <p:nvPr>
            <p:ph type="dt" sz="half" idx="10"/>
          </p:nvPr>
        </p:nvSpPr>
        <p:spPr>
          <a:ln/>
        </p:spPr>
        <p:txBody>
          <a:bodyPr/>
          <a:lstStyle>
            <a:lvl1pPr>
              <a:defRPr/>
            </a:lvl1pPr>
          </a:lstStyle>
          <a:p>
            <a:pPr>
              <a:defRPr/>
            </a:pPr>
            <a:fld id="{3AD426D7-2231-40BA-9D33-B337E170F553}" type="datetime1">
              <a:rPr lang="en-US" smtClean="0">
                <a:solidFill>
                  <a:srgbClr val="FFFFFF"/>
                </a:solidFill>
              </a:rPr>
              <a:t>6/27/2014</a:t>
            </a:fld>
            <a:endParaRPr lang="en-US">
              <a:solidFill>
                <a:srgbClr val="FFFFFF"/>
              </a:solidFill>
            </a:endParaRPr>
          </a:p>
        </p:txBody>
      </p:sp>
      <p:sp>
        <p:nvSpPr>
          <p:cNvPr id="5" name="Rectangle 8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1"/>
          <p:cNvSpPr>
            <a:spLocks noGrp="1" noChangeArrowheads="1"/>
          </p:cNvSpPr>
          <p:nvPr>
            <p:ph type="sldNum" sz="quarter" idx="12"/>
          </p:nvPr>
        </p:nvSpPr>
        <p:spPr>
          <a:ln/>
        </p:spPr>
        <p:txBody>
          <a:bodyPr/>
          <a:lstStyle>
            <a:lvl1pPr>
              <a:defRPr/>
            </a:lvl1pPr>
          </a:lstStyle>
          <a:p>
            <a:pPr>
              <a:defRPr/>
            </a:pPr>
            <a:fld id="{6DA41672-DE8F-42CD-B90C-3359E0A64A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201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6666F8-17AA-4629-8BCA-E47FEF28FC01}" type="datetime1">
              <a:rPr lang="en-US" smtClean="0"/>
              <a:t>6/27/2014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userDrawn="1"/>
        </p:nvSpPr>
        <p:spPr>
          <a:xfrm>
            <a:off x="8517939" y="6248400"/>
            <a:ext cx="417102" cy="369332"/>
          </a:xfrm>
          <a:prstGeom prst="rect">
            <a:avLst/>
          </a:prstGeom>
        </p:spPr>
        <p:txBody>
          <a:bodyPr wrap="none">
            <a:spAutoFit/>
          </a:bodyPr>
          <a:lstStyle/>
          <a:p>
            <a:fld id="{8D7C4140-D83F-4C64-A749-C21F89E195B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A38C441-F89A-4E33-9BEA-A32D66AC6ED6}" type="datetime1">
              <a:rPr lang="en-US" smtClean="0"/>
              <a:t>6/27/2014</a:t>
            </a:fld>
            <a:endParaRPr lang="en-US"/>
          </a:p>
        </p:txBody>
      </p:sp>
      <p:sp>
        <p:nvSpPr>
          <p:cNvPr id="6" name="Footer Placeholder 5"/>
          <p:cNvSpPr>
            <a:spLocks noGrp="1"/>
          </p:cNvSpPr>
          <p:nvPr>
            <p:ph type="ftr" sz="quarter" idx="11"/>
          </p:nvPr>
        </p:nvSpPr>
        <p:spPr/>
        <p:txBody>
          <a:bodyPr/>
          <a:lstStyle/>
          <a:p>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FFBB98-E2D7-4EAC-B88A-5D2730061FAB}" type="datetime1">
              <a:rPr lang="en-US" smtClean="0"/>
              <a:t>6/27/2014</a:t>
            </a:fld>
            <a:endParaRPr lang="en-US"/>
          </a:p>
        </p:txBody>
      </p:sp>
      <p:sp>
        <p:nvSpPr>
          <p:cNvPr id="8" name="Footer Placeholder 7"/>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1CF422-71A1-4446-93CE-66B291A10469}" type="datetime1">
              <a:rPr lang="en-US" smtClean="0"/>
              <a:t>6/27/2014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3991088" y="6250163"/>
            <a:ext cx="1161826" cy="365125"/>
          </a:xfrm>
          <a:prstGeom prst="rect">
            <a:avLst/>
          </a:prstGeom>
        </p:spPr>
        <p:txBody>
          <a:bodyPr/>
          <a:lstStyle/>
          <a:p>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4179DAB-5BDF-4935-9DE0-DC048505B74A}" type="datetime1">
              <a:rPr lang="en-US" smtClean="0"/>
              <a:t>6/27/2014</a:t>
            </a:fld>
            <a:endParaRPr lang="en-US"/>
          </a:p>
        </p:txBody>
      </p:sp>
      <p:sp>
        <p:nvSpPr>
          <p:cNvPr id="3" name="Footer Placeholder 2"/>
          <p:cNvSpPr>
            <a:spLocks noGrp="1"/>
          </p:cNvSpPr>
          <p:nvPr>
            <p:ph type="ftr" sz="quarter" idx="11"/>
          </p:nvPr>
        </p:nvSpPr>
        <p:spPr/>
        <p:txBody>
          <a:bodyPr/>
          <a:lstStyle/>
          <a:p>
            <a:endParaRPr lang="en-US"/>
          </a:p>
        </p:txBody>
      </p:sp>
      <p:sp>
        <p:nvSpPr>
          <p:cNvPr id="13" name="Rectangle 12"/>
          <p:cNvSpPr/>
          <p:nvPr userDrawn="1"/>
        </p:nvSpPr>
        <p:spPr>
          <a:xfrm>
            <a:off x="8517939" y="6248400"/>
            <a:ext cx="417102" cy="369332"/>
          </a:xfrm>
          <a:prstGeom prst="rect">
            <a:avLst/>
          </a:prstGeom>
        </p:spPr>
        <p:txBody>
          <a:bodyPr wrap="none">
            <a:spAutoFit/>
          </a:bodyPr>
          <a:lstStyle/>
          <a:p>
            <a:fld id="{8D7C4140-D83F-4C64-A749-C21F89E195B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6DEDB56-0927-40D9-9C7E-AB1754D822AB}" type="datetime1">
              <a:rPr lang="en-US" smtClean="0"/>
              <a:t>6/27/2014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3991088" y="6250163"/>
            <a:ext cx="1161826" cy="365125"/>
          </a:xfrm>
          <a:prstGeom prst="rect">
            <a:avLst/>
          </a:prstGeom>
        </p:spPr>
        <p:txBody>
          <a:bodyPr/>
          <a:lstStyle/>
          <a:p>
            <a:fld id="{8D7C4140-D83F-4C64-A749-C21F89E195BB}" type="slidenum">
              <a:rPr lang="en-US" smtClean="0"/>
              <a:pPr/>
              <a:t>‹#›</a:t>
            </a:fld>
            <a:endParaRPr lang="en-US"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EACC3B-0244-448F-834A-DAC00697BFC0}" type="datetime1">
              <a:rPr lang="en-US" smtClean="0"/>
              <a:t>6/27/2014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3991088" y="6250163"/>
            <a:ext cx="1161826" cy="365125"/>
          </a:xfrm>
          <a:prstGeom prst="rect">
            <a:avLst/>
          </a:prstGeom>
        </p:spPr>
        <p:txBody>
          <a:bodyPr/>
          <a:lstStyle/>
          <a:p>
            <a:fld id="{8D7C4140-D83F-4C64-A749-C21F89E195BB}" type="slidenum">
              <a:rPr lang="en-US" smtClean="0"/>
              <a:pPr/>
              <a:t>‹#›</a:t>
            </a:fld>
            <a:endParaRPr lang="en-US"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3962400" y="6248400"/>
            <a:ext cx="3786690" cy="365125"/>
          </a:xfrm>
          <a:prstGeom prst="rect">
            <a:avLst/>
          </a:prstGeom>
        </p:spPr>
        <p:txBody>
          <a:bodyPr vert="horz" lIns="91440" tIns="45720" rIns="91440" bIns="45720" rtlCol="0" anchor="ctr"/>
          <a:lstStyle>
            <a:lvl1pPr algn="r">
              <a:defRPr sz="1000">
                <a:solidFill>
                  <a:schemeClr val="tx2"/>
                </a:solidFill>
              </a:defRPr>
            </a:lvl1pPr>
          </a:lstStyle>
          <a:p>
            <a:fld id="{9F517FD4-8AE4-425A-8D25-9AB5C977C143}" type="datetime1">
              <a:rPr lang="en-US" smtClean="0"/>
              <a:t>6/27/2014</a:t>
            </a:fld>
            <a:endParaRPr lang="en-US"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lgn="r" eaLnBrk="1" latinLnBrk="0" hangingPunct="1"/>
            <a:endParaRPr kumimoji="0" lang="en-US" sz="800" dirty="0">
              <a:solidFill>
                <a:schemeClr val="accent2"/>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8517939" y="6248400"/>
            <a:ext cx="417102" cy="369332"/>
          </a:xfrm>
          <a:prstGeom prst="rect">
            <a:avLst/>
          </a:prstGeom>
        </p:spPr>
        <p:txBody>
          <a:bodyPr wrap="none">
            <a:spAutoFit/>
          </a:bodyPr>
          <a:lstStyle/>
          <a:p>
            <a:fld id="{8D7C4140-D83F-4C64-A749-C21F89E195B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661" r:id="rId12"/>
    <p:sldLayoutId id="2147483729" r:id="rId13"/>
    <p:sldLayoutId id="2147483730" r:id="rId14"/>
    <p:sldLayoutId id="2147483731" r:id="rId1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84" name="Freeform 24"/>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grpSp>
        <p:nvGrpSpPr>
          <p:cNvPr id="1027" name="Group 77"/>
          <p:cNvGrpSpPr>
            <a:grpSpLocks/>
          </p:cNvGrpSpPr>
          <p:nvPr/>
        </p:nvGrpSpPr>
        <p:grpSpPr bwMode="auto">
          <a:xfrm>
            <a:off x="3175" y="4267200"/>
            <a:ext cx="9140825" cy="2590800"/>
            <a:chOff x="2" y="2688"/>
            <a:chExt cx="5758" cy="1632"/>
          </a:xfrm>
        </p:grpSpPr>
        <p:sp>
          <p:nvSpPr>
            <p:cNvPr id="1033" name="Freeform 3"/>
            <p:cNvSpPr>
              <a:spLocks/>
            </p:cNvSpPr>
            <p:nvPr/>
          </p:nvSpPr>
          <p:spPr bwMode="hidden">
            <a:xfrm>
              <a:off x="2" y="2688"/>
              <a:ext cx="5758" cy="1632"/>
            </a:xfrm>
            <a:custGeom>
              <a:avLst/>
              <a:gdLst>
                <a:gd name="T0" fmla="*/ 5794 w 5740"/>
                <a:gd name="T1" fmla="*/ 233 h 4316"/>
                <a:gd name="T2" fmla="*/ 0 w 5740"/>
                <a:gd name="T3" fmla="*/ 233 h 4316"/>
                <a:gd name="T4" fmla="*/ 0 w 5740"/>
                <a:gd name="T5" fmla="*/ 0 h 4316"/>
                <a:gd name="T6" fmla="*/ 5794 w 5740"/>
                <a:gd name="T7" fmla="*/ 0 h 4316"/>
                <a:gd name="T8" fmla="*/ 5794 w 5740"/>
                <a:gd name="T9" fmla="*/ 233 h 4316"/>
                <a:gd name="T10" fmla="*/ 5794 w 5740"/>
                <a:gd name="T11" fmla="*/ 2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grpSp>
          <p:nvGrpSpPr>
            <p:cNvPr id="1034" name="Group 74"/>
            <p:cNvGrpSpPr>
              <a:grpSpLocks/>
            </p:cNvGrpSpPr>
            <p:nvPr userDrawn="1"/>
          </p:nvGrpSpPr>
          <p:grpSpPr bwMode="auto">
            <a:xfrm>
              <a:off x="3528" y="3715"/>
              <a:ext cx="792" cy="521"/>
              <a:chOff x="3527" y="3715"/>
              <a:chExt cx="792" cy="521"/>
            </a:xfrm>
          </p:grpSpPr>
          <p:sp>
            <p:nvSpPr>
              <p:cNvPr id="373774" name="Oval 14"/>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775" name="Oval 15"/>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776" name="Oval 16"/>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777" name="Oval 17"/>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778" name="Oval 18"/>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779"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780"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781"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782"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783"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813" name="Oval 53"/>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grpSp>
        <p:grpSp>
          <p:nvGrpSpPr>
            <p:cNvPr id="1035" name="Group 73"/>
            <p:cNvGrpSpPr>
              <a:grpSpLocks/>
            </p:cNvGrpSpPr>
            <p:nvPr userDrawn="1"/>
          </p:nvGrpSpPr>
          <p:grpSpPr bwMode="auto">
            <a:xfrm>
              <a:off x="1776" y="3631"/>
              <a:ext cx="1626" cy="683"/>
              <a:chOff x="1776" y="3631"/>
              <a:chExt cx="1626" cy="683"/>
            </a:xfrm>
          </p:grpSpPr>
          <p:sp>
            <p:nvSpPr>
              <p:cNvPr id="373766" name="Oval 6"/>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767" name="Oval 7"/>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768" name="Oval 8"/>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769" name="Oval 9"/>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770" name="Oval 10"/>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771" name="Oval 11"/>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772" name="Oval 12"/>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773" name="Oval 13"/>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785"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786"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787"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788"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1079"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080"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373791"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792"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793"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1084"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grpSp>
        <p:grpSp>
          <p:nvGrpSpPr>
            <p:cNvPr id="1036" name="Group 76"/>
            <p:cNvGrpSpPr>
              <a:grpSpLocks/>
            </p:cNvGrpSpPr>
            <p:nvPr userDrawn="1"/>
          </p:nvGrpSpPr>
          <p:grpSpPr bwMode="auto">
            <a:xfrm>
              <a:off x="4128" y="3360"/>
              <a:ext cx="1351" cy="821"/>
              <a:chOff x="4128" y="3360"/>
              <a:chExt cx="1351" cy="821"/>
            </a:xfrm>
          </p:grpSpPr>
          <p:sp>
            <p:nvSpPr>
              <p:cNvPr id="373795"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796"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797"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798"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799"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800"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801"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1057"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373803"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804"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805"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sp>
            <p:nvSpPr>
              <p:cNvPr id="373815" name="Oval 55"/>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816" name="Oval 56"/>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817" name="Oval 57"/>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818" name="Oval 58"/>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819" name="Oval 59"/>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sp>
            <p:nvSpPr>
              <p:cNvPr id="373820" name="Oval 60"/>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a:solidFill>
                    <a:srgbClr val="FFFFFF"/>
                  </a:solidFill>
                </a:endParaRPr>
              </a:p>
            </p:txBody>
          </p:sp>
        </p:grpSp>
        <p:grpSp>
          <p:nvGrpSpPr>
            <p:cNvPr id="1037" name="Group 75"/>
            <p:cNvGrpSpPr>
              <a:grpSpLocks/>
            </p:cNvGrpSpPr>
            <p:nvPr userDrawn="1"/>
          </p:nvGrpSpPr>
          <p:grpSpPr bwMode="auto">
            <a:xfrm>
              <a:off x="5280" y="3024"/>
              <a:ext cx="425" cy="258"/>
              <a:chOff x="5280" y="3024"/>
              <a:chExt cx="425" cy="258"/>
            </a:xfrm>
          </p:grpSpPr>
          <p:sp>
            <p:nvSpPr>
              <p:cNvPr id="1038" name="Freeform 46"/>
              <p:cNvSpPr>
                <a:spLocks/>
              </p:cNvSpPr>
              <p:nvPr/>
            </p:nvSpPr>
            <p:spPr bwMode="hidden">
              <a:xfrm>
                <a:off x="5280" y="3186"/>
                <a:ext cx="383" cy="96"/>
              </a:xfrm>
              <a:custGeom>
                <a:avLst/>
                <a:gdLst>
                  <a:gd name="T0" fmla="*/ 21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2 w 382"/>
                  <a:gd name="T19" fmla="*/ 96 h 96"/>
                  <a:gd name="T20" fmla="*/ 266 w 382"/>
                  <a:gd name="T21" fmla="*/ 90 h 96"/>
                  <a:gd name="T22" fmla="*/ 314 w 382"/>
                  <a:gd name="T23" fmla="*/ 84 h 96"/>
                  <a:gd name="T24" fmla="*/ 355 w 382"/>
                  <a:gd name="T25" fmla="*/ 66 h 96"/>
                  <a:gd name="T26" fmla="*/ 385 w 382"/>
                  <a:gd name="T27" fmla="*/ 42 h 96"/>
                  <a:gd name="T28" fmla="*/ 379 w 382"/>
                  <a:gd name="T29" fmla="*/ 42 h 96"/>
                  <a:gd name="T30" fmla="*/ 349 w 382"/>
                  <a:gd name="T31" fmla="*/ 66 h 96"/>
                  <a:gd name="T32" fmla="*/ 308 w 382"/>
                  <a:gd name="T33" fmla="*/ 78 h 96"/>
                  <a:gd name="T34" fmla="*/ 266 w 382"/>
                  <a:gd name="T35" fmla="*/ 90 h 96"/>
                  <a:gd name="T36" fmla="*/ 212 w 382"/>
                  <a:gd name="T37" fmla="*/ 96 h 96"/>
                  <a:gd name="T38" fmla="*/ 21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039"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040"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041"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042"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043" name="Freeform 51"/>
              <p:cNvSpPr>
                <a:spLocks/>
              </p:cNvSpPr>
              <p:nvPr/>
            </p:nvSpPr>
            <p:spPr bwMode="hidden">
              <a:xfrm>
                <a:off x="5489" y="3042"/>
                <a:ext cx="186" cy="210"/>
              </a:xfrm>
              <a:custGeom>
                <a:avLst/>
                <a:gdLst>
                  <a:gd name="T0" fmla="*/ 0 w 185"/>
                  <a:gd name="T1" fmla="*/ 6 h 210"/>
                  <a:gd name="T2" fmla="*/ 66 w 185"/>
                  <a:gd name="T3" fmla="*/ 12 h 210"/>
                  <a:gd name="T4" fmla="*/ 122 w 185"/>
                  <a:gd name="T5" fmla="*/ 36 h 210"/>
                  <a:gd name="T6" fmla="*/ 158 w 185"/>
                  <a:gd name="T7" fmla="*/ 72 h 210"/>
                  <a:gd name="T8" fmla="*/ 164 w 185"/>
                  <a:gd name="T9" fmla="*/ 90 h 210"/>
                  <a:gd name="T10" fmla="*/ 170 w 185"/>
                  <a:gd name="T11" fmla="*/ 114 h 210"/>
                  <a:gd name="T12" fmla="*/ 164 w 185"/>
                  <a:gd name="T13" fmla="*/ 138 h 210"/>
                  <a:gd name="T14" fmla="*/ 152 w 185"/>
                  <a:gd name="T15" fmla="*/ 162 h 210"/>
                  <a:gd name="T16" fmla="*/ 122 w 185"/>
                  <a:gd name="T17" fmla="*/ 180 h 210"/>
                  <a:gd name="T18" fmla="*/ 90 w 185"/>
                  <a:gd name="T19" fmla="*/ 198 h 210"/>
                  <a:gd name="T20" fmla="*/ 99 w 185"/>
                  <a:gd name="T21" fmla="*/ 210 h 210"/>
                  <a:gd name="T22" fmla="*/ 134 w 185"/>
                  <a:gd name="T23" fmla="*/ 192 h 210"/>
                  <a:gd name="T24" fmla="*/ 164 w 185"/>
                  <a:gd name="T25" fmla="*/ 168 h 210"/>
                  <a:gd name="T26" fmla="*/ 182 w 185"/>
                  <a:gd name="T27" fmla="*/ 144 h 210"/>
                  <a:gd name="T28" fmla="*/ 188 w 185"/>
                  <a:gd name="T29" fmla="*/ 114 h 210"/>
                  <a:gd name="T30" fmla="*/ 182 w 185"/>
                  <a:gd name="T31" fmla="*/ 90 h 210"/>
                  <a:gd name="T32" fmla="*/ 176 w 185"/>
                  <a:gd name="T33" fmla="*/ 66 h 210"/>
                  <a:gd name="T34" fmla="*/ 158 w 185"/>
                  <a:gd name="T35" fmla="*/ 48 h 210"/>
                  <a:gd name="T36" fmla="*/ 13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044"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grpSp>
            <p:nvGrpSpPr>
              <p:cNvPr id="1045" name="Group 61"/>
              <p:cNvGrpSpPr>
                <a:grpSpLocks/>
              </p:cNvGrpSpPr>
              <p:nvPr/>
            </p:nvGrpSpPr>
            <p:grpSpPr bwMode="auto">
              <a:xfrm>
                <a:off x="5381" y="3085"/>
                <a:ext cx="227" cy="132"/>
                <a:chOff x="5381" y="3085"/>
                <a:chExt cx="227" cy="132"/>
              </a:xfrm>
            </p:grpSpPr>
            <p:sp>
              <p:nvSpPr>
                <p:cNvPr id="1046"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047"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048"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049"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pSp>
        </p:grpSp>
      </p:grpSp>
      <p:sp>
        <p:nvSpPr>
          <p:cNvPr id="373826" name="Rectangle 66"/>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73838" name="Rectangle 7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3839" name="Rectangle 7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fontAlgn="base">
              <a:spcBef>
                <a:spcPct val="0"/>
              </a:spcBef>
              <a:spcAft>
                <a:spcPct val="0"/>
              </a:spcAft>
              <a:defRPr/>
            </a:pPr>
            <a:fld id="{41FC5E3E-249E-41F4-9A14-82A61FC96E6C}" type="datetime1">
              <a:rPr lang="en-US" smtClean="0">
                <a:solidFill>
                  <a:srgbClr val="FFFFFF"/>
                </a:solidFill>
              </a:rPr>
              <a:t>6/27/2014</a:t>
            </a:fld>
            <a:endParaRPr lang="en-US">
              <a:solidFill>
                <a:srgbClr val="FFFFFF"/>
              </a:solidFill>
            </a:endParaRPr>
          </a:p>
        </p:txBody>
      </p:sp>
      <p:sp>
        <p:nvSpPr>
          <p:cNvPr id="373840" name="Rectangle 8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373841" name="Rectangle 8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fontAlgn="base">
              <a:spcBef>
                <a:spcPct val="0"/>
              </a:spcBef>
              <a:spcAft>
                <a:spcPct val="0"/>
              </a:spcAft>
              <a:defRPr/>
            </a:pPr>
            <a:fld id="{D5EBBAEB-5A3C-4C06-929F-D1F6E2FFA3FA}"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589561554"/>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30.jpeg"/></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chart" Target="../charts/chart24.xml"/><Relationship Id="rId4" Type="http://schemas.openxmlformats.org/officeDocument/2006/relationships/chart" Target="../charts/chart23.xml"/></Relationships>
</file>

<file path=ppt/slides/_rels/slide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Current and Potential Future Supply and Demand in </a:t>
            </a:r>
            <a:br>
              <a:rPr lang="en-US" dirty="0" smtClean="0"/>
            </a:br>
            <a:r>
              <a:rPr lang="en-US" dirty="0" smtClean="0"/>
              <a:t>Santa Cruz</a:t>
            </a:r>
            <a:endParaRPr lang="en-US" dirty="0"/>
          </a:p>
        </p:txBody>
      </p:sp>
      <p:sp>
        <p:nvSpPr>
          <p:cNvPr id="5" name="Subtitle 4"/>
          <p:cNvSpPr>
            <a:spLocks noGrp="1"/>
          </p:cNvSpPr>
          <p:nvPr>
            <p:ph type="subTitle" idx="1"/>
          </p:nvPr>
        </p:nvSpPr>
        <p:spPr/>
        <p:txBody>
          <a:bodyPr/>
          <a:lstStyle/>
          <a:p>
            <a:r>
              <a:rPr lang="en-US" dirty="0" smtClean="0"/>
              <a:t>Water Supply Advisory Committee</a:t>
            </a:r>
          </a:p>
          <a:p>
            <a:r>
              <a:rPr lang="en-US" dirty="0" smtClean="0"/>
              <a:t>June 26-27, 2014</a:t>
            </a:r>
            <a:endParaRPr lang="en-US" dirty="0"/>
          </a:p>
        </p:txBody>
      </p:sp>
    </p:spTree>
    <p:extLst>
      <p:ext uri="{BB962C8B-B14F-4D97-AF65-F5344CB8AC3E}">
        <p14:creationId xmlns:p14="http://schemas.microsoft.com/office/powerpoint/2010/main" val="663333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304800" y="304800"/>
            <a:ext cx="8534400" cy="1139825"/>
          </a:xfrm>
        </p:spPr>
        <p:txBody>
          <a:bodyPr/>
          <a:lstStyle/>
          <a:p>
            <a:pPr eaLnBrk="1" hangingPunct="1"/>
            <a:r>
              <a:rPr lang="en-US" altLang="en-US" smtClean="0">
                <a:effectLst/>
              </a:rPr>
              <a:t>Supply and Demand in a Drought</a:t>
            </a:r>
          </a:p>
        </p:txBody>
      </p:sp>
      <p:graphicFrame>
        <p:nvGraphicFramePr>
          <p:cNvPr id="2" name="Object 5"/>
          <p:cNvGraphicFramePr>
            <a:graphicFrameLocks noGrp="1" noChangeAspect="1"/>
          </p:cNvGraphicFramePr>
          <p:nvPr>
            <p:ph idx="1"/>
            <p:extLst>
              <p:ext uri="{D42A27DB-BD31-4B8C-83A1-F6EECF244321}">
                <p14:modId xmlns:p14="http://schemas.microsoft.com/office/powerpoint/2010/main" val="99833984"/>
              </p:ext>
            </p:extLst>
          </p:nvPr>
        </p:nvGraphicFramePr>
        <p:xfrm>
          <a:off x="528638" y="1651000"/>
          <a:ext cx="8086725" cy="44243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52400" y="1828800"/>
            <a:ext cx="461665" cy="3722132"/>
          </a:xfrm>
          <a:prstGeom prst="rect">
            <a:avLst/>
          </a:prstGeom>
          <a:noFill/>
        </p:spPr>
        <p:txBody>
          <a:bodyPr vert="vert270" wrap="square" rtlCol="0">
            <a:spAutoFit/>
          </a:bodyPr>
          <a:lstStyle/>
          <a:p>
            <a:pPr algn="ctr"/>
            <a:r>
              <a:rPr lang="en-US" dirty="0" smtClean="0">
                <a:latin typeface="Comic Sans MS" panose="030F0702030302020204" pitchFamily="66" charset="0"/>
              </a:rPr>
              <a:t>Millions of Gallons per Day</a:t>
            </a:r>
            <a:endParaRPr lang="en-US" dirty="0">
              <a:latin typeface="Comic Sans MS" panose="030F0702030302020204" pitchFamily="66" charset="0"/>
            </a:endParaRPr>
          </a:p>
        </p:txBody>
      </p:sp>
    </p:spTree>
    <p:extLst>
      <p:ext uri="{BB962C8B-B14F-4D97-AF65-F5344CB8AC3E}">
        <p14:creationId xmlns:p14="http://schemas.microsoft.com/office/powerpoint/2010/main" val="3759334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4800" y="381000"/>
            <a:ext cx="8534400" cy="1139825"/>
          </a:xfrm>
        </p:spPr>
        <p:txBody>
          <a:bodyPr/>
          <a:lstStyle/>
          <a:p>
            <a:pPr eaLnBrk="1" hangingPunct="1"/>
            <a:r>
              <a:rPr lang="en-US" altLang="en-US" smtClean="0">
                <a:effectLst/>
              </a:rPr>
              <a:t>Supply and Demand in a Drought</a:t>
            </a:r>
          </a:p>
        </p:txBody>
      </p:sp>
      <p:graphicFrame>
        <p:nvGraphicFramePr>
          <p:cNvPr id="2" name="Object 3"/>
          <p:cNvGraphicFramePr>
            <a:graphicFrameLocks noGrp="1" noChangeAspect="1"/>
          </p:cNvGraphicFramePr>
          <p:nvPr>
            <p:ph idx="1"/>
            <p:extLst>
              <p:ext uri="{D42A27DB-BD31-4B8C-83A1-F6EECF244321}">
                <p14:modId xmlns:p14="http://schemas.microsoft.com/office/powerpoint/2010/main" val="2016364105"/>
              </p:ext>
            </p:extLst>
          </p:nvPr>
        </p:nvGraphicFramePr>
        <p:xfrm>
          <a:off x="539750" y="1652588"/>
          <a:ext cx="8064500"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10244" name="TextBox 3"/>
          <p:cNvSpPr txBox="1">
            <a:spLocks noChangeArrowheads="1"/>
          </p:cNvSpPr>
          <p:nvPr/>
        </p:nvSpPr>
        <p:spPr bwMode="auto">
          <a:xfrm>
            <a:off x="1752600" y="5048250"/>
            <a:ext cx="175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North Coast</a:t>
            </a:r>
          </a:p>
        </p:txBody>
      </p:sp>
      <p:sp>
        <p:nvSpPr>
          <p:cNvPr id="6" name="TextBox 5"/>
          <p:cNvSpPr txBox="1"/>
          <p:nvPr/>
        </p:nvSpPr>
        <p:spPr>
          <a:xfrm>
            <a:off x="152400" y="1828800"/>
            <a:ext cx="461665" cy="3722132"/>
          </a:xfrm>
          <a:prstGeom prst="rect">
            <a:avLst/>
          </a:prstGeom>
          <a:noFill/>
        </p:spPr>
        <p:txBody>
          <a:bodyPr vert="vert270" wrap="square" rtlCol="0">
            <a:spAutoFit/>
          </a:bodyPr>
          <a:lstStyle/>
          <a:p>
            <a:pPr algn="ctr"/>
            <a:r>
              <a:rPr lang="en-US" dirty="0" smtClean="0">
                <a:latin typeface="Comic Sans MS" panose="030F0702030302020204" pitchFamily="66" charset="0"/>
              </a:rPr>
              <a:t>Millions of Gallons per Day</a:t>
            </a:r>
            <a:endParaRPr lang="en-US" dirty="0">
              <a:latin typeface="Comic Sans MS" panose="030F0702030302020204" pitchFamily="66" charset="0"/>
            </a:endParaRPr>
          </a:p>
        </p:txBody>
      </p:sp>
    </p:spTree>
    <p:extLst>
      <p:ext uri="{BB962C8B-B14F-4D97-AF65-F5344CB8AC3E}">
        <p14:creationId xmlns:p14="http://schemas.microsoft.com/office/powerpoint/2010/main" val="4226507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4800" y="304800"/>
            <a:ext cx="8458200" cy="1139825"/>
          </a:xfrm>
        </p:spPr>
        <p:txBody>
          <a:bodyPr/>
          <a:lstStyle/>
          <a:p>
            <a:pPr eaLnBrk="1" hangingPunct="1"/>
            <a:r>
              <a:rPr lang="en-US" altLang="en-US" smtClean="0">
                <a:effectLst/>
              </a:rPr>
              <a:t>Supply and Demand in a Drought</a:t>
            </a:r>
          </a:p>
        </p:txBody>
      </p:sp>
      <p:graphicFrame>
        <p:nvGraphicFramePr>
          <p:cNvPr id="2" name="Object 3"/>
          <p:cNvGraphicFramePr>
            <a:graphicFrameLocks noGrp="1" noChangeAspect="1"/>
          </p:cNvGraphicFramePr>
          <p:nvPr>
            <p:ph idx="1"/>
            <p:extLst>
              <p:ext uri="{D42A27DB-BD31-4B8C-83A1-F6EECF244321}">
                <p14:modId xmlns:p14="http://schemas.microsoft.com/office/powerpoint/2010/main" val="2561798110"/>
              </p:ext>
            </p:extLst>
          </p:nvPr>
        </p:nvGraphicFramePr>
        <p:xfrm>
          <a:off x="546100" y="1652588"/>
          <a:ext cx="8048625"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11268" name="TextBox 3"/>
          <p:cNvSpPr txBox="1">
            <a:spLocks noChangeArrowheads="1"/>
          </p:cNvSpPr>
          <p:nvPr/>
        </p:nvSpPr>
        <p:spPr bwMode="auto">
          <a:xfrm>
            <a:off x="1752600" y="506095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North Coast</a:t>
            </a:r>
          </a:p>
        </p:txBody>
      </p:sp>
      <p:sp>
        <p:nvSpPr>
          <p:cNvPr id="11269" name="TextBox 4"/>
          <p:cNvSpPr txBox="1">
            <a:spLocks noChangeArrowheads="1"/>
          </p:cNvSpPr>
          <p:nvPr/>
        </p:nvSpPr>
        <p:spPr bwMode="auto">
          <a:xfrm>
            <a:off x="2971800" y="40132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San Lorenzo River</a:t>
            </a:r>
          </a:p>
        </p:txBody>
      </p:sp>
      <p:sp>
        <p:nvSpPr>
          <p:cNvPr id="7" name="TextBox 6"/>
          <p:cNvSpPr txBox="1"/>
          <p:nvPr/>
        </p:nvSpPr>
        <p:spPr>
          <a:xfrm>
            <a:off x="152400" y="1828800"/>
            <a:ext cx="461665" cy="3722132"/>
          </a:xfrm>
          <a:prstGeom prst="rect">
            <a:avLst/>
          </a:prstGeom>
          <a:noFill/>
        </p:spPr>
        <p:txBody>
          <a:bodyPr vert="vert270" wrap="square" rtlCol="0">
            <a:spAutoFit/>
          </a:bodyPr>
          <a:lstStyle/>
          <a:p>
            <a:pPr algn="ctr"/>
            <a:r>
              <a:rPr lang="en-US" dirty="0" smtClean="0">
                <a:latin typeface="Comic Sans MS" panose="030F0702030302020204" pitchFamily="66" charset="0"/>
              </a:rPr>
              <a:t>Millions of Gallons per Day</a:t>
            </a:r>
            <a:endParaRPr lang="en-US" dirty="0">
              <a:latin typeface="Comic Sans MS" panose="030F0702030302020204" pitchFamily="66" charset="0"/>
            </a:endParaRPr>
          </a:p>
        </p:txBody>
      </p:sp>
    </p:spTree>
    <p:extLst>
      <p:ext uri="{BB962C8B-B14F-4D97-AF65-F5344CB8AC3E}">
        <p14:creationId xmlns:p14="http://schemas.microsoft.com/office/powerpoint/2010/main" val="950414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6700" y="304800"/>
            <a:ext cx="8648700" cy="1139825"/>
          </a:xfrm>
        </p:spPr>
        <p:txBody>
          <a:bodyPr/>
          <a:lstStyle/>
          <a:p>
            <a:pPr eaLnBrk="1" hangingPunct="1"/>
            <a:r>
              <a:rPr lang="en-US" altLang="en-US" smtClean="0">
                <a:effectLst/>
              </a:rPr>
              <a:t>Supply and Demand in a Drought</a:t>
            </a:r>
          </a:p>
        </p:txBody>
      </p:sp>
      <p:graphicFrame>
        <p:nvGraphicFramePr>
          <p:cNvPr id="2" name="Object 3"/>
          <p:cNvGraphicFramePr>
            <a:graphicFrameLocks noGrp="1" noChangeAspect="1"/>
          </p:cNvGraphicFramePr>
          <p:nvPr>
            <p:ph idx="1"/>
            <p:extLst>
              <p:ext uri="{D42A27DB-BD31-4B8C-83A1-F6EECF244321}">
                <p14:modId xmlns:p14="http://schemas.microsoft.com/office/powerpoint/2010/main" val="69624850"/>
              </p:ext>
            </p:extLst>
          </p:nvPr>
        </p:nvGraphicFramePr>
        <p:xfrm>
          <a:off x="546100" y="1652588"/>
          <a:ext cx="8048625"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12292" name="TextBox 3"/>
          <p:cNvSpPr txBox="1">
            <a:spLocks noChangeArrowheads="1"/>
          </p:cNvSpPr>
          <p:nvPr/>
        </p:nvSpPr>
        <p:spPr bwMode="auto">
          <a:xfrm>
            <a:off x="1752600" y="5037138"/>
            <a:ext cx="175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North Coast</a:t>
            </a:r>
          </a:p>
        </p:txBody>
      </p:sp>
      <p:sp>
        <p:nvSpPr>
          <p:cNvPr id="12293" name="TextBox 4"/>
          <p:cNvSpPr txBox="1">
            <a:spLocks noChangeArrowheads="1"/>
          </p:cNvSpPr>
          <p:nvPr/>
        </p:nvSpPr>
        <p:spPr bwMode="auto">
          <a:xfrm>
            <a:off x="3048000" y="40386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San Lorenzo River</a:t>
            </a:r>
          </a:p>
        </p:txBody>
      </p:sp>
      <p:sp>
        <p:nvSpPr>
          <p:cNvPr id="12294" name="TextBox 5"/>
          <p:cNvSpPr txBox="1">
            <a:spLocks noChangeArrowheads="1"/>
          </p:cNvSpPr>
          <p:nvPr/>
        </p:nvSpPr>
        <p:spPr bwMode="auto">
          <a:xfrm>
            <a:off x="3429000" y="32766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Live Oak Wells</a:t>
            </a:r>
          </a:p>
        </p:txBody>
      </p:sp>
      <p:sp>
        <p:nvSpPr>
          <p:cNvPr id="8" name="TextBox 7"/>
          <p:cNvSpPr txBox="1"/>
          <p:nvPr/>
        </p:nvSpPr>
        <p:spPr>
          <a:xfrm>
            <a:off x="152400" y="1828800"/>
            <a:ext cx="461665" cy="3722132"/>
          </a:xfrm>
          <a:prstGeom prst="rect">
            <a:avLst/>
          </a:prstGeom>
          <a:noFill/>
        </p:spPr>
        <p:txBody>
          <a:bodyPr vert="vert270" wrap="square" rtlCol="0">
            <a:spAutoFit/>
          </a:bodyPr>
          <a:lstStyle/>
          <a:p>
            <a:pPr algn="ctr"/>
            <a:r>
              <a:rPr lang="en-US" dirty="0" smtClean="0">
                <a:latin typeface="Comic Sans MS" panose="030F0702030302020204" pitchFamily="66" charset="0"/>
              </a:rPr>
              <a:t>Millions of Gallons per Day</a:t>
            </a:r>
            <a:endParaRPr lang="en-US" dirty="0">
              <a:latin typeface="Comic Sans MS" panose="030F0702030302020204" pitchFamily="66" charset="0"/>
            </a:endParaRPr>
          </a:p>
        </p:txBody>
      </p:sp>
    </p:spTree>
    <p:extLst>
      <p:ext uri="{BB962C8B-B14F-4D97-AF65-F5344CB8AC3E}">
        <p14:creationId xmlns:p14="http://schemas.microsoft.com/office/powerpoint/2010/main" val="30165387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277813"/>
            <a:ext cx="8534400" cy="1139825"/>
          </a:xfrm>
        </p:spPr>
        <p:txBody>
          <a:bodyPr/>
          <a:lstStyle/>
          <a:p>
            <a:pPr eaLnBrk="1" hangingPunct="1"/>
            <a:r>
              <a:rPr lang="en-US" altLang="en-US" smtClean="0">
                <a:effectLst/>
              </a:rPr>
              <a:t>Supply and Demand in a Drought</a:t>
            </a:r>
          </a:p>
        </p:txBody>
      </p:sp>
      <p:graphicFrame>
        <p:nvGraphicFramePr>
          <p:cNvPr id="2" name="Object 3"/>
          <p:cNvGraphicFramePr>
            <a:graphicFrameLocks noGrp="1" noChangeAspect="1"/>
          </p:cNvGraphicFramePr>
          <p:nvPr>
            <p:ph idx="1"/>
            <p:extLst>
              <p:ext uri="{D42A27DB-BD31-4B8C-83A1-F6EECF244321}">
                <p14:modId xmlns:p14="http://schemas.microsoft.com/office/powerpoint/2010/main" val="2679185519"/>
              </p:ext>
            </p:extLst>
          </p:nvPr>
        </p:nvGraphicFramePr>
        <p:xfrm>
          <a:off x="546100" y="1652588"/>
          <a:ext cx="8048625"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13316" name="TextBox 3"/>
          <p:cNvSpPr txBox="1">
            <a:spLocks noChangeArrowheads="1"/>
          </p:cNvSpPr>
          <p:nvPr/>
        </p:nvSpPr>
        <p:spPr bwMode="auto">
          <a:xfrm>
            <a:off x="1752600" y="5037138"/>
            <a:ext cx="175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North Coast</a:t>
            </a:r>
          </a:p>
        </p:txBody>
      </p:sp>
      <p:sp>
        <p:nvSpPr>
          <p:cNvPr id="13317" name="TextBox 4"/>
          <p:cNvSpPr txBox="1">
            <a:spLocks noChangeArrowheads="1"/>
          </p:cNvSpPr>
          <p:nvPr/>
        </p:nvSpPr>
        <p:spPr bwMode="auto">
          <a:xfrm>
            <a:off x="3048000" y="40386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San Lorenzo River</a:t>
            </a:r>
          </a:p>
        </p:txBody>
      </p:sp>
      <p:sp>
        <p:nvSpPr>
          <p:cNvPr id="13318" name="TextBox 5"/>
          <p:cNvSpPr txBox="1">
            <a:spLocks noChangeArrowheads="1"/>
          </p:cNvSpPr>
          <p:nvPr/>
        </p:nvSpPr>
        <p:spPr bwMode="auto">
          <a:xfrm>
            <a:off x="3429000" y="32766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Live Oak Wells</a:t>
            </a:r>
          </a:p>
        </p:txBody>
      </p:sp>
      <p:sp>
        <p:nvSpPr>
          <p:cNvPr id="7" name="TextBox 6"/>
          <p:cNvSpPr txBox="1"/>
          <p:nvPr/>
        </p:nvSpPr>
        <p:spPr>
          <a:xfrm>
            <a:off x="4267200" y="2916238"/>
            <a:ext cx="3200400" cy="369887"/>
          </a:xfrm>
          <a:prstGeom prst="rect">
            <a:avLst/>
          </a:prstGeom>
          <a:noFill/>
        </p:spPr>
        <p:txBody>
          <a:bodyPr>
            <a:spAutoFit/>
          </a:bodyPr>
          <a:lstStyle/>
          <a:p>
            <a:pPr eaLnBrk="0" fontAlgn="base" hangingPunct="0">
              <a:spcBef>
                <a:spcPct val="0"/>
              </a:spcBef>
              <a:spcAft>
                <a:spcPct val="0"/>
              </a:spcAft>
              <a:defRPr/>
            </a:pPr>
            <a:r>
              <a:rPr lang="en-US" dirty="0">
                <a:solidFill>
                  <a:srgbClr val="0068AE">
                    <a:lumMod val="50000"/>
                  </a:srgbClr>
                </a:solidFill>
                <a:latin typeface="Comic Sans MS" panose="030F0702030302020204" pitchFamily="66" charset="0"/>
              </a:rPr>
              <a:t>Loch Lomond Reservoir</a:t>
            </a:r>
          </a:p>
        </p:txBody>
      </p:sp>
      <p:sp>
        <p:nvSpPr>
          <p:cNvPr id="9" name="TextBox 8"/>
          <p:cNvSpPr txBox="1"/>
          <p:nvPr/>
        </p:nvSpPr>
        <p:spPr>
          <a:xfrm>
            <a:off x="152400" y="1828800"/>
            <a:ext cx="461665" cy="3722132"/>
          </a:xfrm>
          <a:prstGeom prst="rect">
            <a:avLst/>
          </a:prstGeom>
          <a:noFill/>
        </p:spPr>
        <p:txBody>
          <a:bodyPr vert="vert270" wrap="square" rtlCol="0">
            <a:spAutoFit/>
          </a:bodyPr>
          <a:lstStyle/>
          <a:p>
            <a:pPr algn="ctr"/>
            <a:r>
              <a:rPr lang="en-US" dirty="0" smtClean="0">
                <a:latin typeface="Comic Sans MS" panose="030F0702030302020204" pitchFamily="66" charset="0"/>
              </a:rPr>
              <a:t>Millions of Gallons per Day</a:t>
            </a:r>
            <a:endParaRPr lang="en-US" dirty="0">
              <a:latin typeface="Comic Sans MS" panose="030F0702030302020204" pitchFamily="66" charset="0"/>
            </a:endParaRPr>
          </a:p>
        </p:txBody>
      </p:sp>
    </p:spTree>
    <p:extLst>
      <p:ext uri="{BB962C8B-B14F-4D97-AF65-F5344CB8AC3E}">
        <p14:creationId xmlns:p14="http://schemas.microsoft.com/office/powerpoint/2010/main" val="2291539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27025" y="304800"/>
            <a:ext cx="8458200" cy="1139825"/>
          </a:xfrm>
        </p:spPr>
        <p:txBody>
          <a:bodyPr/>
          <a:lstStyle/>
          <a:p>
            <a:pPr eaLnBrk="1" hangingPunct="1"/>
            <a:r>
              <a:rPr lang="en-US" altLang="en-US" smtClean="0">
                <a:effectLst/>
              </a:rPr>
              <a:t>Supply and Demand in a Drought</a:t>
            </a:r>
          </a:p>
        </p:txBody>
      </p:sp>
      <p:graphicFrame>
        <p:nvGraphicFramePr>
          <p:cNvPr id="2" name="Object 3"/>
          <p:cNvGraphicFramePr>
            <a:graphicFrameLocks noGrp="1" noChangeAspect="1"/>
          </p:cNvGraphicFramePr>
          <p:nvPr>
            <p:ph idx="1"/>
            <p:extLst>
              <p:ext uri="{D42A27DB-BD31-4B8C-83A1-F6EECF244321}">
                <p14:modId xmlns:p14="http://schemas.microsoft.com/office/powerpoint/2010/main" val="571828935"/>
              </p:ext>
            </p:extLst>
          </p:nvPr>
        </p:nvGraphicFramePr>
        <p:xfrm>
          <a:off x="546100" y="1652588"/>
          <a:ext cx="8048625"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14340" name="TextBox 3"/>
          <p:cNvSpPr txBox="1">
            <a:spLocks noChangeArrowheads="1"/>
          </p:cNvSpPr>
          <p:nvPr/>
        </p:nvSpPr>
        <p:spPr bwMode="auto">
          <a:xfrm>
            <a:off x="1752600" y="50292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North Coast</a:t>
            </a:r>
          </a:p>
        </p:txBody>
      </p:sp>
      <p:sp>
        <p:nvSpPr>
          <p:cNvPr id="14341" name="TextBox 4"/>
          <p:cNvSpPr txBox="1">
            <a:spLocks noChangeArrowheads="1"/>
          </p:cNvSpPr>
          <p:nvPr/>
        </p:nvSpPr>
        <p:spPr bwMode="auto">
          <a:xfrm>
            <a:off x="2971800" y="4027488"/>
            <a:ext cx="243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San Lorenzo River</a:t>
            </a:r>
          </a:p>
        </p:txBody>
      </p:sp>
      <p:sp>
        <p:nvSpPr>
          <p:cNvPr id="14342" name="TextBox 5"/>
          <p:cNvSpPr txBox="1">
            <a:spLocks noChangeArrowheads="1"/>
          </p:cNvSpPr>
          <p:nvPr/>
        </p:nvSpPr>
        <p:spPr bwMode="auto">
          <a:xfrm>
            <a:off x="3505200" y="32766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Live Oak Wells</a:t>
            </a:r>
          </a:p>
        </p:txBody>
      </p:sp>
      <p:sp>
        <p:nvSpPr>
          <p:cNvPr id="7" name="TextBox 6"/>
          <p:cNvSpPr txBox="1"/>
          <p:nvPr/>
        </p:nvSpPr>
        <p:spPr>
          <a:xfrm>
            <a:off x="4556125" y="2906713"/>
            <a:ext cx="3200400" cy="369887"/>
          </a:xfrm>
          <a:prstGeom prst="rect">
            <a:avLst/>
          </a:prstGeom>
          <a:noFill/>
        </p:spPr>
        <p:txBody>
          <a:bodyPr>
            <a:spAutoFit/>
          </a:bodyPr>
          <a:lstStyle/>
          <a:p>
            <a:pPr eaLnBrk="0" fontAlgn="base" hangingPunct="0">
              <a:spcBef>
                <a:spcPct val="0"/>
              </a:spcBef>
              <a:spcAft>
                <a:spcPct val="0"/>
              </a:spcAft>
              <a:defRPr/>
            </a:pPr>
            <a:r>
              <a:rPr lang="en-US" dirty="0">
                <a:solidFill>
                  <a:srgbClr val="0068AE">
                    <a:lumMod val="50000"/>
                  </a:srgbClr>
                </a:solidFill>
                <a:latin typeface="Comic Sans MS" panose="030F0702030302020204" pitchFamily="66" charset="0"/>
              </a:rPr>
              <a:t>Loch Lomond Reservoir</a:t>
            </a:r>
          </a:p>
        </p:txBody>
      </p:sp>
      <p:sp>
        <p:nvSpPr>
          <p:cNvPr id="9" name="TextBox 8"/>
          <p:cNvSpPr txBox="1"/>
          <p:nvPr/>
        </p:nvSpPr>
        <p:spPr>
          <a:xfrm>
            <a:off x="5011738" y="2438400"/>
            <a:ext cx="1035050" cy="369888"/>
          </a:xfrm>
          <a:prstGeom prst="rect">
            <a:avLst/>
          </a:prstGeom>
          <a:noFill/>
        </p:spPr>
        <p:txBody>
          <a:bodyPr>
            <a:spAutoFit/>
          </a:bodyPr>
          <a:lstStyle/>
          <a:p>
            <a:pPr eaLnBrk="0" fontAlgn="base" hangingPunct="0">
              <a:spcBef>
                <a:spcPct val="0"/>
              </a:spcBef>
              <a:spcAft>
                <a:spcPct val="0"/>
              </a:spcAft>
              <a:defRPr/>
            </a:pPr>
            <a:r>
              <a:rPr lang="en-US" dirty="0">
                <a:solidFill>
                  <a:srgbClr val="0068AE">
                    <a:lumMod val="50000"/>
                  </a:srgbClr>
                </a:solidFill>
                <a:latin typeface="Comic Sans MS" panose="030F0702030302020204" pitchFamily="66" charset="0"/>
              </a:rPr>
              <a:t>Deficit</a:t>
            </a:r>
          </a:p>
        </p:txBody>
      </p:sp>
      <p:sp>
        <p:nvSpPr>
          <p:cNvPr id="10" name="TextBox 9"/>
          <p:cNvSpPr txBox="1"/>
          <p:nvPr/>
        </p:nvSpPr>
        <p:spPr>
          <a:xfrm>
            <a:off x="152400" y="1828800"/>
            <a:ext cx="461665" cy="3722132"/>
          </a:xfrm>
          <a:prstGeom prst="rect">
            <a:avLst/>
          </a:prstGeom>
          <a:noFill/>
        </p:spPr>
        <p:txBody>
          <a:bodyPr vert="vert270" wrap="square" rtlCol="0">
            <a:spAutoFit/>
          </a:bodyPr>
          <a:lstStyle/>
          <a:p>
            <a:pPr algn="ctr"/>
            <a:r>
              <a:rPr lang="en-US" dirty="0" smtClean="0">
                <a:latin typeface="Comic Sans MS" panose="030F0702030302020204" pitchFamily="66" charset="0"/>
              </a:rPr>
              <a:t>Millions of Gallons per Day</a:t>
            </a:r>
            <a:endParaRPr lang="en-US" dirty="0">
              <a:latin typeface="Comic Sans MS" panose="030F0702030302020204" pitchFamily="66" charset="0"/>
            </a:endParaRPr>
          </a:p>
        </p:txBody>
      </p:sp>
    </p:spTree>
    <p:extLst>
      <p:ext uri="{BB962C8B-B14F-4D97-AF65-F5344CB8AC3E}">
        <p14:creationId xmlns:p14="http://schemas.microsoft.com/office/powerpoint/2010/main" val="601459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The Role of Curtailment</a:t>
            </a:r>
            <a:endParaRPr lang="en-US" b="1"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325201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86000"/>
            <a:ext cx="7408333" cy="4297363"/>
          </a:xfrm>
        </p:spPr>
        <p:txBody>
          <a:bodyPr>
            <a:normAutofit/>
          </a:bodyPr>
          <a:lstStyle/>
          <a:p>
            <a:r>
              <a:rPr lang="en-US" sz="2800" dirty="0"/>
              <a:t>T</a:t>
            </a:r>
            <a:r>
              <a:rPr lang="en-US" sz="2800" dirty="0" smtClean="0"/>
              <a:t>he 2009 Water Shortage Contingency Plan, sets the following overarching goals:</a:t>
            </a:r>
          </a:p>
          <a:p>
            <a:pPr lvl="1"/>
            <a:r>
              <a:rPr lang="en-US" sz="2400" dirty="0" smtClean="0"/>
              <a:t>To conserve the water supply of the City for the greatest public benefit;</a:t>
            </a:r>
          </a:p>
          <a:p>
            <a:pPr lvl="1"/>
            <a:r>
              <a:rPr lang="en-US" sz="2400" dirty="0" smtClean="0"/>
              <a:t>To mitigate the effects of a water supply shortage on public health and safety, economic activity, and customers lifestyle; and</a:t>
            </a:r>
          </a:p>
          <a:p>
            <a:pPr lvl="1"/>
            <a:r>
              <a:rPr lang="en-US" sz="2400" dirty="0" smtClean="0"/>
              <a:t>To budget water use so that supply will be available for the most essential purposes for the entire duration of the water shortage.  </a:t>
            </a:r>
            <a:endParaRPr lang="en-US" sz="2400" dirty="0"/>
          </a:p>
        </p:txBody>
      </p:sp>
      <p:sp>
        <p:nvSpPr>
          <p:cNvPr id="3" name="Title 2"/>
          <p:cNvSpPr>
            <a:spLocks noGrp="1"/>
          </p:cNvSpPr>
          <p:nvPr>
            <p:ph type="title"/>
          </p:nvPr>
        </p:nvSpPr>
        <p:spPr>
          <a:xfrm>
            <a:off x="457200" y="304800"/>
            <a:ext cx="8229600" cy="1252728"/>
          </a:xfrm>
        </p:spPr>
        <p:txBody>
          <a:bodyPr>
            <a:normAutofit/>
          </a:bodyPr>
          <a:lstStyle/>
          <a:p>
            <a:r>
              <a:rPr lang="en-US" sz="3600" dirty="0" smtClean="0"/>
              <a:t>Curtailment is a strategy used to respond to short term supply deficiencies</a:t>
            </a:r>
            <a:endParaRPr lang="en-US" sz="3600" dirty="0"/>
          </a:p>
        </p:txBody>
      </p:sp>
    </p:spTree>
    <p:extLst>
      <p:ext uri="{BB962C8B-B14F-4D97-AF65-F5344CB8AC3E}">
        <p14:creationId xmlns:p14="http://schemas.microsoft.com/office/powerpoint/2010/main" val="30830215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13865"/>
            <a:ext cx="8839200" cy="1252728"/>
          </a:xfrm>
        </p:spPr>
        <p:txBody>
          <a:bodyPr>
            <a:normAutofit fontScale="90000"/>
          </a:bodyPr>
          <a:lstStyle/>
          <a:p>
            <a:r>
              <a:rPr lang="en-US" sz="4000" b="1" dirty="0" smtClean="0">
                <a:effectLst>
                  <a:outerShdw blurRad="38100" dist="38100" dir="2700000" algn="tl">
                    <a:srgbClr val="000000">
                      <a:alpha val="43137"/>
                    </a:srgbClr>
                  </a:outerShdw>
                </a:effectLst>
              </a:rPr>
              <a:t>The Water Shortage Contingency Plan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Uses a Priority-Based </a:t>
            </a:r>
            <a:r>
              <a:rPr lang="en-US" sz="4000" b="1" dirty="0">
                <a:effectLst>
                  <a:outerShdw blurRad="38100" dist="38100" dir="2700000" algn="tl">
                    <a:srgbClr val="000000">
                      <a:alpha val="43137"/>
                    </a:srgbClr>
                  </a:outerShdw>
                </a:effectLst>
              </a:rPr>
              <a:t>Allocation System</a:t>
            </a:r>
          </a:p>
        </p:txBody>
      </p:sp>
      <p:sp>
        <p:nvSpPr>
          <p:cNvPr id="3" name="Content Placeholder 2"/>
          <p:cNvSpPr>
            <a:spLocks noGrp="1"/>
          </p:cNvSpPr>
          <p:nvPr>
            <p:ph sz="quarter" idx="4294967295"/>
          </p:nvPr>
        </p:nvSpPr>
        <p:spPr>
          <a:xfrm>
            <a:off x="1143000" y="1600200"/>
            <a:ext cx="7239001" cy="1359408"/>
          </a:xfrm>
          <a:prstGeom prst="rect">
            <a:avLst/>
          </a:prstGeom>
        </p:spPr>
        <p:txBody>
          <a:bodyPr>
            <a:normAutofit/>
          </a:bodyPr>
          <a:lstStyle/>
          <a:p>
            <a:pPr marL="0" indent="0">
              <a:buFontTx/>
              <a:buNone/>
            </a:pPr>
            <a:r>
              <a:rPr lang="en-US" dirty="0" smtClean="0"/>
              <a:t>When a shortage occurs, available water supply is classified into </a:t>
            </a:r>
            <a:r>
              <a:rPr lang="en-US" b="1" dirty="0"/>
              <a:t>3 usage priorities</a:t>
            </a:r>
            <a:r>
              <a:rPr lang="en-US" dirty="0" smtClean="0"/>
              <a:t>:</a:t>
            </a:r>
          </a:p>
          <a:p>
            <a:pPr marL="0" indent="0">
              <a:buFontTx/>
              <a:buNone/>
            </a:pPr>
            <a:endParaRPr lang="en-US" sz="1600" b="1" dirty="0"/>
          </a:p>
        </p:txBody>
      </p:sp>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1250415203"/>
              </p:ext>
            </p:extLst>
          </p:nvPr>
        </p:nvGraphicFramePr>
        <p:xfrm>
          <a:off x="609600" y="2667000"/>
          <a:ext cx="8153400" cy="3622691"/>
        </p:xfrm>
        <a:graphic>
          <a:graphicData uri="http://schemas.openxmlformats.org/drawingml/2006/table">
            <a:tbl>
              <a:tblPr firstRow="1" bandRow="1">
                <a:tableStyleId>{5C22544A-7EE6-4342-B048-85BDC9FD1C3A}</a:tableStyleId>
              </a:tblPr>
              <a:tblGrid>
                <a:gridCol w="2091198"/>
                <a:gridCol w="6062202"/>
              </a:tblGrid>
              <a:tr h="788051">
                <a:tc>
                  <a:txBody>
                    <a:bodyPr/>
                    <a:lstStyle/>
                    <a:p>
                      <a:pPr algn="ctr"/>
                      <a:r>
                        <a:rPr lang="en-US" sz="2800" dirty="0" smtClean="0"/>
                        <a:t>Priority</a:t>
                      </a:r>
                      <a:endParaRPr lang="en-US" sz="2800" dirty="0"/>
                    </a:p>
                  </a:txBody>
                  <a:tcPr anchor="ctr"/>
                </a:tc>
                <a:tc>
                  <a:txBody>
                    <a:bodyPr/>
                    <a:lstStyle/>
                    <a:p>
                      <a:pPr algn="ctr"/>
                      <a:r>
                        <a:rPr lang="en-US" sz="2800" dirty="0" smtClean="0"/>
                        <a:t>Type</a:t>
                      </a:r>
                      <a:r>
                        <a:rPr lang="en-US" sz="2800" baseline="0" dirty="0" smtClean="0"/>
                        <a:t> of Water Use </a:t>
                      </a:r>
                      <a:endParaRPr lang="en-US" sz="2800" dirty="0"/>
                    </a:p>
                  </a:txBody>
                  <a:tcPr anchor="ctr"/>
                </a:tc>
              </a:tr>
              <a:tr h="888349">
                <a:tc>
                  <a:txBody>
                    <a:bodyPr/>
                    <a:lstStyle/>
                    <a:p>
                      <a:r>
                        <a:rPr lang="en-US" sz="2800" dirty="0" smtClean="0"/>
                        <a:t>Highest</a:t>
                      </a:r>
                      <a:endParaRPr lang="en-US" sz="28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dk1"/>
                          </a:solidFill>
                          <a:latin typeface="+mn-lt"/>
                          <a:ea typeface="+mn-ea"/>
                          <a:cs typeface="+mn-cs"/>
                        </a:rPr>
                        <a:t>Health and safety: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800" kern="1200" dirty="0" smtClean="0">
                          <a:solidFill>
                            <a:schemeClr val="dk1"/>
                          </a:solidFill>
                          <a:latin typeface="+mn-lt"/>
                          <a:ea typeface="+mn-ea"/>
                          <a:cs typeface="+mn-cs"/>
                        </a:rPr>
                        <a:t>Indoor domestic use for personal care</a:t>
                      </a:r>
                    </a:p>
                  </a:txBody>
                  <a:tcPr anchor="ctr"/>
                </a:tc>
              </a:tr>
              <a:tr h="888349">
                <a:tc>
                  <a:txBody>
                    <a:bodyPr/>
                    <a:lstStyle/>
                    <a:p>
                      <a:pPr marL="0" indent="0"/>
                      <a:r>
                        <a:rPr lang="en-US" sz="2800" dirty="0" smtClean="0"/>
                        <a:t>Next highest</a:t>
                      </a:r>
                      <a:endParaRPr lang="en-US" sz="2800" dirty="0"/>
                    </a:p>
                  </a:txBody>
                  <a:tcPr anchor="ctr"/>
                </a:tc>
                <a:tc>
                  <a:txBody>
                    <a:bodyPr/>
                    <a:lstStyle/>
                    <a:p>
                      <a:r>
                        <a:rPr lang="en-US" sz="2800" dirty="0" smtClean="0"/>
                        <a:t>Business (protect jobs/economy)</a:t>
                      </a:r>
                      <a:endParaRPr lang="en-US" sz="2800" dirty="0"/>
                    </a:p>
                  </a:txBody>
                  <a:tcPr anchor="ctr"/>
                </a:tc>
              </a:tr>
              <a:tr h="788051">
                <a:tc>
                  <a:txBody>
                    <a:bodyPr/>
                    <a:lstStyle/>
                    <a:p>
                      <a:r>
                        <a:rPr lang="en-US" sz="2800" dirty="0" smtClean="0"/>
                        <a:t>Lowest</a:t>
                      </a:r>
                      <a:endParaRPr lang="en-US" sz="28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kern="1200" dirty="0" smtClean="0">
                          <a:solidFill>
                            <a:schemeClr val="dk1"/>
                          </a:solidFill>
                          <a:latin typeface="+mn-lt"/>
                          <a:ea typeface="+mn-ea"/>
                          <a:cs typeface="+mn-cs"/>
                        </a:rPr>
                        <a:t>Landscape, yard, or garden irrigation and other outdoor uses</a:t>
                      </a:r>
                      <a:endParaRPr lang="en-US" sz="2800" kern="1200" dirty="0">
                        <a:solidFill>
                          <a:schemeClr val="dk1"/>
                        </a:solidFill>
                        <a:latin typeface="+mn-lt"/>
                        <a:ea typeface="+mn-ea"/>
                        <a:cs typeface="+mn-cs"/>
                      </a:endParaRPr>
                    </a:p>
                  </a:txBody>
                  <a:tcPr anchor="ctr"/>
                </a:tc>
              </a:tr>
            </a:tbl>
          </a:graphicData>
        </a:graphic>
      </p:graphicFrame>
    </p:spTree>
    <p:extLst>
      <p:ext uri="{BB962C8B-B14F-4D97-AF65-F5344CB8AC3E}">
        <p14:creationId xmlns:p14="http://schemas.microsoft.com/office/powerpoint/2010/main" val="263575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480191974"/>
              </p:ext>
            </p:extLst>
          </p:nvPr>
        </p:nvGraphicFramePr>
        <p:xfrm>
          <a:off x="76201" y="685799"/>
          <a:ext cx="8991598" cy="6096003"/>
        </p:xfrm>
        <a:graphic>
          <a:graphicData uri="http://schemas.openxmlformats.org/drawingml/2006/table">
            <a:tbl>
              <a:tblPr/>
              <a:tblGrid>
                <a:gridCol w="2178628"/>
                <a:gridCol w="453738"/>
                <a:gridCol w="872836"/>
                <a:gridCol w="498763"/>
                <a:gridCol w="872836"/>
                <a:gridCol w="498763"/>
                <a:gridCol w="872836"/>
                <a:gridCol w="498763"/>
                <a:gridCol w="872836"/>
                <a:gridCol w="498763"/>
                <a:gridCol w="872836"/>
              </a:tblGrid>
              <a:tr h="823010">
                <a:tc>
                  <a:txBody>
                    <a:bodyPr/>
                    <a:lstStyle/>
                    <a:p>
                      <a:pPr marL="0" marR="0" algn="ctr">
                        <a:lnSpc>
                          <a:spcPct val="120000"/>
                        </a:lnSpc>
                        <a:spcBef>
                          <a:spcPts val="0"/>
                        </a:spcBef>
                        <a:spcAft>
                          <a:spcPts val="0"/>
                        </a:spcAft>
                      </a:pPr>
                      <a:r>
                        <a:rPr lang="en-US" sz="1200" b="1" dirty="0">
                          <a:effectLst/>
                          <a:latin typeface="Arial"/>
                          <a:ea typeface="Times New Roman"/>
                        </a:rPr>
                        <a:t> </a:t>
                      </a:r>
                      <a:endParaRPr lang="en-US" sz="1200" dirty="0">
                        <a:effectLst/>
                        <a:latin typeface="Times New Roman"/>
                        <a:ea typeface="Times New Roman"/>
                      </a:endParaRPr>
                    </a:p>
                  </a:txBody>
                  <a:tcPr marL="49413" marR="49413"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gn="ctr">
                        <a:lnSpc>
                          <a:spcPct val="120000"/>
                        </a:lnSpc>
                        <a:spcBef>
                          <a:spcPts val="0"/>
                        </a:spcBef>
                        <a:spcAft>
                          <a:spcPts val="0"/>
                        </a:spcAft>
                      </a:pPr>
                      <a:r>
                        <a:rPr lang="en-US" sz="1200" b="1" dirty="0">
                          <a:effectLst/>
                          <a:latin typeface="Arial"/>
                          <a:ea typeface="Times New Roman"/>
                        </a:rPr>
                        <a:t>No Deficiency</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en-US"/>
                    </a:p>
                  </a:txBody>
                  <a:tcPr/>
                </a:tc>
                <a:tc gridSpan="2">
                  <a:txBody>
                    <a:bodyPr/>
                    <a:lstStyle/>
                    <a:p>
                      <a:pPr marL="0" marR="0" algn="ctr">
                        <a:lnSpc>
                          <a:spcPct val="120000"/>
                        </a:lnSpc>
                        <a:spcBef>
                          <a:spcPts val="0"/>
                        </a:spcBef>
                        <a:spcAft>
                          <a:spcPts val="0"/>
                        </a:spcAft>
                      </a:pPr>
                      <a:r>
                        <a:rPr lang="en-US" sz="1200" b="1">
                          <a:effectLst/>
                          <a:latin typeface="Arial"/>
                          <a:ea typeface="Times New Roman"/>
                        </a:rPr>
                        <a:t>Stage 2</a:t>
                      </a:r>
                      <a:endParaRPr lang="en-US" sz="1200">
                        <a:effectLst/>
                        <a:latin typeface="Times New Roman"/>
                        <a:ea typeface="Times New Roman"/>
                      </a:endParaRPr>
                    </a:p>
                    <a:p>
                      <a:pPr marL="0" marR="0" algn="ctr">
                        <a:lnSpc>
                          <a:spcPct val="120000"/>
                        </a:lnSpc>
                        <a:spcBef>
                          <a:spcPts val="0"/>
                        </a:spcBef>
                        <a:spcAft>
                          <a:spcPts val="0"/>
                        </a:spcAft>
                      </a:pPr>
                      <a:r>
                        <a:rPr lang="en-US" sz="1200" b="1">
                          <a:effectLst/>
                          <a:latin typeface="Arial"/>
                          <a:ea typeface="Times New Roman"/>
                        </a:rPr>
                        <a:t>15% Deficiency</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A3"/>
                    </a:solidFill>
                  </a:tcPr>
                </a:tc>
                <a:tc hMerge="1">
                  <a:txBody>
                    <a:bodyPr/>
                    <a:lstStyle/>
                    <a:p>
                      <a:endParaRPr lang="en-US"/>
                    </a:p>
                  </a:txBody>
                  <a:tcPr/>
                </a:tc>
                <a:tc gridSpan="2">
                  <a:txBody>
                    <a:bodyPr/>
                    <a:lstStyle/>
                    <a:p>
                      <a:pPr marL="0" marR="0" algn="ctr">
                        <a:lnSpc>
                          <a:spcPct val="120000"/>
                        </a:lnSpc>
                        <a:spcBef>
                          <a:spcPts val="0"/>
                        </a:spcBef>
                        <a:spcAft>
                          <a:spcPts val="0"/>
                        </a:spcAft>
                      </a:pPr>
                      <a:r>
                        <a:rPr lang="en-US" sz="1200" b="1">
                          <a:effectLst/>
                          <a:latin typeface="Arial"/>
                          <a:ea typeface="Times New Roman"/>
                        </a:rPr>
                        <a:t>Stage 3</a:t>
                      </a:r>
                      <a:endParaRPr lang="en-US" sz="1200">
                        <a:effectLst/>
                        <a:latin typeface="Times New Roman"/>
                        <a:ea typeface="Times New Roman"/>
                      </a:endParaRPr>
                    </a:p>
                    <a:p>
                      <a:pPr marL="0" marR="0" algn="ctr">
                        <a:lnSpc>
                          <a:spcPct val="120000"/>
                        </a:lnSpc>
                        <a:spcBef>
                          <a:spcPts val="0"/>
                        </a:spcBef>
                        <a:spcAft>
                          <a:spcPts val="0"/>
                        </a:spcAft>
                      </a:pPr>
                      <a:r>
                        <a:rPr lang="en-US" sz="1200" b="1">
                          <a:effectLst/>
                          <a:latin typeface="Arial"/>
                          <a:ea typeface="Times New Roman"/>
                        </a:rPr>
                        <a:t>25% Deficiency</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C8F"/>
                    </a:solidFill>
                  </a:tcPr>
                </a:tc>
                <a:tc hMerge="1">
                  <a:txBody>
                    <a:bodyPr/>
                    <a:lstStyle/>
                    <a:p>
                      <a:endParaRPr lang="en-US"/>
                    </a:p>
                  </a:txBody>
                  <a:tcPr/>
                </a:tc>
                <a:tc gridSpan="2">
                  <a:txBody>
                    <a:bodyPr/>
                    <a:lstStyle/>
                    <a:p>
                      <a:pPr marL="0" marR="0" algn="ctr">
                        <a:lnSpc>
                          <a:spcPct val="120000"/>
                        </a:lnSpc>
                        <a:spcBef>
                          <a:spcPts val="0"/>
                        </a:spcBef>
                        <a:spcAft>
                          <a:spcPts val="0"/>
                        </a:spcAft>
                      </a:pPr>
                      <a:r>
                        <a:rPr lang="en-US" sz="1200" b="1">
                          <a:effectLst/>
                          <a:latin typeface="Arial"/>
                          <a:ea typeface="Times New Roman"/>
                        </a:rPr>
                        <a:t>Stage 4</a:t>
                      </a:r>
                      <a:endParaRPr lang="en-US" sz="1200">
                        <a:effectLst/>
                        <a:latin typeface="Times New Roman"/>
                        <a:ea typeface="Times New Roman"/>
                      </a:endParaRPr>
                    </a:p>
                    <a:p>
                      <a:pPr marL="0" marR="0" algn="ctr">
                        <a:lnSpc>
                          <a:spcPct val="120000"/>
                        </a:lnSpc>
                        <a:spcBef>
                          <a:spcPts val="0"/>
                        </a:spcBef>
                        <a:spcAft>
                          <a:spcPts val="0"/>
                        </a:spcAft>
                      </a:pPr>
                      <a:r>
                        <a:rPr lang="en-US" sz="1200" b="1">
                          <a:effectLst/>
                          <a:latin typeface="Arial"/>
                          <a:ea typeface="Times New Roman"/>
                        </a:rPr>
                        <a:t>35% Deficiency</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181"/>
                    </a:solidFill>
                  </a:tcPr>
                </a:tc>
                <a:tc hMerge="1">
                  <a:txBody>
                    <a:bodyPr/>
                    <a:lstStyle/>
                    <a:p>
                      <a:endParaRPr lang="en-US"/>
                    </a:p>
                  </a:txBody>
                  <a:tcPr/>
                </a:tc>
                <a:tc gridSpan="2">
                  <a:txBody>
                    <a:bodyPr/>
                    <a:lstStyle/>
                    <a:p>
                      <a:pPr marL="0" marR="0" algn="ctr">
                        <a:lnSpc>
                          <a:spcPct val="120000"/>
                        </a:lnSpc>
                        <a:spcBef>
                          <a:spcPts val="0"/>
                        </a:spcBef>
                        <a:spcAft>
                          <a:spcPts val="0"/>
                        </a:spcAft>
                      </a:pPr>
                      <a:r>
                        <a:rPr lang="en-US" sz="1200" b="1">
                          <a:effectLst/>
                          <a:latin typeface="Arial"/>
                          <a:ea typeface="Times New Roman"/>
                        </a:rPr>
                        <a:t>Stage 5</a:t>
                      </a:r>
                      <a:endParaRPr lang="en-US" sz="1200">
                        <a:effectLst/>
                        <a:latin typeface="Times New Roman"/>
                        <a:ea typeface="Times New Roman"/>
                      </a:endParaRPr>
                    </a:p>
                    <a:p>
                      <a:pPr marL="0" marR="0" algn="ctr">
                        <a:lnSpc>
                          <a:spcPct val="120000"/>
                        </a:lnSpc>
                        <a:spcBef>
                          <a:spcPts val="0"/>
                        </a:spcBef>
                        <a:spcAft>
                          <a:spcPts val="0"/>
                        </a:spcAft>
                      </a:pPr>
                      <a:r>
                        <a:rPr lang="en-US" sz="1200" b="1">
                          <a:effectLst/>
                          <a:latin typeface="Arial"/>
                          <a:ea typeface="Times New Roman"/>
                        </a:rPr>
                        <a:t>50% Deficiency</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B5B"/>
                    </a:solidFill>
                  </a:tcPr>
                </a:tc>
                <a:tc hMerge="1">
                  <a:txBody>
                    <a:bodyPr/>
                    <a:lstStyle/>
                    <a:p>
                      <a:endParaRPr lang="en-US"/>
                    </a:p>
                  </a:txBody>
                  <a:tcPr/>
                </a:tc>
              </a:tr>
              <a:tr h="406665">
                <a:tc>
                  <a:txBody>
                    <a:bodyPr/>
                    <a:lstStyle/>
                    <a:p>
                      <a:pPr marL="0" marR="0" algn="ctr">
                        <a:lnSpc>
                          <a:spcPct val="120000"/>
                        </a:lnSpc>
                        <a:spcBef>
                          <a:spcPts val="0"/>
                        </a:spcBef>
                        <a:spcAft>
                          <a:spcPts val="0"/>
                        </a:spcAft>
                      </a:pPr>
                      <a:r>
                        <a:rPr lang="en-US" sz="1200" dirty="0">
                          <a:effectLst/>
                          <a:latin typeface="Arial"/>
                          <a:ea typeface="Times New Roman"/>
                        </a:rPr>
                        <a:t> </a:t>
                      </a:r>
                      <a:endParaRPr lang="en-US" sz="1200" dirty="0">
                        <a:effectLst/>
                        <a:latin typeface="Times New Roman"/>
                        <a:ea typeface="Times New Roman"/>
                      </a:endParaRPr>
                    </a:p>
                  </a:txBody>
                  <a:tcPr marL="49413" marR="49413"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gn="ctr">
                        <a:lnSpc>
                          <a:spcPct val="120000"/>
                        </a:lnSpc>
                        <a:spcBef>
                          <a:spcPts val="0"/>
                        </a:spcBef>
                        <a:spcAft>
                          <a:spcPts val="0"/>
                        </a:spcAft>
                      </a:pPr>
                      <a:r>
                        <a:rPr lang="en-US" sz="1200">
                          <a:effectLst/>
                          <a:latin typeface="Arial"/>
                          <a:ea typeface="Times New Roman"/>
                        </a:rPr>
                        <a:t>Delivery</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20000"/>
                        </a:lnSpc>
                        <a:spcBef>
                          <a:spcPts val="0"/>
                        </a:spcBef>
                        <a:spcAft>
                          <a:spcPts val="0"/>
                        </a:spcAft>
                      </a:pPr>
                      <a:r>
                        <a:rPr lang="en-US" sz="1200">
                          <a:effectLst/>
                          <a:latin typeface="Arial"/>
                          <a:ea typeface="Times New Roman"/>
                        </a:rPr>
                        <a:t>Delivery</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20000"/>
                        </a:lnSpc>
                        <a:spcBef>
                          <a:spcPts val="0"/>
                        </a:spcBef>
                        <a:spcAft>
                          <a:spcPts val="0"/>
                        </a:spcAft>
                      </a:pPr>
                      <a:r>
                        <a:rPr lang="en-US" sz="1200">
                          <a:effectLst/>
                          <a:latin typeface="Arial"/>
                          <a:ea typeface="Times New Roman"/>
                        </a:rPr>
                        <a:t>Delivery</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20000"/>
                        </a:lnSpc>
                        <a:spcBef>
                          <a:spcPts val="0"/>
                        </a:spcBef>
                        <a:spcAft>
                          <a:spcPts val="0"/>
                        </a:spcAft>
                      </a:pPr>
                      <a:r>
                        <a:rPr lang="en-US" sz="1200">
                          <a:effectLst/>
                          <a:latin typeface="Arial"/>
                          <a:ea typeface="Times New Roman"/>
                        </a:rPr>
                        <a:t>Delivery</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20000"/>
                        </a:lnSpc>
                        <a:spcBef>
                          <a:spcPts val="0"/>
                        </a:spcBef>
                        <a:spcAft>
                          <a:spcPts val="0"/>
                        </a:spcAft>
                      </a:pPr>
                      <a:r>
                        <a:rPr lang="en-US" sz="1200">
                          <a:effectLst/>
                          <a:latin typeface="Arial"/>
                          <a:ea typeface="Times New Roman"/>
                        </a:rPr>
                        <a:t>Delivery</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516029">
                <a:tc>
                  <a:txBody>
                    <a:bodyPr/>
                    <a:lstStyle/>
                    <a:p>
                      <a:pPr marL="0" marR="0" algn="ctr">
                        <a:lnSpc>
                          <a:spcPct val="120000"/>
                        </a:lnSpc>
                        <a:spcBef>
                          <a:spcPts val="0"/>
                        </a:spcBef>
                        <a:spcAft>
                          <a:spcPts val="0"/>
                        </a:spcAft>
                      </a:pPr>
                      <a:r>
                        <a:rPr lang="en-US" sz="1200" dirty="0">
                          <a:effectLst/>
                          <a:latin typeface="Arial"/>
                          <a:ea typeface="Times New Roman"/>
                        </a:rPr>
                        <a:t>Normal Peak Season</a:t>
                      </a:r>
                      <a:br>
                        <a:rPr lang="en-US" sz="1200" dirty="0">
                          <a:effectLst/>
                          <a:latin typeface="Arial"/>
                          <a:ea typeface="Times New Roman"/>
                        </a:rPr>
                      </a:br>
                      <a:r>
                        <a:rPr lang="en-US" sz="1200" dirty="0">
                          <a:effectLst/>
                          <a:latin typeface="Arial"/>
                          <a:ea typeface="Times New Roman"/>
                        </a:rPr>
                        <a:t>Demand = 2,473 mil gal</a:t>
                      </a:r>
                      <a:endParaRPr lang="en-US" sz="1200" dirty="0">
                        <a:effectLst/>
                        <a:latin typeface="Times New Roman"/>
                        <a:ea typeface="Times New Roman"/>
                      </a:endParaRPr>
                    </a:p>
                  </a:txBody>
                  <a:tcPr marL="49413" marR="49413"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200">
                          <a:effectLst/>
                          <a:latin typeface="Arial"/>
                          <a:ea typeface="Times New Roman"/>
                        </a:rPr>
                        <a:t>%</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200">
                          <a:effectLst/>
                          <a:latin typeface="Arial"/>
                          <a:ea typeface="Times New Roman"/>
                        </a:rPr>
                        <a:t>Volume</a:t>
                      </a:r>
                      <a:endParaRPr lang="en-US" sz="1200">
                        <a:effectLst/>
                        <a:latin typeface="Times New Roman"/>
                        <a:ea typeface="Times New Roman"/>
                      </a:endParaRPr>
                    </a:p>
                    <a:p>
                      <a:pPr marL="0" marR="0" algn="ctr">
                        <a:lnSpc>
                          <a:spcPct val="120000"/>
                        </a:lnSpc>
                        <a:spcBef>
                          <a:spcPts val="0"/>
                        </a:spcBef>
                        <a:spcAft>
                          <a:spcPts val="0"/>
                        </a:spcAft>
                      </a:pPr>
                      <a:r>
                        <a:rPr lang="en-US" sz="1200">
                          <a:effectLst/>
                          <a:latin typeface="Arial"/>
                          <a:ea typeface="Times New Roman"/>
                        </a:rPr>
                        <a:t>(mil gal)</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200">
                          <a:effectLst/>
                          <a:latin typeface="Arial"/>
                          <a:ea typeface="Times New Roman"/>
                        </a:rPr>
                        <a:t>%</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200">
                          <a:effectLst/>
                          <a:latin typeface="Arial"/>
                          <a:ea typeface="Times New Roman"/>
                        </a:rPr>
                        <a:t>Volume</a:t>
                      </a:r>
                      <a:endParaRPr lang="en-US" sz="1200">
                        <a:effectLst/>
                        <a:latin typeface="Times New Roman"/>
                        <a:ea typeface="Times New Roman"/>
                      </a:endParaRPr>
                    </a:p>
                    <a:p>
                      <a:pPr marL="0" marR="0" algn="ctr">
                        <a:lnSpc>
                          <a:spcPct val="120000"/>
                        </a:lnSpc>
                        <a:spcBef>
                          <a:spcPts val="0"/>
                        </a:spcBef>
                        <a:spcAft>
                          <a:spcPts val="0"/>
                        </a:spcAft>
                      </a:pPr>
                      <a:r>
                        <a:rPr lang="en-US" sz="1200">
                          <a:effectLst/>
                          <a:latin typeface="Arial"/>
                          <a:ea typeface="Times New Roman"/>
                        </a:rPr>
                        <a:t>(mil gal)</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200">
                          <a:effectLst/>
                          <a:latin typeface="Arial"/>
                          <a:ea typeface="Times New Roman"/>
                        </a:rPr>
                        <a:t>%</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200">
                          <a:effectLst/>
                          <a:latin typeface="Arial"/>
                          <a:ea typeface="Times New Roman"/>
                        </a:rPr>
                        <a:t>Volume</a:t>
                      </a:r>
                      <a:endParaRPr lang="en-US" sz="1200">
                        <a:effectLst/>
                        <a:latin typeface="Times New Roman"/>
                        <a:ea typeface="Times New Roman"/>
                      </a:endParaRPr>
                    </a:p>
                    <a:p>
                      <a:pPr marL="0" marR="0" algn="ctr">
                        <a:lnSpc>
                          <a:spcPct val="120000"/>
                        </a:lnSpc>
                        <a:spcBef>
                          <a:spcPts val="0"/>
                        </a:spcBef>
                        <a:spcAft>
                          <a:spcPts val="0"/>
                        </a:spcAft>
                      </a:pPr>
                      <a:r>
                        <a:rPr lang="en-US" sz="1200">
                          <a:effectLst/>
                          <a:latin typeface="Arial"/>
                          <a:ea typeface="Times New Roman"/>
                        </a:rPr>
                        <a:t>(mil gal)</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200">
                          <a:effectLst/>
                          <a:latin typeface="Arial"/>
                          <a:ea typeface="Times New Roman"/>
                        </a:rPr>
                        <a:t>%</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200">
                          <a:effectLst/>
                          <a:latin typeface="Arial"/>
                          <a:ea typeface="Times New Roman"/>
                        </a:rPr>
                        <a:t>Volume</a:t>
                      </a:r>
                      <a:endParaRPr lang="en-US" sz="1200">
                        <a:effectLst/>
                        <a:latin typeface="Times New Roman"/>
                        <a:ea typeface="Times New Roman"/>
                      </a:endParaRPr>
                    </a:p>
                    <a:p>
                      <a:pPr marL="0" marR="0" algn="ctr">
                        <a:lnSpc>
                          <a:spcPct val="120000"/>
                        </a:lnSpc>
                        <a:spcBef>
                          <a:spcPts val="0"/>
                        </a:spcBef>
                        <a:spcAft>
                          <a:spcPts val="0"/>
                        </a:spcAft>
                      </a:pPr>
                      <a:r>
                        <a:rPr lang="en-US" sz="1200">
                          <a:effectLst/>
                          <a:latin typeface="Arial"/>
                          <a:ea typeface="Times New Roman"/>
                        </a:rPr>
                        <a:t>(mil gal)</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200">
                          <a:effectLst/>
                          <a:latin typeface="Arial"/>
                          <a:ea typeface="Times New Roman"/>
                        </a:rPr>
                        <a:t>%</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200">
                          <a:effectLst/>
                          <a:latin typeface="Arial"/>
                          <a:ea typeface="Times New Roman"/>
                        </a:rPr>
                        <a:t>Volume</a:t>
                      </a:r>
                      <a:endParaRPr lang="en-US" sz="1200">
                        <a:effectLst/>
                        <a:latin typeface="Times New Roman"/>
                        <a:ea typeface="Times New Roman"/>
                      </a:endParaRPr>
                    </a:p>
                    <a:p>
                      <a:pPr marL="0" marR="0" algn="ctr">
                        <a:lnSpc>
                          <a:spcPct val="120000"/>
                        </a:lnSpc>
                        <a:spcBef>
                          <a:spcPts val="0"/>
                        </a:spcBef>
                        <a:spcAft>
                          <a:spcPts val="0"/>
                        </a:spcAft>
                      </a:pPr>
                      <a:r>
                        <a:rPr lang="en-US" sz="1200">
                          <a:effectLst/>
                          <a:latin typeface="Arial"/>
                          <a:ea typeface="Times New Roman"/>
                        </a:rPr>
                        <a:t>(mil gal)</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570">
                <a:tc>
                  <a:txBody>
                    <a:bodyPr/>
                    <a:lstStyle/>
                    <a:p>
                      <a:pPr marL="0" marR="0">
                        <a:lnSpc>
                          <a:spcPct val="120000"/>
                        </a:lnSpc>
                        <a:spcBef>
                          <a:spcPts val="0"/>
                        </a:spcBef>
                        <a:spcAft>
                          <a:spcPts val="0"/>
                        </a:spcAft>
                      </a:pPr>
                      <a:r>
                        <a:rPr lang="en-US" sz="1200" dirty="0">
                          <a:effectLst/>
                          <a:latin typeface="Arial"/>
                          <a:ea typeface="Times New Roman"/>
                        </a:rPr>
                        <a:t>Single Family Residential</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100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1,031</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84%</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864</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73%</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753</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62%</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639</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48%</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495</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570">
                <a:tc>
                  <a:txBody>
                    <a:bodyPr/>
                    <a:lstStyle/>
                    <a:p>
                      <a:pPr marL="0" marR="0">
                        <a:lnSpc>
                          <a:spcPct val="120000"/>
                        </a:lnSpc>
                        <a:spcBef>
                          <a:spcPts val="0"/>
                        </a:spcBef>
                        <a:spcAft>
                          <a:spcPts val="0"/>
                        </a:spcAft>
                      </a:pPr>
                      <a:r>
                        <a:rPr lang="en-US" sz="1200" dirty="0">
                          <a:effectLst/>
                          <a:latin typeface="Arial"/>
                          <a:ea typeface="Times New Roman"/>
                        </a:rPr>
                        <a:t>Multiple Residential</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100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524</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87%</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454</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78%</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411</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69%</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361</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55%</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287</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570">
                <a:tc>
                  <a:txBody>
                    <a:bodyPr/>
                    <a:lstStyle/>
                    <a:p>
                      <a:pPr marL="0" marR="0">
                        <a:lnSpc>
                          <a:spcPct val="120000"/>
                        </a:lnSpc>
                        <a:spcBef>
                          <a:spcPts val="0"/>
                        </a:spcBef>
                        <a:spcAft>
                          <a:spcPts val="0"/>
                        </a:spcAft>
                      </a:pPr>
                      <a:r>
                        <a:rPr lang="en-US" sz="1200" dirty="0">
                          <a:effectLst/>
                          <a:latin typeface="Arial"/>
                          <a:ea typeface="Times New Roman"/>
                        </a:rPr>
                        <a:t>Business</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100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438</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95%</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416</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92%</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402</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87%</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381</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70%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307</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570">
                <a:tc>
                  <a:txBody>
                    <a:bodyPr/>
                    <a:lstStyle/>
                    <a:p>
                      <a:pPr marL="0" marR="0">
                        <a:lnSpc>
                          <a:spcPct val="120000"/>
                        </a:lnSpc>
                        <a:spcBef>
                          <a:spcPts val="0"/>
                        </a:spcBef>
                        <a:spcAft>
                          <a:spcPts val="0"/>
                        </a:spcAft>
                      </a:pPr>
                      <a:r>
                        <a:rPr lang="en-US" sz="1200" dirty="0">
                          <a:effectLst/>
                          <a:latin typeface="Arial"/>
                          <a:ea typeface="Times New Roman"/>
                        </a:rPr>
                        <a:t>UC Santa Cruz</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100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132</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85%</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113</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76%</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100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66%</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87</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52%</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68</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570">
                <a:tc>
                  <a:txBody>
                    <a:bodyPr/>
                    <a:lstStyle/>
                    <a:p>
                      <a:pPr marL="0" marR="0">
                        <a:lnSpc>
                          <a:spcPct val="120000"/>
                        </a:lnSpc>
                        <a:spcBef>
                          <a:spcPts val="0"/>
                        </a:spcBef>
                        <a:spcAft>
                          <a:spcPts val="0"/>
                        </a:spcAft>
                      </a:pPr>
                      <a:r>
                        <a:rPr lang="en-US" sz="1200" dirty="0">
                          <a:effectLst/>
                          <a:latin typeface="Arial"/>
                          <a:ea typeface="Times New Roman"/>
                        </a:rPr>
                        <a:t>Other Industrial</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100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23</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95%</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22</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90%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21</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85%</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20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67%</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15</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570">
                <a:tc>
                  <a:txBody>
                    <a:bodyPr/>
                    <a:lstStyle/>
                    <a:p>
                      <a:pPr marL="0" marR="0">
                        <a:lnSpc>
                          <a:spcPct val="120000"/>
                        </a:lnSpc>
                        <a:spcBef>
                          <a:spcPts val="0"/>
                        </a:spcBef>
                        <a:spcAft>
                          <a:spcPts val="0"/>
                        </a:spcAft>
                      </a:pPr>
                      <a:r>
                        <a:rPr lang="en-US" sz="1200" dirty="0">
                          <a:effectLst/>
                          <a:latin typeface="Arial"/>
                          <a:ea typeface="Times New Roman"/>
                        </a:rPr>
                        <a:t>Municipal</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100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48</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76%</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36</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57%</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27</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41%</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20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28%</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14</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570">
                <a:tc>
                  <a:txBody>
                    <a:bodyPr/>
                    <a:lstStyle/>
                    <a:p>
                      <a:pPr marL="0" marR="0">
                        <a:lnSpc>
                          <a:spcPct val="120000"/>
                        </a:lnSpc>
                        <a:spcBef>
                          <a:spcPts val="0"/>
                        </a:spcBef>
                        <a:spcAft>
                          <a:spcPts val="0"/>
                        </a:spcAft>
                      </a:pPr>
                      <a:r>
                        <a:rPr lang="en-US" sz="1200" dirty="0">
                          <a:effectLst/>
                          <a:latin typeface="Arial"/>
                          <a:ea typeface="Times New Roman"/>
                        </a:rPr>
                        <a:t>Irrigation</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100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110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64%</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70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34%</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37</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12%</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13</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570">
                <a:tc>
                  <a:txBody>
                    <a:bodyPr/>
                    <a:lstStyle/>
                    <a:p>
                      <a:pPr marL="0" marR="0">
                        <a:lnSpc>
                          <a:spcPct val="120000"/>
                        </a:lnSpc>
                        <a:spcBef>
                          <a:spcPts val="0"/>
                        </a:spcBef>
                        <a:spcAft>
                          <a:spcPts val="0"/>
                        </a:spcAft>
                      </a:pPr>
                      <a:r>
                        <a:rPr lang="en-US" sz="1200" dirty="0">
                          <a:effectLst/>
                          <a:latin typeface="Arial"/>
                          <a:ea typeface="Times New Roman"/>
                        </a:rPr>
                        <a:t>Golf Course Irrigation </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100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106</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73%</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78</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51%</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54</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34%</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36</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20%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21</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570">
                <a:tc>
                  <a:txBody>
                    <a:bodyPr/>
                    <a:lstStyle/>
                    <a:p>
                      <a:pPr marL="0" marR="0">
                        <a:lnSpc>
                          <a:spcPct val="120000"/>
                        </a:lnSpc>
                        <a:spcBef>
                          <a:spcPts val="0"/>
                        </a:spcBef>
                        <a:spcAft>
                          <a:spcPts val="0"/>
                        </a:spcAft>
                      </a:pPr>
                      <a:r>
                        <a:rPr lang="en-US" sz="1200" dirty="0">
                          <a:effectLst/>
                          <a:latin typeface="Arial"/>
                          <a:ea typeface="Times New Roman"/>
                        </a:rPr>
                        <a:t>Coast Agriculture</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100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59</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95%</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56</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90%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53</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85%</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50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67%</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40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570">
                <a:tc>
                  <a:txBody>
                    <a:bodyPr/>
                    <a:lstStyle/>
                    <a:p>
                      <a:pPr marL="0" marR="0">
                        <a:lnSpc>
                          <a:spcPct val="120000"/>
                        </a:lnSpc>
                        <a:spcBef>
                          <a:spcPts val="0"/>
                        </a:spcBef>
                        <a:spcAft>
                          <a:spcPts val="0"/>
                        </a:spcAft>
                      </a:pPr>
                      <a:r>
                        <a:rPr lang="en-US" sz="1200" dirty="0">
                          <a:effectLst/>
                          <a:latin typeface="Arial"/>
                          <a:ea typeface="Times New Roman"/>
                        </a:rPr>
                        <a:t>Other</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100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2</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95%</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2</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90%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2</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50%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1</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a:effectLst/>
                          <a:latin typeface="Arial"/>
                          <a:ea typeface="Times New Roman"/>
                        </a:rPr>
                        <a:t>50%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a:effectLst/>
                          <a:latin typeface="Arial"/>
                          <a:ea typeface="Times New Roman"/>
                        </a:rPr>
                        <a:t>1</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570">
                <a:tc>
                  <a:txBody>
                    <a:bodyPr/>
                    <a:lstStyle/>
                    <a:p>
                      <a:pPr marL="0" marR="0">
                        <a:lnSpc>
                          <a:spcPct val="120000"/>
                        </a:lnSpc>
                        <a:spcBef>
                          <a:spcPts val="0"/>
                        </a:spcBef>
                        <a:spcAft>
                          <a:spcPts val="0"/>
                        </a:spcAft>
                      </a:pPr>
                      <a:r>
                        <a:rPr lang="en-US" sz="1200" b="1" dirty="0">
                          <a:effectLst/>
                          <a:latin typeface="Arial"/>
                          <a:ea typeface="Times New Roman"/>
                        </a:rPr>
                        <a:t>Total </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b="1">
                          <a:effectLst/>
                          <a:latin typeface="Arial"/>
                          <a:ea typeface="Times New Roman"/>
                        </a:rPr>
                        <a:t>100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b="1">
                          <a:effectLst/>
                          <a:latin typeface="Arial"/>
                          <a:ea typeface="Times New Roman"/>
                        </a:rPr>
                        <a:t>2,473</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b="1">
                          <a:effectLst/>
                          <a:latin typeface="Arial"/>
                          <a:ea typeface="Times New Roman"/>
                        </a:rPr>
                        <a:t>85%</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b="1">
                          <a:effectLst/>
                          <a:latin typeface="Arial"/>
                          <a:ea typeface="Times New Roman"/>
                        </a:rPr>
                        <a:t>2,111</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b="1">
                          <a:effectLst/>
                          <a:latin typeface="Arial"/>
                          <a:ea typeface="Times New Roman"/>
                        </a:rPr>
                        <a:t>75%</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b="1">
                          <a:effectLst/>
                          <a:latin typeface="Arial"/>
                          <a:ea typeface="Times New Roman"/>
                        </a:rPr>
                        <a:t>1,861</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b="1">
                          <a:effectLst/>
                          <a:latin typeface="Arial"/>
                          <a:ea typeface="Times New Roman"/>
                        </a:rPr>
                        <a:t>65%</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b="1">
                          <a:effectLst/>
                          <a:latin typeface="Arial"/>
                          <a:ea typeface="Times New Roman"/>
                        </a:rPr>
                        <a:t>1,607</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b="1">
                          <a:effectLst/>
                          <a:latin typeface="Arial"/>
                          <a:ea typeface="Times New Roman"/>
                        </a:rPr>
                        <a:t>50%</a:t>
                      </a:r>
                      <a:endParaRPr lang="en-US" sz="120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b="1" dirty="0">
                          <a:effectLst/>
                          <a:latin typeface="Arial"/>
                          <a:ea typeface="Times New Roman"/>
                        </a:rPr>
                        <a:t>1,247</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6029">
                <a:tc>
                  <a:txBody>
                    <a:bodyPr/>
                    <a:lstStyle/>
                    <a:p>
                      <a:pPr marL="0" marR="0">
                        <a:lnSpc>
                          <a:spcPct val="120000"/>
                        </a:lnSpc>
                        <a:spcBef>
                          <a:spcPts val="0"/>
                        </a:spcBef>
                        <a:spcAft>
                          <a:spcPts val="0"/>
                        </a:spcAft>
                      </a:pPr>
                      <a:r>
                        <a:rPr lang="en-US" sz="1200" b="1" dirty="0">
                          <a:effectLst/>
                          <a:latin typeface="Arial"/>
                          <a:ea typeface="Times New Roman"/>
                        </a:rPr>
                        <a:t>Demand Reduction</a:t>
                      </a:r>
                      <a:br>
                        <a:rPr lang="en-US" sz="1200" b="1" dirty="0">
                          <a:effectLst/>
                          <a:latin typeface="Arial"/>
                          <a:ea typeface="Times New Roman"/>
                        </a:rPr>
                      </a:br>
                      <a:r>
                        <a:rPr lang="en-US" sz="1200" b="1" dirty="0">
                          <a:effectLst/>
                          <a:latin typeface="Arial"/>
                          <a:ea typeface="Times New Roman"/>
                        </a:rPr>
                        <a:t>%, Million gallons</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b="1" dirty="0">
                          <a:effectLst/>
                          <a:latin typeface="Arial"/>
                          <a:ea typeface="Times New Roman"/>
                        </a:rPr>
                        <a:t>0</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b="1" dirty="0">
                          <a:effectLst/>
                          <a:latin typeface="Arial"/>
                          <a:ea typeface="Times New Roman"/>
                        </a:rPr>
                        <a:t>0</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b="1" dirty="0">
                          <a:effectLst/>
                          <a:latin typeface="Arial"/>
                          <a:ea typeface="Times New Roman"/>
                        </a:rPr>
                        <a:t>15%</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b="1" dirty="0">
                          <a:effectLst/>
                          <a:latin typeface="Arial"/>
                          <a:ea typeface="Times New Roman"/>
                        </a:rPr>
                        <a:t>-362</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b="1" dirty="0">
                          <a:effectLst/>
                          <a:latin typeface="Arial"/>
                          <a:ea typeface="Times New Roman"/>
                        </a:rPr>
                        <a:t>25%</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b="1" dirty="0">
                          <a:effectLst/>
                          <a:latin typeface="Arial"/>
                          <a:ea typeface="Times New Roman"/>
                        </a:rPr>
                        <a:t>-612</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b="1" dirty="0">
                          <a:effectLst/>
                          <a:latin typeface="Arial"/>
                          <a:ea typeface="Times New Roman"/>
                        </a:rPr>
                        <a:t>35%</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b="1" dirty="0">
                          <a:effectLst/>
                          <a:latin typeface="Arial"/>
                          <a:ea typeface="Times New Roman"/>
                        </a:rPr>
                        <a:t>-866</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20000"/>
                        </a:lnSpc>
                        <a:spcBef>
                          <a:spcPts val="0"/>
                        </a:spcBef>
                        <a:spcAft>
                          <a:spcPts val="0"/>
                        </a:spcAft>
                      </a:pPr>
                      <a:r>
                        <a:rPr lang="en-US" sz="1200" b="1" dirty="0">
                          <a:effectLst/>
                          <a:latin typeface="Arial"/>
                          <a:ea typeface="Times New Roman"/>
                        </a:rPr>
                        <a:t>50%</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8420" algn="r">
                        <a:lnSpc>
                          <a:spcPct val="120000"/>
                        </a:lnSpc>
                        <a:spcBef>
                          <a:spcPts val="0"/>
                        </a:spcBef>
                        <a:spcAft>
                          <a:spcPts val="0"/>
                        </a:spcAft>
                      </a:pPr>
                      <a:r>
                        <a:rPr lang="en-US" sz="1200" b="1" dirty="0">
                          <a:effectLst/>
                          <a:latin typeface="Arial"/>
                          <a:ea typeface="Times New Roman"/>
                        </a:rPr>
                        <a:t>-1,226</a:t>
                      </a:r>
                      <a:endParaRPr lang="en-US" sz="1200" dirty="0">
                        <a:effectLst/>
                        <a:latin typeface="Times New Roman"/>
                        <a:ea typeface="Times New Roman"/>
                      </a:endParaRPr>
                    </a:p>
                  </a:txBody>
                  <a:tcPr marL="49413" marR="494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Rectangle 2"/>
          <p:cNvSpPr>
            <a:spLocks noChangeArrowheads="1"/>
          </p:cNvSpPr>
          <p:nvPr/>
        </p:nvSpPr>
        <p:spPr bwMode="auto">
          <a:xfrm>
            <a:off x="1594773" y="245496"/>
            <a:ext cx="595445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Table ES-3. Water Supply Allocation and Customer Reduction Goals</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62268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057400"/>
            <a:ext cx="7408333" cy="4572000"/>
          </a:xfrm>
        </p:spPr>
        <p:txBody>
          <a:bodyPr>
            <a:noAutofit/>
          </a:bodyPr>
          <a:lstStyle/>
          <a:p>
            <a:r>
              <a:rPr lang="en-US" sz="3200" dirty="0" smtClean="0"/>
              <a:t>Introduction and Context</a:t>
            </a:r>
          </a:p>
          <a:p>
            <a:r>
              <a:rPr lang="en-US" sz="3200" dirty="0" smtClean="0"/>
              <a:t>A Representational View of How Sources are Deployed to Meet Demand</a:t>
            </a:r>
          </a:p>
          <a:p>
            <a:r>
              <a:rPr lang="en-US" sz="3200" dirty="0" smtClean="0"/>
              <a:t>Current Supply</a:t>
            </a:r>
          </a:p>
          <a:p>
            <a:r>
              <a:rPr lang="en-US" sz="3200" dirty="0" smtClean="0"/>
              <a:t>Current Demand</a:t>
            </a:r>
          </a:p>
          <a:p>
            <a:r>
              <a:rPr lang="en-US" sz="3200" dirty="0" smtClean="0"/>
              <a:t>Future Supply</a:t>
            </a:r>
          </a:p>
          <a:p>
            <a:r>
              <a:rPr lang="en-US" sz="3200" dirty="0" smtClean="0"/>
              <a:t>Future Demand </a:t>
            </a:r>
          </a:p>
          <a:p>
            <a:r>
              <a:rPr lang="en-US" sz="3200" dirty="0" smtClean="0"/>
              <a:t>Conclusions and Take </a:t>
            </a:r>
            <a:r>
              <a:rPr lang="en-US" sz="3200" dirty="0" err="1" smtClean="0"/>
              <a:t>Aways</a:t>
            </a:r>
            <a:endParaRPr lang="en-US" sz="3200" dirty="0"/>
          </a:p>
        </p:txBody>
      </p:sp>
      <p:sp>
        <p:nvSpPr>
          <p:cNvPr id="3" name="Title 2"/>
          <p:cNvSpPr>
            <a:spLocks noGrp="1"/>
          </p:cNvSpPr>
          <p:nvPr>
            <p:ph type="title"/>
          </p:nvPr>
        </p:nvSpPr>
        <p:spPr/>
        <p:txBody>
          <a:bodyPr/>
          <a:lstStyle/>
          <a:p>
            <a:r>
              <a:rPr lang="en-US" dirty="0" smtClean="0"/>
              <a:t>Presentation Overview</a:t>
            </a:r>
            <a:endParaRPr lang="en-US" dirty="0"/>
          </a:p>
        </p:txBody>
      </p:sp>
    </p:spTree>
    <p:extLst>
      <p:ext uri="{BB962C8B-B14F-4D97-AF65-F5344CB8AC3E}">
        <p14:creationId xmlns:p14="http://schemas.microsoft.com/office/powerpoint/2010/main" val="28102160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Current Supply</a:t>
            </a:r>
            <a:endParaRPr lang="en-US" b="1"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5065413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9"/>
          <p:cNvGrpSpPr>
            <a:grpSpLocks noChangeAspect="1"/>
          </p:cNvGrpSpPr>
          <p:nvPr/>
        </p:nvGrpSpPr>
        <p:grpSpPr bwMode="auto">
          <a:xfrm>
            <a:off x="2209800" y="1828800"/>
            <a:ext cx="4260850" cy="3975100"/>
            <a:chOff x="1536" y="912"/>
            <a:chExt cx="2684" cy="2504"/>
          </a:xfrm>
        </p:grpSpPr>
        <p:sp>
          <p:nvSpPr>
            <p:cNvPr id="14348" name="AutoShape 18"/>
            <p:cNvSpPr>
              <a:spLocks noChangeAspect="1" noChangeArrowheads="1" noTextEdit="1"/>
            </p:cNvSpPr>
            <p:nvPr/>
          </p:nvSpPr>
          <p:spPr bwMode="auto">
            <a:xfrm>
              <a:off x="1536" y="912"/>
              <a:ext cx="2684" cy="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49" name="Rectangle 20"/>
            <p:cNvSpPr>
              <a:spLocks noChangeArrowheads="1"/>
            </p:cNvSpPr>
            <p:nvPr/>
          </p:nvSpPr>
          <p:spPr bwMode="auto">
            <a:xfrm>
              <a:off x="1569" y="945"/>
              <a:ext cx="2624" cy="24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endParaRPr lang="en-US" altLang="en-US"/>
            </a:p>
          </p:txBody>
        </p:sp>
        <p:sp>
          <p:nvSpPr>
            <p:cNvPr id="14350" name="Freeform 21"/>
            <p:cNvSpPr>
              <a:spLocks/>
            </p:cNvSpPr>
            <p:nvPr/>
          </p:nvSpPr>
          <p:spPr bwMode="auto">
            <a:xfrm>
              <a:off x="2871" y="1576"/>
              <a:ext cx="598" cy="598"/>
            </a:xfrm>
            <a:custGeom>
              <a:avLst/>
              <a:gdLst>
                <a:gd name="T0" fmla="*/ 14 w 598"/>
                <a:gd name="T1" fmla="*/ 0 h 598"/>
                <a:gd name="T2" fmla="*/ 34 w 598"/>
                <a:gd name="T3" fmla="*/ 7 h 598"/>
                <a:gd name="T4" fmla="*/ 54 w 598"/>
                <a:gd name="T5" fmla="*/ 7 h 598"/>
                <a:gd name="T6" fmla="*/ 67 w 598"/>
                <a:gd name="T7" fmla="*/ 7 h 598"/>
                <a:gd name="T8" fmla="*/ 87 w 598"/>
                <a:gd name="T9" fmla="*/ 7 h 598"/>
                <a:gd name="T10" fmla="*/ 107 w 598"/>
                <a:gd name="T11" fmla="*/ 13 h 598"/>
                <a:gd name="T12" fmla="*/ 120 w 598"/>
                <a:gd name="T13" fmla="*/ 13 h 598"/>
                <a:gd name="T14" fmla="*/ 140 w 598"/>
                <a:gd name="T15" fmla="*/ 20 h 598"/>
                <a:gd name="T16" fmla="*/ 160 w 598"/>
                <a:gd name="T17" fmla="*/ 20 h 598"/>
                <a:gd name="T18" fmla="*/ 166 w 598"/>
                <a:gd name="T19" fmla="*/ 27 h 598"/>
                <a:gd name="T20" fmla="*/ 186 w 598"/>
                <a:gd name="T21" fmla="*/ 33 h 598"/>
                <a:gd name="T22" fmla="*/ 206 w 598"/>
                <a:gd name="T23" fmla="*/ 40 h 598"/>
                <a:gd name="T24" fmla="*/ 220 w 598"/>
                <a:gd name="T25" fmla="*/ 40 h 598"/>
                <a:gd name="T26" fmla="*/ 240 w 598"/>
                <a:gd name="T27" fmla="*/ 47 h 598"/>
                <a:gd name="T28" fmla="*/ 253 w 598"/>
                <a:gd name="T29" fmla="*/ 60 h 598"/>
                <a:gd name="T30" fmla="*/ 266 w 598"/>
                <a:gd name="T31" fmla="*/ 60 h 598"/>
                <a:gd name="T32" fmla="*/ 286 w 598"/>
                <a:gd name="T33" fmla="*/ 73 h 598"/>
                <a:gd name="T34" fmla="*/ 299 w 598"/>
                <a:gd name="T35" fmla="*/ 80 h 598"/>
                <a:gd name="T36" fmla="*/ 313 w 598"/>
                <a:gd name="T37" fmla="*/ 87 h 598"/>
                <a:gd name="T38" fmla="*/ 326 w 598"/>
                <a:gd name="T39" fmla="*/ 100 h 598"/>
                <a:gd name="T40" fmla="*/ 346 w 598"/>
                <a:gd name="T41" fmla="*/ 113 h 598"/>
                <a:gd name="T42" fmla="*/ 352 w 598"/>
                <a:gd name="T43" fmla="*/ 113 h 598"/>
                <a:gd name="T44" fmla="*/ 372 w 598"/>
                <a:gd name="T45" fmla="*/ 126 h 598"/>
                <a:gd name="T46" fmla="*/ 386 w 598"/>
                <a:gd name="T47" fmla="*/ 140 h 598"/>
                <a:gd name="T48" fmla="*/ 392 w 598"/>
                <a:gd name="T49" fmla="*/ 146 h 598"/>
                <a:gd name="T50" fmla="*/ 412 w 598"/>
                <a:gd name="T51" fmla="*/ 160 h 598"/>
                <a:gd name="T52" fmla="*/ 426 w 598"/>
                <a:gd name="T53" fmla="*/ 173 h 598"/>
                <a:gd name="T54" fmla="*/ 432 w 598"/>
                <a:gd name="T55" fmla="*/ 186 h 598"/>
                <a:gd name="T56" fmla="*/ 445 w 598"/>
                <a:gd name="T57" fmla="*/ 199 h 598"/>
                <a:gd name="T58" fmla="*/ 459 w 598"/>
                <a:gd name="T59" fmla="*/ 213 h 598"/>
                <a:gd name="T60" fmla="*/ 465 w 598"/>
                <a:gd name="T61" fmla="*/ 226 h 598"/>
                <a:gd name="T62" fmla="*/ 479 w 598"/>
                <a:gd name="T63" fmla="*/ 239 h 598"/>
                <a:gd name="T64" fmla="*/ 492 w 598"/>
                <a:gd name="T65" fmla="*/ 253 h 598"/>
                <a:gd name="T66" fmla="*/ 499 w 598"/>
                <a:gd name="T67" fmla="*/ 266 h 598"/>
                <a:gd name="T68" fmla="*/ 512 w 598"/>
                <a:gd name="T69" fmla="*/ 279 h 598"/>
                <a:gd name="T70" fmla="*/ 519 w 598"/>
                <a:gd name="T71" fmla="*/ 299 h 598"/>
                <a:gd name="T72" fmla="*/ 525 w 598"/>
                <a:gd name="T73" fmla="*/ 306 h 598"/>
                <a:gd name="T74" fmla="*/ 532 w 598"/>
                <a:gd name="T75" fmla="*/ 326 h 598"/>
                <a:gd name="T76" fmla="*/ 545 w 598"/>
                <a:gd name="T77" fmla="*/ 346 h 598"/>
                <a:gd name="T78" fmla="*/ 545 w 598"/>
                <a:gd name="T79" fmla="*/ 352 h 598"/>
                <a:gd name="T80" fmla="*/ 558 w 598"/>
                <a:gd name="T81" fmla="*/ 372 h 598"/>
                <a:gd name="T82" fmla="*/ 565 w 598"/>
                <a:gd name="T83" fmla="*/ 392 h 598"/>
                <a:gd name="T84" fmla="*/ 565 w 598"/>
                <a:gd name="T85" fmla="*/ 405 h 598"/>
                <a:gd name="T86" fmla="*/ 572 w 598"/>
                <a:gd name="T87" fmla="*/ 425 h 598"/>
                <a:gd name="T88" fmla="*/ 578 w 598"/>
                <a:gd name="T89" fmla="*/ 445 h 598"/>
                <a:gd name="T90" fmla="*/ 578 w 598"/>
                <a:gd name="T91" fmla="*/ 452 h 598"/>
                <a:gd name="T92" fmla="*/ 585 w 598"/>
                <a:gd name="T93" fmla="*/ 472 h 598"/>
                <a:gd name="T94" fmla="*/ 592 w 598"/>
                <a:gd name="T95" fmla="*/ 492 h 598"/>
                <a:gd name="T96" fmla="*/ 592 w 598"/>
                <a:gd name="T97" fmla="*/ 505 h 598"/>
                <a:gd name="T98" fmla="*/ 598 w 598"/>
                <a:gd name="T99" fmla="*/ 525 h 598"/>
                <a:gd name="T100" fmla="*/ 598 w 598"/>
                <a:gd name="T101" fmla="*/ 545 h 598"/>
                <a:gd name="T102" fmla="*/ 598 w 598"/>
                <a:gd name="T103" fmla="*/ 558 h 598"/>
                <a:gd name="T104" fmla="*/ 598 w 598"/>
                <a:gd name="T105" fmla="*/ 578 h 598"/>
                <a:gd name="T106" fmla="*/ 598 w 598"/>
                <a:gd name="T107" fmla="*/ 598 h 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98" h="598">
                  <a:moveTo>
                    <a:pt x="0" y="0"/>
                  </a:moveTo>
                  <a:lnTo>
                    <a:pt x="0" y="0"/>
                  </a:lnTo>
                  <a:lnTo>
                    <a:pt x="14" y="0"/>
                  </a:lnTo>
                  <a:lnTo>
                    <a:pt x="27" y="0"/>
                  </a:lnTo>
                  <a:lnTo>
                    <a:pt x="34" y="7"/>
                  </a:lnTo>
                  <a:lnTo>
                    <a:pt x="47" y="7"/>
                  </a:lnTo>
                  <a:lnTo>
                    <a:pt x="54" y="7"/>
                  </a:lnTo>
                  <a:lnTo>
                    <a:pt x="67" y="7"/>
                  </a:lnTo>
                  <a:lnTo>
                    <a:pt x="73" y="7"/>
                  </a:lnTo>
                  <a:lnTo>
                    <a:pt x="87" y="7"/>
                  </a:lnTo>
                  <a:lnTo>
                    <a:pt x="93" y="7"/>
                  </a:lnTo>
                  <a:lnTo>
                    <a:pt x="107" y="13"/>
                  </a:lnTo>
                  <a:lnTo>
                    <a:pt x="120" y="13"/>
                  </a:lnTo>
                  <a:lnTo>
                    <a:pt x="127" y="13"/>
                  </a:lnTo>
                  <a:lnTo>
                    <a:pt x="140" y="20"/>
                  </a:lnTo>
                  <a:lnTo>
                    <a:pt x="147" y="20"/>
                  </a:lnTo>
                  <a:lnTo>
                    <a:pt x="160" y="20"/>
                  </a:lnTo>
                  <a:lnTo>
                    <a:pt x="166" y="27"/>
                  </a:lnTo>
                  <a:lnTo>
                    <a:pt x="180" y="27"/>
                  </a:lnTo>
                  <a:lnTo>
                    <a:pt x="186" y="33"/>
                  </a:lnTo>
                  <a:lnTo>
                    <a:pt x="200" y="33"/>
                  </a:lnTo>
                  <a:lnTo>
                    <a:pt x="206" y="40"/>
                  </a:lnTo>
                  <a:lnTo>
                    <a:pt x="220" y="40"/>
                  </a:lnTo>
                  <a:lnTo>
                    <a:pt x="226" y="47"/>
                  </a:lnTo>
                  <a:lnTo>
                    <a:pt x="240" y="47"/>
                  </a:lnTo>
                  <a:lnTo>
                    <a:pt x="246" y="53"/>
                  </a:lnTo>
                  <a:lnTo>
                    <a:pt x="253" y="60"/>
                  </a:lnTo>
                  <a:lnTo>
                    <a:pt x="266" y="60"/>
                  </a:lnTo>
                  <a:lnTo>
                    <a:pt x="273" y="67"/>
                  </a:lnTo>
                  <a:lnTo>
                    <a:pt x="286" y="73"/>
                  </a:lnTo>
                  <a:lnTo>
                    <a:pt x="293" y="80"/>
                  </a:lnTo>
                  <a:lnTo>
                    <a:pt x="299" y="80"/>
                  </a:lnTo>
                  <a:lnTo>
                    <a:pt x="313" y="87"/>
                  </a:lnTo>
                  <a:lnTo>
                    <a:pt x="319" y="93"/>
                  </a:lnTo>
                  <a:lnTo>
                    <a:pt x="326" y="100"/>
                  </a:lnTo>
                  <a:lnTo>
                    <a:pt x="339" y="106"/>
                  </a:lnTo>
                  <a:lnTo>
                    <a:pt x="346" y="113"/>
                  </a:lnTo>
                  <a:lnTo>
                    <a:pt x="352" y="113"/>
                  </a:lnTo>
                  <a:lnTo>
                    <a:pt x="366" y="120"/>
                  </a:lnTo>
                  <a:lnTo>
                    <a:pt x="372" y="126"/>
                  </a:lnTo>
                  <a:lnTo>
                    <a:pt x="379" y="133"/>
                  </a:lnTo>
                  <a:lnTo>
                    <a:pt x="386" y="140"/>
                  </a:lnTo>
                  <a:lnTo>
                    <a:pt x="392" y="146"/>
                  </a:lnTo>
                  <a:lnTo>
                    <a:pt x="399" y="153"/>
                  </a:lnTo>
                  <a:lnTo>
                    <a:pt x="412" y="160"/>
                  </a:lnTo>
                  <a:lnTo>
                    <a:pt x="419" y="166"/>
                  </a:lnTo>
                  <a:lnTo>
                    <a:pt x="426" y="173"/>
                  </a:lnTo>
                  <a:lnTo>
                    <a:pt x="432" y="186"/>
                  </a:lnTo>
                  <a:lnTo>
                    <a:pt x="439" y="193"/>
                  </a:lnTo>
                  <a:lnTo>
                    <a:pt x="445" y="199"/>
                  </a:lnTo>
                  <a:lnTo>
                    <a:pt x="452" y="206"/>
                  </a:lnTo>
                  <a:lnTo>
                    <a:pt x="459" y="213"/>
                  </a:lnTo>
                  <a:lnTo>
                    <a:pt x="465" y="226"/>
                  </a:lnTo>
                  <a:lnTo>
                    <a:pt x="472" y="233"/>
                  </a:lnTo>
                  <a:lnTo>
                    <a:pt x="479" y="239"/>
                  </a:lnTo>
                  <a:lnTo>
                    <a:pt x="485" y="246"/>
                  </a:lnTo>
                  <a:lnTo>
                    <a:pt x="492" y="253"/>
                  </a:lnTo>
                  <a:lnTo>
                    <a:pt x="499" y="266"/>
                  </a:lnTo>
                  <a:lnTo>
                    <a:pt x="505" y="273"/>
                  </a:lnTo>
                  <a:lnTo>
                    <a:pt x="512" y="279"/>
                  </a:lnTo>
                  <a:lnTo>
                    <a:pt x="512" y="292"/>
                  </a:lnTo>
                  <a:lnTo>
                    <a:pt x="519" y="299"/>
                  </a:lnTo>
                  <a:lnTo>
                    <a:pt x="525" y="306"/>
                  </a:lnTo>
                  <a:lnTo>
                    <a:pt x="532" y="319"/>
                  </a:lnTo>
                  <a:lnTo>
                    <a:pt x="532" y="326"/>
                  </a:lnTo>
                  <a:lnTo>
                    <a:pt x="538" y="339"/>
                  </a:lnTo>
                  <a:lnTo>
                    <a:pt x="545" y="346"/>
                  </a:lnTo>
                  <a:lnTo>
                    <a:pt x="545" y="352"/>
                  </a:lnTo>
                  <a:lnTo>
                    <a:pt x="552" y="365"/>
                  </a:lnTo>
                  <a:lnTo>
                    <a:pt x="558" y="372"/>
                  </a:lnTo>
                  <a:lnTo>
                    <a:pt x="558" y="385"/>
                  </a:lnTo>
                  <a:lnTo>
                    <a:pt x="565" y="392"/>
                  </a:lnTo>
                  <a:lnTo>
                    <a:pt x="565" y="405"/>
                  </a:lnTo>
                  <a:lnTo>
                    <a:pt x="572" y="412"/>
                  </a:lnTo>
                  <a:lnTo>
                    <a:pt x="572" y="425"/>
                  </a:lnTo>
                  <a:lnTo>
                    <a:pt x="578" y="432"/>
                  </a:lnTo>
                  <a:lnTo>
                    <a:pt x="578" y="445"/>
                  </a:lnTo>
                  <a:lnTo>
                    <a:pt x="578" y="452"/>
                  </a:lnTo>
                  <a:lnTo>
                    <a:pt x="585" y="465"/>
                  </a:lnTo>
                  <a:lnTo>
                    <a:pt x="585" y="472"/>
                  </a:lnTo>
                  <a:lnTo>
                    <a:pt x="592" y="485"/>
                  </a:lnTo>
                  <a:lnTo>
                    <a:pt x="592" y="492"/>
                  </a:lnTo>
                  <a:lnTo>
                    <a:pt x="592" y="505"/>
                  </a:lnTo>
                  <a:lnTo>
                    <a:pt x="592" y="512"/>
                  </a:lnTo>
                  <a:lnTo>
                    <a:pt x="598" y="525"/>
                  </a:lnTo>
                  <a:lnTo>
                    <a:pt x="598" y="532"/>
                  </a:lnTo>
                  <a:lnTo>
                    <a:pt x="598" y="545"/>
                  </a:lnTo>
                  <a:lnTo>
                    <a:pt x="598" y="558"/>
                  </a:lnTo>
                  <a:lnTo>
                    <a:pt x="598" y="565"/>
                  </a:lnTo>
                  <a:lnTo>
                    <a:pt x="598" y="578"/>
                  </a:lnTo>
                  <a:lnTo>
                    <a:pt x="598" y="585"/>
                  </a:lnTo>
                  <a:lnTo>
                    <a:pt x="598" y="598"/>
                  </a:lnTo>
                  <a:lnTo>
                    <a:pt x="0" y="598"/>
                  </a:lnTo>
                  <a:lnTo>
                    <a:pt x="0" y="0"/>
                  </a:lnTo>
                  <a:close/>
                </a:path>
              </a:pathLst>
            </a:custGeom>
            <a:solidFill>
              <a:srgbClr val="000000"/>
            </a:solidFill>
            <a:ln w="11113">
              <a:solidFill>
                <a:srgbClr val="000000"/>
              </a:solidFill>
              <a:prstDash val="solid"/>
              <a:round/>
              <a:headEnd/>
              <a:tailEnd/>
            </a:ln>
          </p:spPr>
          <p:txBody>
            <a:bodyPr/>
            <a:lstStyle/>
            <a:p>
              <a:endParaRPr lang="en-US"/>
            </a:p>
          </p:txBody>
        </p:sp>
        <p:sp>
          <p:nvSpPr>
            <p:cNvPr id="14351" name="Freeform 22"/>
            <p:cNvSpPr>
              <a:spLocks/>
            </p:cNvSpPr>
            <p:nvPr/>
          </p:nvSpPr>
          <p:spPr bwMode="auto">
            <a:xfrm>
              <a:off x="2300" y="2174"/>
              <a:ext cx="1169" cy="591"/>
            </a:xfrm>
            <a:custGeom>
              <a:avLst/>
              <a:gdLst>
                <a:gd name="T0" fmla="*/ 1169 w 1169"/>
                <a:gd name="T1" fmla="*/ 20 h 591"/>
                <a:gd name="T2" fmla="*/ 1169 w 1169"/>
                <a:gd name="T3" fmla="*/ 53 h 591"/>
                <a:gd name="T4" fmla="*/ 1163 w 1169"/>
                <a:gd name="T5" fmla="*/ 80 h 591"/>
                <a:gd name="T6" fmla="*/ 1163 w 1169"/>
                <a:gd name="T7" fmla="*/ 100 h 591"/>
                <a:gd name="T8" fmla="*/ 1156 w 1169"/>
                <a:gd name="T9" fmla="*/ 133 h 591"/>
                <a:gd name="T10" fmla="*/ 1149 w 1169"/>
                <a:gd name="T11" fmla="*/ 159 h 591"/>
                <a:gd name="T12" fmla="*/ 1143 w 1169"/>
                <a:gd name="T13" fmla="*/ 179 h 591"/>
                <a:gd name="T14" fmla="*/ 1129 w 1169"/>
                <a:gd name="T15" fmla="*/ 213 h 591"/>
                <a:gd name="T16" fmla="*/ 1116 w 1169"/>
                <a:gd name="T17" fmla="*/ 239 h 591"/>
                <a:gd name="T18" fmla="*/ 1109 w 1169"/>
                <a:gd name="T19" fmla="*/ 259 h 591"/>
                <a:gd name="T20" fmla="*/ 1096 w 1169"/>
                <a:gd name="T21" fmla="*/ 286 h 591"/>
                <a:gd name="T22" fmla="*/ 1083 w 1169"/>
                <a:gd name="T23" fmla="*/ 312 h 591"/>
                <a:gd name="T24" fmla="*/ 1070 w 1169"/>
                <a:gd name="T25" fmla="*/ 332 h 591"/>
                <a:gd name="T26" fmla="*/ 1050 w 1169"/>
                <a:gd name="T27" fmla="*/ 359 h 591"/>
                <a:gd name="T28" fmla="*/ 1030 w 1169"/>
                <a:gd name="T29" fmla="*/ 379 h 591"/>
                <a:gd name="T30" fmla="*/ 1016 w 1169"/>
                <a:gd name="T31" fmla="*/ 398 h 591"/>
                <a:gd name="T32" fmla="*/ 997 w 1169"/>
                <a:gd name="T33" fmla="*/ 418 h 591"/>
                <a:gd name="T34" fmla="*/ 970 w 1169"/>
                <a:gd name="T35" fmla="*/ 438 h 591"/>
                <a:gd name="T36" fmla="*/ 957 w 1169"/>
                <a:gd name="T37" fmla="*/ 452 h 591"/>
                <a:gd name="T38" fmla="*/ 937 w 1169"/>
                <a:gd name="T39" fmla="*/ 472 h 591"/>
                <a:gd name="T40" fmla="*/ 910 w 1169"/>
                <a:gd name="T41" fmla="*/ 491 h 591"/>
                <a:gd name="T42" fmla="*/ 890 w 1169"/>
                <a:gd name="T43" fmla="*/ 505 h 591"/>
                <a:gd name="T44" fmla="*/ 864 w 1169"/>
                <a:gd name="T45" fmla="*/ 518 h 591"/>
                <a:gd name="T46" fmla="*/ 837 w 1169"/>
                <a:gd name="T47" fmla="*/ 531 h 591"/>
                <a:gd name="T48" fmla="*/ 817 w 1169"/>
                <a:gd name="T49" fmla="*/ 545 h 591"/>
                <a:gd name="T50" fmla="*/ 791 w 1169"/>
                <a:gd name="T51" fmla="*/ 551 h 591"/>
                <a:gd name="T52" fmla="*/ 757 w 1169"/>
                <a:gd name="T53" fmla="*/ 565 h 591"/>
                <a:gd name="T54" fmla="*/ 737 w 1169"/>
                <a:gd name="T55" fmla="*/ 571 h 591"/>
                <a:gd name="T56" fmla="*/ 711 w 1169"/>
                <a:gd name="T57" fmla="*/ 578 h 591"/>
                <a:gd name="T58" fmla="*/ 678 w 1169"/>
                <a:gd name="T59" fmla="*/ 584 h 591"/>
                <a:gd name="T60" fmla="*/ 658 w 1169"/>
                <a:gd name="T61" fmla="*/ 584 h 591"/>
                <a:gd name="T62" fmla="*/ 625 w 1169"/>
                <a:gd name="T63" fmla="*/ 591 h 591"/>
                <a:gd name="T64" fmla="*/ 598 w 1169"/>
                <a:gd name="T65" fmla="*/ 591 h 591"/>
                <a:gd name="T66" fmla="*/ 571 w 1169"/>
                <a:gd name="T67" fmla="*/ 591 h 591"/>
                <a:gd name="T68" fmla="*/ 545 w 1169"/>
                <a:gd name="T69" fmla="*/ 591 h 591"/>
                <a:gd name="T70" fmla="*/ 512 w 1169"/>
                <a:gd name="T71" fmla="*/ 591 h 591"/>
                <a:gd name="T72" fmla="*/ 492 w 1169"/>
                <a:gd name="T73" fmla="*/ 584 h 591"/>
                <a:gd name="T74" fmla="*/ 458 w 1169"/>
                <a:gd name="T75" fmla="*/ 584 h 591"/>
                <a:gd name="T76" fmla="*/ 432 w 1169"/>
                <a:gd name="T77" fmla="*/ 578 h 591"/>
                <a:gd name="T78" fmla="*/ 412 w 1169"/>
                <a:gd name="T79" fmla="*/ 571 h 591"/>
                <a:gd name="T80" fmla="*/ 379 w 1169"/>
                <a:gd name="T81" fmla="*/ 558 h 591"/>
                <a:gd name="T82" fmla="*/ 352 w 1169"/>
                <a:gd name="T83" fmla="*/ 551 h 591"/>
                <a:gd name="T84" fmla="*/ 332 w 1169"/>
                <a:gd name="T85" fmla="*/ 545 h 591"/>
                <a:gd name="T86" fmla="*/ 306 w 1169"/>
                <a:gd name="T87" fmla="*/ 531 h 591"/>
                <a:gd name="T88" fmla="*/ 279 w 1169"/>
                <a:gd name="T89" fmla="*/ 511 h 591"/>
                <a:gd name="T90" fmla="*/ 259 w 1169"/>
                <a:gd name="T91" fmla="*/ 505 h 591"/>
                <a:gd name="T92" fmla="*/ 233 w 1169"/>
                <a:gd name="T93" fmla="*/ 485 h 591"/>
                <a:gd name="T94" fmla="*/ 206 w 1169"/>
                <a:gd name="T95" fmla="*/ 465 h 591"/>
                <a:gd name="T96" fmla="*/ 193 w 1169"/>
                <a:gd name="T97" fmla="*/ 452 h 591"/>
                <a:gd name="T98" fmla="*/ 166 w 1169"/>
                <a:gd name="T99" fmla="*/ 432 h 591"/>
                <a:gd name="T100" fmla="*/ 146 w 1169"/>
                <a:gd name="T101" fmla="*/ 412 h 591"/>
                <a:gd name="T102" fmla="*/ 133 w 1169"/>
                <a:gd name="T103" fmla="*/ 398 h 591"/>
                <a:gd name="T104" fmla="*/ 113 w 1169"/>
                <a:gd name="T105" fmla="*/ 372 h 591"/>
                <a:gd name="T106" fmla="*/ 93 w 1169"/>
                <a:gd name="T107" fmla="*/ 345 h 591"/>
                <a:gd name="T108" fmla="*/ 80 w 1169"/>
                <a:gd name="T109" fmla="*/ 332 h 591"/>
                <a:gd name="T110" fmla="*/ 66 w 1169"/>
                <a:gd name="T111" fmla="*/ 305 h 591"/>
                <a:gd name="T112" fmla="*/ 47 w 1169"/>
                <a:gd name="T113" fmla="*/ 279 h 591"/>
                <a:gd name="T114" fmla="*/ 40 w 1169"/>
                <a:gd name="T115" fmla="*/ 259 h 591"/>
                <a:gd name="T116" fmla="*/ 27 w 1169"/>
                <a:gd name="T117" fmla="*/ 232 h 591"/>
                <a:gd name="T118" fmla="*/ 13 w 1169"/>
                <a:gd name="T119" fmla="*/ 199 h 591"/>
                <a:gd name="T120" fmla="*/ 7 w 1169"/>
                <a:gd name="T121" fmla="*/ 179 h 591"/>
                <a:gd name="T122" fmla="*/ 0 w 1169"/>
                <a:gd name="T123" fmla="*/ 153 h 59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69" h="591">
                  <a:moveTo>
                    <a:pt x="1169" y="0"/>
                  </a:moveTo>
                  <a:lnTo>
                    <a:pt x="1169" y="0"/>
                  </a:lnTo>
                  <a:lnTo>
                    <a:pt x="1169" y="7"/>
                  </a:lnTo>
                  <a:lnTo>
                    <a:pt x="1169" y="20"/>
                  </a:lnTo>
                  <a:lnTo>
                    <a:pt x="1169" y="33"/>
                  </a:lnTo>
                  <a:lnTo>
                    <a:pt x="1169" y="40"/>
                  </a:lnTo>
                  <a:lnTo>
                    <a:pt x="1169" y="53"/>
                  </a:lnTo>
                  <a:lnTo>
                    <a:pt x="1169" y="60"/>
                  </a:lnTo>
                  <a:lnTo>
                    <a:pt x="1169" y="73"/>
                  </a:lnTo>
                  <a:lnTo>
                    <a:pt x="1163" y="80"/>
                  </a:lnTo>
                  <a:lnTo>
                    <a:pt x="1163" y="93"/>
                  </a:lnTo>
                  <a:lnTo>
                    <a:pt x="1163" y="100"/>
                  </a:lnTo>
                  <a:lnTo>
                    <a:pt x="1163" y="113"/>
                  </a:lnTo>
                  <a:lnTo>
                    <a:pt x="1156" y="120"/>
                  </a:lnTo>
                  <a:lnTo>
                    <a:pt x="1156" y="133"/>
                  </a:lnTo>
                  <a:lnTo>
                    <a:pt x="1149" y="139"/>
                  </a:lnTo>
                  <a:lnTo>
                    <a:pt x="1149" y="153"/>
                  </a:lnTo>
                  <a:lnTo>
                    <a:pt x="1149" y="159"/>
                  </a:lnTo>
                  <a:lnTo>
                    <a:pt x="1143" y="173"/>
                  </a:lnTo>
                  <a:lnTo>
                    <a:pt x="1143" y="179"/>
                  </a:lnTo>
                  <a:lnTo>
                    <a:pt x="1136" y="193"/>
                  </a:lnTo>
                  <a:lnTo>
                    <a:pt x="1136" y="199"/>
                  </a:lnTo>
                  <a:lnTo>
                    <a:pt x="1129" y="213"/>
                  </a:lnTo>
                  <a:lnTo>
                    <a:pt x="1129" y="219"/>
                  </a:lnTo>
                  <a:lnTo>
                    <a:pt x="1123" y="232"/>
                  </a:lnTo>
                  <a:lnTo>
                    <a:pt x="1116" y="239"/>
                  </a:lnTo>
                  <a:lnTo>
                    <a:pt x="1116" y="252"/>
                  </a:lnTo>
                  <a:lnTo>
                    <a:pt x="1109" y="259"/>
                  </a:lnTo>
                  <a:lnTo>
                    <a:pt x="1103" y="266"/>
                  </a:lnTo>
                  <a:lnTo>
                    <a:pt x="1103" y="279"/>
                  </a:lnTo>
                  <a:lnTo>
                    <a:pt x="1096" y="286"/>
                  </a:lnTo>
                  <a:lnTo>
                    <a:pt x="1090" y="299"/>
                  </a:lnTo>
                  <a:lnTo>
                    <a:pt x="1083" y="305"/>
                  </a:lnTo>
                  <a:lnTo>
                    <a:pt x="1083" y="312"/>
                  </a:lnTo>
                  <a:lnTo>
                    <a:pt x="1076" y="325"/>
                  </a:lnTo>
                  <a:lnTo>
                    <a:pt x="1070" y="332"/>
                  </a:lnTo>
                  <a:lnTo>
                    <a:pt x="1063" y="339"/>
                  </a:lnTo>
                  <a:lnTo>
                    <a:pt x="1056" y="345"/>
                  </a:lnTo>
                  <a:lnTo>
                    <a:pt x="1050" y="359"/>
                  </a:lnTo>
                  <a:lnTo>
                    <a:pt x="1043" y="365"/>
                  </a:lnTo>
                  <a:lnTo>
                    <a:pt x="1036" y="372"/>
                  </a:lnTo>
                  <a:lnTo>
                    <a:pt x="1030" y="379"/>
                  </a:lnTo>
                  <a:lnTo>
                    <a:pt x="1023" y="385"/>
                  </a:lnTo>
                  <a:lnTo>
                    <a:pt x="1016" y="398"/>
                  </a:lnTo>
                  <a:lnTo>
                    <a:pt x="1010" y="405"/>
                  </a:lnTo>
                  <a:lnTo>
                    <a:pt x="1003" y="412"/>
                  </a:lnTo>
                  <a:lnTo>
                    <a:pt x="997" y="418"/>
                  </a:lnTo>
                  <a:lnTo>
                    <a:pt x="990" y="425"/>
                  </a:lnTo>
                  <a:lnTo>
                    <a:pt x="983" y="432"/>
                  </a:lnTo>
                  <a:lnTo>
                    <a:pt x="970" y="438"/>
                  </a:lnTo>
                  <a:lnTo>
                    <a:pt x="963" y="445"/>
                  </a:lnTo>
                  <a:lnTo>
                    <a:pt x="957" y="452"/>
                  </a:lnTo>
                  <a:lnTo>
                    <a:pt x="950" y="458"/>
                  </a:lnTo>
                  <a:lnTo>
                    <a:pt x="943" y="465"/>
                  </a:lnTo>
                  <a:lnTo>
                    <a:pt x="937" y="472"/>
                  </a:lnTo>
                  <a:lnTo>
                    <a:pt x="923" y="478"/>
                  </a:lnTo>
                  <a:lnTo>
                    <a:pt x="917" y="485"/>
                  </a:lnTo>
                  <a:lnTo>
                    <a:pt x="910" y="491"/>
                  </a:lnTo>
                  <a:lnTo>
                    <a:pt x="897" y="498"/>
                  </a:lnTo>
                  <a:lnTo>
                    <a:pt x="890" y="505"/>
                  </a:lnTo>
                  <a:lnTo>
                    <a:pt x="884" y="505"/>
                  </a:lnTo>
                  <a:lnTo>
                    <a:pt x="870" y="511"/>
                  </a:lnTo>
                  <a:lnTo>
                    <a:pt x="864" y="518"/>
                  </a:lnTo>
                  <a:lnTo>
                    <a:pt x="857" y="525"/>
                  </a:lnTo>
                  <a:lnTo>
                    <a:pt x="844" y="531"/>
                  </a:lnTo>
                  <a:lnTo>
                    <a:pt x="837" y="531"/>
                  </a:lnTo>
                  <a:lnTo>
                    <a:pt x="824" y="538"/>
                  </a:lnTo>
                  <a:lnTo>
                    <a:pt x="817" y="545"/>
                  </a:lnTo>
                  <a:lnTo>
                    <a:pt x="811" y="545"/>
                  </a:lnTo>
                  <a:lnTo>
                    <a:pt x="797" y="551"/>
                  </a:lnTo>
                  <a:lnTo>
                    <a:pt x="791" y="551"/>
                  </a:lnTo>
                  <a:lnTo>
                    <a:pt x="777" y="558"/>
                  </a:lnTo>
                  <a:lnTo>
                    <a:pt x="771" y="558"/>
                  </a:lnTo>
                  <a:lnTo>
                    <a:pt x="757" y="565"/>
                  </a:lnTo>
                  <a:lnTo>
                    <a:pt x="751" y="565"/>
                  </a:lnTo>
                  <a:lnTo>
                    <a:pt x="737" y="571"/>
                  </a:lnTo>
                  <a:lnTo>
                    <a:pt x="731" y="571"/>
                  </a:lnTo>
                  <a:lnTo>
                    <a:pt x="718" y="578"/>
                  </a:lnTo>
                  <a:lnTo>
                    <a:pt x="711" y="578"/>
                  </a:lnTo>
                  <a:lnTo>
                    <a:pt x="698" y="578"/>
                  </a:lnTo>
                  <a:lnTo>
                    <a:pt x="691" y="584"/>
                  </a:lnTo>
                  <a:lnTo>
                    <a:pt x="678" y="584"/>
                  </a:lnTo>
                  <a:lnTo>
                    <a:pt x="664" y="584"/>
                  </a:lnTo>
                  <a:lnTo>
                    <a:pt x="658" y="584"/>
                  </a:lnTo>
                  <a:lnTo>
                    <a:pt x="644" y="591"/>
                  </a:lnTo>
                  <a:lnTo>
                    <a:pt x="638" y="591"/>
                  </a:lnTo>
                  <a:lnTo>
                    <a:pt x="625" y="591"/>
                  </a:lnTo>
                  <a:lnTo>
                    <a:pt x="618" y="591"/>
                  </a:lnTo>
                  <a:lnTo>
                    <a:pt x="605" y="591"/>
                  </a:lnTo>
                  <a:lnTo>
                    <a:pt x="598" y="591"/>
                  </a:lnTo>
                  <a:lnTo>
                    <a:pt x="585" y="591"/>
                  </a:lnTo>
                  <a:lnTo>
                    <a:pt x="571" y="591"/>
                  </a:lnTo>
                  <a:lnTo>
                    <a:pt x="565" y="591"/>
                  </a:lnTo>
                  <a:lnTo>
                    <a:pt x="551" y="591"/>
                  </a:lnTo>
                  <a:lnTo>
                    <a:pt x="545" y="591"/>
                  </a:lnTo>
                  <a:lnTo>
                    <a:pt x="531" y="591"/>
                  </a:lnTo>
                  <a:lnTo>
                    <a:pt x="525" y="591"/>
                  </a:lnTo>
                  <a:lnTo>
                    <a:pt x="512" y="591"/>
                  </a:lnTo>
                  <a:lnTo>
                    <a:pt x="505" y="591"/>
                  </a:lnTo>
                  <a:lnTo>
                    <a:pt x="492" y="584"/>
                  </a:lnTo>
                  <a:lnTo>
                    <a:pt x="478" y="584"/>
                  </a:lnTo>
                  <a:lnTo>
                    <a:pt x="472" y="584"/>
                  </a:lnTo>
                  <a:lnTo>
                    <a:pt x="458" y="584"/>
                  </a:lnTo>
                  <a:lnTo>
                    <a:pt x="452" y="578"/>
                  </a:lnTo>
                  <a:lnTo>
                    <a:pt x="438" y="578"/>
                  </a:lnTo>
                  <a:lnTo>
                    <a:pt x="432" y="578"/>
                  </a:lnTo>
                  <a:lnTo>
                    <a:pt x="419" y="571"/>
                  </a:lnTo>
                  <a:lnTo>
                    <a:pt x="412" y="571"/>
                  </a:lnTo>
                  <a:lnTo>
                    <a:pt x="399" y="565"/>
                  </a:lnTo>
                  <a:lnTo>
                    <a:pt x="392" y="565"/>
                  </a:lnTo>
                  <a:lnTo>
                    <a:pt x="379" y="558"/>
                  </a:lnTo>
                  <a:lnTo>
                    <a:pt x="372" y="558"/>
                  </a:lnTo>
                  <a:lnTo>
                    <a:pt x="359" y="551"/>
                  </a:lnTo>
                  <a:lnTo>
                    <a:pt x="352" y="551"/>
                  </a:lnTo>
                  <a:lnTo>
                    <a:pt x="345" y="545"/>
                  </a:lnTo>
                  <a:lnTo>
                    <a:pt x="332" y="545"/>
                  </a:lnTo>
                  <a:lnTo>
                    <a:pt x="326" y="538"/>
                  </a:lnTo>
                  <a:lnTo>
                    <a:pt x="312" y="531"/>
                  </a:lnTo>
                  <a:lnTo>
                    <a:pt x="306" y="531"/>
                  </a:lnTo>
                  <a:lnTo>
                    <a:pt x="292" y="525"/>
                  </a:lnTo>
                  <a:lnTo>
                    <a:pt x="286" y="518"/>
                  </a:lnTo>
                  <a:lnTo>
                    <a:pt x="279" y="511"/>
                  </a:lnTo>
                  <a:lnTo>
                    <a:pt x="266" y="505"/>
                  </a:lnTo>
                  <a:lnTo>
                    <a:pt x="259" y="505"/>
                  </a:lnTo>
                  <a:lnTo>
                    <a:pt x="252" y="498"/>
                  </a:lnTo>
                  <a:lnTo>
                    <a:pt x="239" y="491"/>
                  </a:lnTo>
                  <a:lnTo>
                    <a:pt x="233" y="485"/>
                  </a:lnTo>
                  <a:lnTo>
                    <a:pt x="226" y="478"/>
                  </a:lnTo>
                  <a:lnTo>
                    <a:pt x="219" y="472"/>
                  </a:lnTo>
                  <a:lnTo>
                    <a:pt x="206" y="465"/>
                  </a:lnTo>
                  <a:lnTo>
                    <a:pt x="199" y="458"/>
                  </a:lnTo>
                  <a:lnTo>
                    <a:pt x="193" y="452"/>
                  </a:lnTo>
                  <a:lnTo>
                    <a:pt x="186" y="445"/>
                  </a:lnTo>
                  <a:lnTo>
                    <a:pt x="173" y="438"/>
                  </a:lnTo>
                  <a:lnTo>
                    <a:pt x="166" y="432"/>
                  </a:lnTo>
                  <a:lnTo>
                    <a:pt x="159" y="425"/>
                  </a:lnTo>
                  <a:lnTo>
                    <a:pt x="153" y="418"/>
                  </a:lnTo>
                  <a:lnTo>
                    <a:pt x="146" y="412"/>
                  </a:lnTo>
                  <a:lnTo>
                    <a:pt x="140" y="405"/>
                  </a:lnTo>
                  <a:lnTo>
                    <a:pt x="133" y="398"/>
                  </a:lnTo>
                  <a:lnTo>
                    <a:pt x="126" y="385"/>
                  </a:lnTo>
                  <a:lnTo>
                    <a:pt x="120" y="379"/>
                  </a:lnTo>
                  <a:lnTo>
                    <a:pt x="113" y="372"/>
                  </a:lnTo>
                  <a:lnTo>
                    <a:pt x="106" y="365"/>
                  </a:lnTo>
                  <a:lnTo>
                    <a:pt x="100" y="359"/>
                  </a:lnTo>
                  <a:lnTo>
                    <a:pt x="93" y="345"/>
                  </a:lnTo>
                  <a:lnTo>
                    <a:pt x="86" y="339"/>
                  </a:lnTo>
                  <a:lnTo>
                    <a:pt x="80" y="332"/>
                  </a:lnTo>
                  <a:lnTo>
                    <a:pt x="73" y="325"/>
                  </a:lnTo>
                  <a:lnTo>
                    <a:pt x="66" y="312"/>
                  </a:lnTo>
                  <a:lnTo>
                    <a:pt x="66" y="305"/>
                  </a:lnTo>
                  <a:lnTo>
                    <a:pt x="60" y="299"/>
                  </a:lnTo>
                  <a:lnTo>
                    <a:pt x="53" y="286"/>
                  </a:lnTo>
                  <a:lnTo>
                    <a:pt x="47" y="279"/>
                  </a:lnTo>
                  <a:lnTo>
                    <a:pt x="47" y="266"/>
                  </a:lnTo>
                  <a:lnTo>
                    <a:pt x="40" y="259"/>
                  </a:lnTo>
                  <a:lnTo>
                    <a:pt x="33" y="252"/>
                  </a:lnTo>
                  <a:lnTo>
                    <a:pt x="33" y="239"/>
                  </a:lnTo>
                  <a:lnTo>
                    <a:pt x="27" y="232"/>
                  </a:lnTo>
                  <a:lnTo>
                    <a:pt x="20" y="219"/>
                  </a:lnTo>
                  <a:lnTo>
                    <a:pt x="20" y="213"/>
                  </a:lnTo>
                  <a:lnTo>
                    <a:pt x="13" y="199"/>
                  </a:lnTo>
                  <a:lnTo>
                    <a:pt x="13" y="193"/>
                  </a:lnTo>
                  <a:lnTo>
                    <a:pt x="7" y="179"/>
                  </a:lnTo>
                  <a:lnTo>
                    <a:pt x="7" y="173"/>
                  </a:lnTo>
                  <a:lnTo>
                    <a:pt x="0" y="159"/>
                  </a:lnTo>
                  <a:lnTo>
                    <a:pt x="0" y="153"/>
                  </a:lnTo>
                  <a:lnTo>
                    <a:pt x="571" y="0"/>
                  </a:lnTo>
                  <a:lnTo>
                    <a:pt x="1169" y="0"/>
                  </a:lnTo>
                  <a:close/>
                </a:path>
              </a:pathLst>
            </a:custGeom>
            <a:solidFill>
              <a:srgbClr val="000000"/>
            </a:solidFill>
            <a:ln w="11113">
              <a:solidFill>
                <a:srgbClr val="000000"/>
              </a:solidFill>
              <a:prstDash val="solid"/>
              <a:round/>
              <a:headEnd/>
              <a:tailEnd/>
            </a:ln>
          </p:spPr>
          <p:txBody>
            <a:bodyPr/>
            <a:lstStyle/>
            <a:p>
              <a:endParaRPr lang="en-US"/>
            </a:p>
          </p:txBody>
        </p:sp>
        <p:sp>
          <p:nvSpPr>
            <p:cNvPr id="14352" name="Freeform 23"/>
            <p:cNvSpPr>
              <a:spLocks/>
            </p:cNvSpPr>
            <p:nvPr/>
          </p:nvSpPr>
          <p:spPr bwMode="auto">
            <a:xfrm>
              <a:off x="2280" y="2174"/>
              <a:ext cx="591" cy="153"/>
            </a:xfrm>
            <a:custGeom>
              <a:avLst/>
              <a:gdLst>
                <a:gd name="T0" fmla="*/ 20 w 591"/>
                <a:gd name="T1" fmla="*/ 153 h 153"/>
                <a:gd name="T2" fmla="*/ 20 w 591"/>
                <a:gd name="T3" fmla="*/ 153 h 153"/>
                <a:gd name="T4" fmla="*/ 13 w 591"/>
                <a:gd name="T5" fmla="*/ 139 h 153"/>
                <a:gd name="T6" fmla="*/ 13 w 591"/>
                <a:gd name="T7" fmla="*/ 139 h 153"/>
                <a:gd name="T8" fmla="*/ 13 w 591"/>
                <a:gd name="T9" fmla="*/ 139 h 153"/>
                <a:gd name="T10" fmla="*/ 13 w 591"/>
                <a:gd name="T11" fmla="*/ 133 h 153"/>
                <a:gd name="T12" fmla="*/ 13 w 591"/>
                <a:gd name="T13" fmla="*/ 133 h 153"/>
                <a:gd name="T14" fmla="*/ 13 w 591"/>
                <a:gd name="T15" fmla="*/ 133 h 153"/>
                <a:gd name="T16" fmla="*/ 13 w 591"/>
                <a:gd name="T17" fmla="*/ 120 h 153"/>
                <a:gd name="T18" fmla="*/ 13 w 591"/>
                <a:gd name="T19" fmla="*/ 120 h 153"/>
                <a:gd name="T20" fmla="*/ 13 w 591"/>
                <a:gd name="T21" fmla="*/ 120 h 153"/>
                <a:gd name="T22" fmla="*/ 7 w 591"/>
                <a:gd name="T23" fmla="*/ 113 h 153"/>
                <a:gd name="T24" fmla="*/ 7 w 591"/>
                <a:gd name="T25" fmla="*/ 113 h 153"/>
                <a:gd name="T26" fmla="*/ 7 w 591"/>
                <a:gd name="T27" fmla="*/ 113 h 153"/>
                <a:gd name="T28" fmla="*/ 7 w 591"/>
                <a:gd name="T29" fmla="*/ 100 h 153"/>
                <a:gd name="T30" fmla="*/ 7 w 591"/>
                <a:gd name="T31" fmla="*/ 100 h 153"/>
                <a:gd name="T32" fmla="*/ 7 w 591"/>
                <a:gd name="T33" fmla="*/ 100 h 153"/>
                <a:gd name="T34" fmla="*/ 7 w 591"/>
                <a:gd name="T35" fmla="*/ 93 h 153"/>
                <a:gd name="T36" fmla="*/ 7 w 591"/>
                <a:gd name="T37" fmla="*/ 93 h 153"/>
                <a:gd name="T38" fmla="*/ 7 w 591"/>
                <a:gd name="T39" fmla="*/ 93 h 153"/>
                <a:gd name="T40" fmla="*/ 7 w 591"/>
                <a:gd name="T41" fmla="*/ 80 h 153"/>
                <a:gd name="T42" fmla="*/ 7 w 591"/>
                <a:gd name="T43" fmla="*/ 80 h 153"/>
                <a:gd name="T44" fmla="*/ 7 w 591"/>
                <a:gd name="T45" fmla="*/ 80 h 153"/>
                <a:gd name="T46" fmla="*/ 0 w 591"/>
                <a:gd name="T47" fmla="*/ 73 h 153"/>
                <a:gd name="T48" fmla="*/ 0 w 591"/>
                <a:gd name="T49" fmla="*/ 73 h 153"/>
                <a:gd name="T50" fmla="*/ 0 w 591"/>
                <a:gd name="T51" fmla="*/ 73 h 153"/>
                <a:gd name="T52" fmla="*/ 0 w 591"/>
                <a:gd name="T53" fmla="*/ 60 h 153"/>
                <a:gd name="T54" fmla="*/ 0 w 591"/>
                <a:gd name="T55" fmla="*/ 60 h 153"/>
                <a:gd name="T56" fmla="*/ 0 w 591"/>
                <a:gd name="T57" fmla="*/ 60 h 153"/>
                <a:gd name="T58" fmla="*/ 0 w 591"/>
                <a:gd name="T59" fmla="*/ 53 h 153"/>
                <a:gd name="T60" fmla="*/ 0 w 591"/>
                <a:gd name="T61" fmla="*/ 53 h 153"/>
                <a:gd name="T62" fmla="*/ 0 w 591"/>
                <a:gd name="T63" fmla="*/ 53 h 153"/>
                <a:gd name="T64" fmla="*/ 0 w 591"/>
                <a:gd name="T65" fmla="*/ 40 h 153"/>
                <a:gd name="T66" fmla="*/ 0 w 591"/>
                <a:gd name="T67" fmla="*/ 40 h 153"/>
                <a:gd name="T68" fmla="*/ 0 w 591"/>
                <a:gd name="T69" fmla="*/ 40 h 153"/>
                <a:gd name="T70" fmla="*/ 0 w 591"/>
                <a:gd name="T71" fmla="*/ 33 h 153"/>
                <a:gd name="T72" fmla="*/ 0 w 591"/>
                <a:gd name="T73" fmla="*/ 33 h 153"/>
                <a:gd name="T74" fmla="*/ 591 w 591"/>
                <a:gd name="T75" fmla="*/ 0 h 153"/>
                <a:gd name="T76" fmla="*/ 20 w 591"/>
                <a:gd name="T77" fmla="*/ 153 h 1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91" h="153">
                  <a:moveTo>
                    <a:pt x="20" y="153"/>
                  </a:moveTo>
                  <a:lnTo>
                    <a:pt x="20" y="153"/>
                  </a:lnTo>
                  <a:lnTo>
                    <a:pt x="13" y="139"/>
                  </a:lnTo>
                  <a:lnTo>
                    <a:pt x="13" y="133"/>
                  </a:lnTo>
                  <a:lnTo>
                    <a:pt x="13" y="120"/>
                  </a:lnTo>
                  <a:lnTo>
                    <a:pt x="7" y="113"/>
                  </a:lnTo>
                  <a:lnTo>
                    <a:pt x="7" y="100"/>
                  </a:lnTo>
                  <a:lnTo>
                    <a:pt x="7" y="93"/>
                  </a:lnTo>
                  <a:lnTo>
                    <a:pt x="7" y="80"/>
                  </a:lnTo>
                  <a:lnTo>
                    <a:pt x="0" y="73"/>
                  </a:lnTo>
                  <a:lnTo>
                    <a:pt x="0" y="60"/>
                  </a:lnTo>
                  <a:lnTo>
                    <a:pt x="0" y="53"/>
                  </a:lnTo>
                  <a:lnTo>
                    <a:pt x="0" y="40"/>
                  </a:lnTo>
                  <a:lnTo>
                    <a:pt x="0" y="33"/>
                  </a:lnTo>
                  <a:lnTo>
                    <a:pt x="591" y="0"/>
                  </a:lnTo>
                  <a:lnTo>
                    <a:pt x="20" y="153"/>
                  </a:lnTo>
                  <a:close/>
                </a:path>
              </a:pathLst>
            </a:custGeom>
            <a:solidFill>
              <a:srgbClr val="000000"/>
            </a:solidFill>
            <a:ln w="11113">
              <a:solidFill>
                <a:srgbClr val="000000"/>
              </a:solidFill>
              <a:prstDash val="solid"/>
              <a:round/>
              <a:headEnd/>
              <a:tailEnd/>
            </a:ln>
          </p:spPr>
          <p:txBody>
            <a:bodyPr/>
            <a:lstStyle/>
            <a:p>
              <a:endParaRPr lang="en-US"/>
            </a:p>
          </p:txBody>
        </p:sp>
        <p:sp>
          <p:nvSpPr>
            <p:cNvPr id="14353" name="Freeform 24"/>
            <p:cNvSpPr>
              <a:spLocks/>
            </p:cNvSpPr>
            <p:nvPr/>
          </p:nvSpPr>
          <p:spPr bwMode="auto">
            <a:xfrm>
              <a:off x="2280" y="1596"/>
              <a:ext cx="591" cy="611"/>
            </a:xfrm>
            <a:custGeom>
              <a:avLst/>
              <a:gdLst>
                <a:gd name="T0" fmla="*/ 0 w 591"/>
                <a:gd name="T1" fmla="*/ 598 h 611"/>
                <a:gd name="T2" fmla="*/ 0 w 591"/>
                <a:gd name="T3" fmla="*/ 585 h 611"/>
                <a:gd name="T4" fmla="*/ 0 w 591"/>
                <a:gd name="T5" fmla="*/ 565 h 611"/>
                <a:gd name="T6" fmla="*/ 0 w 591"/>
                <a:gd name="T7" fmla="*/ 558 h 611"/>
                <a:gd name="T8" fmla="*/ 0 w 591"/>
                <a:gd name="T9" fmla="*/ 545 h 611"/>
                <a:gd name="T10" fmla="*/ 0 w 591"/>
                <a:gd name="T11" fmla="*/ 525 h 611"/>
                <a:gd name="T12" fmla="*/ 0 w 591"/>
                <a:gd name="T13" fmla="*/ 512 h 611"/>
                <a:gd name="T14" fmla="*/ 0 w 591"/>
                <a:gd name="T15" fmla="*/ 505 h 611"/>
                <a:gd name="T16" fmla="*/ 7 w 591"/>
                <a:gd name="T17" fmla="*/ 485 h 611"/>
                <a:gd name="T18" fmla="*/ 7 w 591"/>
                <a:gd name="T19" fmla="*/ 472 h 611"/>
                <a:gd name="T20" fmla="*/ 7 w 591"/>
                <a:gd name="T21" fmla="*/ 465 h 611"/>
                <a:gd name="T22" fmla="*/ 13 w 591"/>
                <a:gd name="T23" fmla="*/ 445 h 611"/>
                <a:gd name="T24" fmla="*/ 13 w 591"/>
                <a:gd name="T25" fmla="*/ 432 h 611"/>
                <a:gd name="T26" fmla="*/ 20 w 591"/>
                <a:gd name="T27" fmla="*/ 425 h 611"/>
                <a:gd name="T28" fmla="*/ 27 w 591"/>
                <a:gd name="T29" fmla="*/ 405 h 611"/>
                <a:gd name="T30" fmla="*/ 27 w 591"/>
                <a:gd name="T31" fmla="*/ 392 h 611"/>
                <a:gd name="T32" fmla="*/ 33 w 591"/>
                <a:gd name="T33" fmla="*/ 385 h 611"/>
                <a:gd name="T34" fmla="*/ 40 w 591"/>
                <a:gd name="T35" fmla="*/ 365 h 611"/>
                <a:gd name="T36" fmla="*/ 40 w 591"/>
                <a:gd name="T37" fmla="*/ 352 h 611"/>
                <a:gd name="T38" fmla="*/ 47 w 591"/>
                <a:gd name="T39" fmla="*/ 345 h 611"/>
                <a:gd name="T40" fmla="*/ 53 w 591"/>
                <a:gd name="T41" fmla="*/ 326 h 611"/>
                <a:gd name="T42" fmla="*/ 60 w 591"/>
                <a:gd name="T43" fmla="*/ 319 h 611"/>
                <a:gd name="T44" fmla="*/ 67 w 591"/>
                <a:gd name="T45" fmla="*/ 306 h 611"/>
                <a:gd name="T46" fmla="*/ 73 w 591"/>
                <a:gd name="T47" fmla="*/ 286 h 611"/>
                <a:gd name="T48" fmla="*/ 80 w 591"/>
                <a:gd name="T49" fmla="*/ 279 h 611"/>
                <a:gd name="T50" fmla="*/ 86 w 591"/>
                <a:gd name="T51" fmla="*/ 272 h 611"/>
                <a:gd name="T52" fmla="*/ 93 w 591"/>
                <a:gd name="T53" fmla="*/ 253 h 611"/>
                <a:gd name="T54" fmla="*/ 100 w 591"/>
                <a:gd name="T55" fmla="*/ 246 h 611"/>
                <a:gd name="T56" fmla="*/ 106 w 591"/>
                <a:gd name="T57" fmla="*/ 233 h 611"/>
                <a:gd name="T58" fmla="*/ 120 w 591"/>
                <a:gd name="T59" fmla="*/ 219 h 611"/>
                <a:gd name="T60" fmla="*/ 126 w 591"/>
                <a:gd name="T61" fmla="*/ 213 h 611"/>
                <a:gd name="T62" fmla="*/ 133 w 591"/>
                <a:gd name="T63" fmla="*/ 206 h 611"/>
                <a:gd name="T64" fmla="*/ 146 w 591"/>
                <a:gd name="T65" fmla="*/ 186 h 611"/>
                <a:gd name="T66" fmla="*/ 153 w 591"/>
                <a:gd name="T67" fmla="*/ 179 h 611"/>
                <a:gd name="T68" fmla="*/ 160 w 591"/>
                <a:gd name="T69" fmla="*/ 173 h 611"/>
                <a:gd name="T70" fmla="*/ 173 w 591"/>
                <a:gd name="T71" fmla="*/ 153 h 611"/>
                <a:gd name="T72" fmla="*/ 179 w 591"/>
                <a:gd name="T73" fmla="*/ 146 h 611"/>
                <a:gd name="T74" fmla="*/ 186 w 591"/>
                <a:gd name="T75" fmla="*/ 140 h 611"/>
                <a:gd name="T76" fmla="*/ 206 w 591"/>
                <a:gd name="T77" fmla="*/ 126 h 611"/>
                <a:gd name="T78" fmla="*/ 213 w 591"/>
                <a:gd name="T79" fmla="*/ 120 h 611"/>
                <a:gd name="T80" fmla="*/ 219 w 591"/>
                <a:gd name="T81" fmla="*/ 113 h 611"/>
                <a:gd name="T82" fmla="*/ 239 w 591"/>
                <a:gd name="T83" fmla="*/ 100 h 611"/>
                <a:gd name="T84" fmla="*/ 246 w 591"/>
                <a:gd name="T85" fmla="*/ 93 h 611"/>
                <a:gd name="T86" fmla="*/ 253 w 591"/>
                <a:gd name="T87" fmla="*/ 93 h 611"/>
                <a:gd name="T88" fmla="*/ 272 w 591"/>
                <a:gd name="T89" fmla="*/ 80 h 611"/>
                <a:gd name="T90" fmla="*/ 279 w 591"/>
                <a:gd name="T91" fmla="*/ 73 h 611"/>
                <a:gd name="T92" fmla="*/ 286 w 591"/>
                <a:gd name="T93" fmla="*/ 67 h 611"/>
                <a:gd name="T94" fmla="*/ 306 w 591"/>
                <a:gd name="T95" fmla="*/ 60 h 611"/>
                <a:gd name="T96" fmla="*/ 312 w 591"/>
                <a:gd name="T97" fmla="*/ 53 h 611"/>
                <a:gd name="T98" fmla="*/ 326 w 591"/>
                <a:gd name="T99" fmla="*/ 47 h 611"/>
                <a:gd name="T100" fmla="*/ 346 w 591"/>
                <a:gd name="T101" fmla="*/ 40 h 611"/>
                <a:gd name="T102" fmla="*/ 352 w 591"/>
                <a:gd name="T103" fmla="*/ 33 h 611"/>
                <a:gd name="T104" fmla="*/ 365 w 591"/>
                <a:gd name="T105" fmla="*/ 27 h 611"/>
                <a:gd name="T106" fmla="*/ 379 w 591"/>
                <a:gd name="T107" fmla="*/ 20 h 611"/>
                <a:gd name="T108" fmla="*/ 392 w 591"/>
                <a:gd name="T109" fmla="*/ 20 h 611"/>
                <a:gd name="T110" fmla="*/ 399 w 591"/>
                <a:gd name="T111" fmla="*/ 13 h 611"/>
                <a:gd name="T112" fmla="*/ 419 w 591"/>
                <a:gd name="T113" fmla="*/ 7 h 611"/>
                <a:gd name="T114" fmla="*/ 432 w 591"/>
                <a:gd name="T115" fmla="*/ 7 h 611"/>
                <a:gd name="T116" fmla="*/ 591 w 591"/>
                <a:gd name="T117" fmla="*/ 578 h 6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91" h="611">
                  <a:moveTo>
                    <a:pt x="0" y="611"/>
                  </a:moveTo>
                  <a:lnTo>
                    <a:pt x="0" y="611"/>
                  </a:lnTo>
                  <a:lnTo>
                    <a:pt x="0" y="598"/>
                  </a:lnTo>
                  <a:lnTo>
                    <a:pt x="0" y="585"/>
                  </a:lnTo>
                  <a:lnTo>
                    <a:pt x="0" y="578"/>
                  </a:lnTo>
                  <a:lnTo>
                    <a:pt x="0" y="565"/>
                  </a:lnTo>
                  <a:lnTo>
                    <a:pt x="0" y="558"/>
                  </a:lnTo>
                  <a:lnTo>
                    <a:pt x="0" y="545"/>
                  </a:lnTo>
                  <a:lnTo>
                    <a:pt x="0" y="538"/>
                  </a:lnTo>
                  <a:lnTo>
                    <a:pt x="0" y="525"/>
                  </a:lnTo>
                  <a:lnTo>
                    <a:pt x="0" y="512"/>
                  </a:lnTo>
                  <a:lnTo>
                    <a:pt x="0" y="505"/>
                  </a:lnTo>
                  <a:lnTo>
                    <a:pt x="7" y="492"/>
                  </a:lnTo>
                  <a:lnTo>
                    <a:pt x="7" y="485"/>
                  </a:lnTo>
                  <a:lnTo>
                    <a:pt x="7" y="472"/>
                  </a:lnTo>
                  <a:lnTo>
                    <a:pt x="7" y="465"/>
                  </a:lnTo>
                  <a:lnTo>
                    <a:pt x="13" y="452"/>
                  </a:lnTo>
                  <a:lnTo>
                    <a:pt x="13" y="445"/>
                  </a:lnTo>
                  <a:lnTo>
                    <a:pt x="13" y="432"/>
                  </a:lnTo>
                  <a:lnTo>
                    <a:pt x="20" y="425"/>
                  </a:lnTo>
                  <a:lnTo>
                    <a:pt x="20" y="412"/>
                  </a:lnTo>
                  <a:lnTo>
                    <a:pt x="27" y="405"/>
                  </a:lnTo>
                  <a:lnTo>
                    <a:pt x="27" y="392"/>
                  </a:lnTo>
                  <a:lnTo>
                    <a:pt x="33" y="385"/>
                  </a:lnTo>
                  <a:lnTo>
                    <a:pt x="33" y="372"/>
                  </a:lnTo>
                  <a:lnTo>
                    <a:pt x="40" y="365"/>
                  </a:lnTo>
                  <a:lnTo>
                    <a:pt x="40" y="352"/>
                  </a:lnTo>
                  <a:lnTo>
                    <a:pt x="47" y="345"/>
                  </a:lnTo>
                  <a:lnTo>
                    <a:pt x="53" y="332"/>
                  </a:lnTo>
                  <a:lnTo>
                    <a:pt x="53" y="326"/>
                  </a:lnTo>
                  <a:lnTo>
                    <a:pt x="60" y="319"/>
                  </a:lnTo>
                  <a:lnTo>
                    <a:pt x="67" y="306"/>
                  </a:lnTo>
                  <a:lnTo>
                    <a:pt x="67" y="299"/>
                  </a:lnTo>
                  <a:lnTo>
                    <a:pt x="73" y="286"/>
                  </a:lnTo>
                  <a:lnTo>
                    <a:pt x="80" y="279"/>
                  </a:lnTo>
                  <a:lnTo>
                    <a:pt x="86" y="272"/>
                  </a:lnTo>
                  <a:lnTo>
                    <a:pt x="86" y="259"/>
                  </a:lnTo>
                  <a:lnTo>
                    <a:pt x="93" y="253"/>
                  </a:lnTo>
                  <a:lnTo>
                    <a:pt x="100" y="246"/>
                  </a:lnTo>
                  <a:lnTo>
                    <a:pt x="106" y="233"/>
                  </a:lnTo>
                  <a:lnTo>
                    <a:pt x="113" y="226"/>
                  </a:lnTo>
                  <a:lnTo>
                    <a:pt x="120" y="219"/>
                  </a:lnTo>
                  <a:lnTo>
                    <a:pt x="126" y="213"/>
                  </a:lnTo>
                  <a:lnTo>
                    <a:pt x="133" y="206"/>
                  </a:lnTo>
                  <a:lnTo>
                    <a:pt x="140" y="193"/>
                  </a:lnTo>
                  <a:lnTo>
                    <a:pt x="146" y="186"/>
                  </a:lnTo>
                  <a:lnTo>
                    <a:pt x="153" y="179"/>
                  </a:lnTo>
                  <a:lnTo>
                    <a:pt x="160" y="173"/>
                  </a:lnTo>
                  <a:lnTo>
                    <a:pt x="166" y="166"/>
                  </a:lnTo>
                  <a:lnTo>
                    <a:pt x="173" y="153"/>
                  </a:lnTo>
                  <a:lnTo>
                    <a:pt x="179" y="146"/>
                  </a:lnTo>
                  <a:lnTo>
                    <a:pt x="186" y="140"/>
                  </a:lnTo>
                  <a:lnTo>
                    <a:pt x="193" y="133"/>
                  </a:lnTo>
                  <a:lnTo>
                    <a:pt x="206" y="126"/>
                  </a:lnTo>
                  <a:lnTo>
                    <a:pt x="213" y="120"/>
                  </a:lnTo>
                  <a:lnTo>
                    <a:pt x="219" y="113"/>
                  </a:lnTo>
                  <a:lnTo>
                    <a:pt x="226" y="106"/>
                  </a:lnTo>
                  <a:lnTo>
                    <a:pt x="239" y="100"/>
                  </a:lnTo>
                  <a:lnTo>
                    <a:pt x="246" y="93"/>
                  </a:lnTo>
                  <a:lnTo>
                    <a:pt x="253" y="93"/>
                  </a:lnTo>
                  <a:lnTo>
                    <a:pt x="259" y="86"/>
                  </a:lnTo>
                  <a:lnTo>
                    <a:pt x="272" y="80"/>
                  </a:lnTo>
                  <a:lnTo>
                    <a:pt x="279" y="73"/>
                  </a:lnTo>
                  <a:lnTo>
                    <a:pt x="286" y="67"/>
                  </a:lnTo>
                  <a:lnTo>
                    <a:pt x="299" y="60"/>
                  </a:lnTo>
                  <a:lnTo>
                    <a:pt x="306" y="60"/>
                  </a:lnTo>
                  <a:lnTo>
                    <a:pt x="312" y="53"/>
                  </a:lnTo>
                  <a:lnTo>
                    <a:pt x="326" y="47"/>
                  </a:lnTo>
                  <a:lnTo>
                    <a:pt x="332" y="40"/>
                  </a:lnTo>
                  <a:lnTo>
                    <a:pt x="346" y="40"/>
                  </a:lnTo>
                  <a:lnTo>
                    <a:pt x="352" y="33"/>
                  </a:lnTo>
                  <a:lnTo>
                    <a:pt x="365" y="27"/>
                  </a:lnTo>
                  <a:lnTo>
                    <a:pt x="372" y="27"/>
                  </a:lnTo>
                  <a:lnTo>
                    <a:pt x="379" y="20"/>
                  </a:lnTo>
                  <a:lnTo>
                    <a:pt x="392" y="20"/>
                  </a:lnTo>
                  <a:lnTo>
                    <a:pt x="399" y="13"/>
                  </a:lnTo>
                  <a:lnTo>
                    <a:pt x="412" y="13"/>
                  </a:lnTo>
                  <a:lnTo>
                    <a:pt x="419" y="7"/>
                  </a:lnTo>
                  <a:lnTo>
                    <a:pt x="432" y="7"/>
                  </a:lnTo>
                  <a:lnTo>
                    <a:pt x="439" y="0"/>
                  </a:lnTo>
                  <a:lnTo>
                    <a:pt x="591" y="578"/>
                  </a:lnTo>
                  <a:lnTo>
                    <a:pt x="0" y="611"/>
                  </a:lnTo>
                  <a:close/>
                </a:path>
              </a:pathLst>
            </a:custGeom>
            <a:solidFill>
              <a:srgbClr val="000000"/>
            </a:solidFill>
            <a:ln w="11113">
              <a:solidFill>
                <a:srgbClr val="000000"/>
              </a:solidFill>
              <a:prstDash val="solid"/>
              <a:round/>
              <a:headEnd/>
              <a:tailEnd/>
            </a:ln>
          </p:spPr>
          <p:txBody>
            <a:bodyPr/>
            <a:lstStyle/>
            <a:p>
              <a:endParaRPr lang="en-US"/>
            </a:p>
          </p:txBody>
        </p:sp>
        <p:sp>
          <p:nvSpPr>
            <p:cNvPr id="14354" name="Freeform 25"/>
            <p:cNvSpPr>
              <a:spLocks/>
            </p:cNvSpPr>
            <p:nvPr/>
          </p:nvSpPr>
          <p:spPr bwMode="auto">
            <a:xfrm>
              <a:off x="2719" y="1576"/>
              <a:ext cx="152" cy="598"/>
            </a:xfrm>
            <a:custGeom>
              <a:avLst/>
              <a:gdLst>
                <a:gd name="T0" fmla="*/ 0 w 152"/>
                <a:gd name="T1" fmla="*/ 20 h 598"/>
                <a:gd name="T2" fmla="*/ 0 w 152"/>
                <a:gd name="T3" fmla="*/ 20 h 598"/>
                <a:gd name="T4" fmla="*/ 13 w 152"/>
                <a:gd name="T5" fmla="*/ 20 h 598"/>
                <a:gd name="T6" fmla="*/ 13 w 152"/>
                <a:gd name="T7" fmla="*/ 20 h 598"/>
                <a:gd name="T8" fmla="*/ 13 w 152"/>
                <a:gd name="T9" fmla="*/ 20 h 598"/>
                <a:gd name="T10" fmla="*/ 19 w 152"/>
                <a:gd name="T11" fmla="*/ 20 h 598"/>
                <a:gd name="T12" fmla="*/ 19 w 152"/>
                <a:gd name="T13" fmla="*/ 20 h 598"/>
                <a:gd name="T14" fmla="*/ 19 w 152"/>
                <a:gd name="T15" fmla="*/ 20 h 598"/>
                <a:gd name="T16" fmla="*/ 33 w 152"/>
                <a:gd name="T17" fmla="*/ 13 h 598"/>
                <a:gd name="T18" fmla="*/ 33 w 152"/>
                <a:gd name="T19" fmla="*/ 13 h 598"/>
                <a:gd name="T20" fmla="*/ 33 w 152"/>
                <a:gd name="T21" fmla="*/ 13 h 598"/>
                <a:gd name="T22" fmla="*/ 39 w 152"/>
                <a:gd name="T23" fmla="*/ 13 h 598"/>
                <a:gd name="T24" fmla="*/ 39 w 152"/>
                <a:gd name="T25" fmla="*/ 13 h 598"/>
                <a:gd name="T26" fmla="*/ 39 w 152"/>
                <a:gd name="T27" fmla="*/ 13 h 598"/>
                <a:gd name="T28" fmla="*/ 53 w 152"/>
                <a:gd name="T29" fmla="*/ 13 h 598"/>
                <a:gd name="T30" fmla="*/ 53 w 152"/>
                <a:gd name="T31" fmla="*/ 13 h 598"/>
                <a:gd name="T32" fmla="*/ 53 w 152"/>
                <a:gd name="T33" fmla="*/ 13 h 598"/>
                <a:gd name="T34" fmla="*/ 59 w 152"/>
                <a:gd name="T35" fmla="*/ 7 h 598"/>
                <a:gd name="T36" fmla="*/ 59 w 152"/>
                <a:gd name="T37" fmla="*/ 7 h 598"/>
                <a:gd name="T38" fmla="*/ 59 w 152"/>
                <a:gd name="T39" fmla="*/ 7 h 598"/>
                <a:gd name="T40" fmla="*/ 73 w 152"/>
                <a:gd name="T41" fmla="*/ 7 h 598"/>
                <a:gd name="T42" fmla="*/ 73 w 152"/>
                <a:gd name="T43" fmla="*/ 7 h 598"/>
                <a:gd name="T44" fmla="*/ 73 w 152"/>
                <a:gd name="T45" fmla="*/ 7 h 598"/>
                <a:gd name="T46" fmla="*/ 86 w 152"/>
                <a:gd name="T47" fmla="*/ 7 h 598"/>
                <a:gd name="T48" fmla="*/ 86 w 152"/>
                <a:gd name="T49" fmla="*/ 7 h 598"/>
                <a:gd name="T50" fmla="*/ 86 w 152"/>
                <a:gd name="T51" fmla="*/ 7 h 598"/>
                <a:gd name="T52" fmla="*/ 93 w 152"/>
                <a:gd name="T53" fmla="*/ 7 h 598"/>
                <a:gd name="T54" fmla="*/ 93 w 152"/>
                <a:gd name="T55" fmla="*/ 7 h 598"/>
                <a:gd name="T56" fmla="*/ 93 w 152"/>
                <a:gd name="T57" fmla="*/ 7 h 598"/>
                <a:gd name="T58" fmla="*/ 106 w 152"/>
                <a:gd name="T59" fmla="*/ 7 h 598"/>
                <a:gd name="T60" fmla="*/ 106 w 152"/>
                <a:gd name="T61" fmla="*/ 7 h 598"/>
                <a:gd name="T62" fmla="*/ 106 w 152"/>
                <a:gd name="T63" fmla="*/ 7 h 598"/>
                <a:gd name="T64" fmla="*/ 112 w 152"/>
                <a:gd name="T65" fmla="*/ 7 h 598"/>
                <a:gd name="T66" fmla="*/ 112 w 152"/>
                <a:gd name="T67" fmla="*/ 7 h 598"/>
                <a:gd name="T68" fmla="*/ 112 w 152"/>
                <a:gd name="T69" fmla="*/ 7 h 598"/>
                <a:gd name="T70" fmla="*/ 126 w 152"/>
                <a:gd name="T71" fmla="*/ 7 h 598"/>
                <a:gd name="T72" fmla="*/ 126 w 152"/>
                <a:gd name="T73" fmla="*/ 7 h 598"/>
                <a:gd name="T74" fmla="*/ 126 w 152"/>
                <a:gd name="T75" fmla="*/ 7 h 598"/>
                <a:gd name="T76" fmla="*/ 132 w 152"/>
                <a:gd name="T77" fmla="*/ 0 h 598"/>
                <a:gd name="T78" fmla="*/ 132 w 152"/>
                <a:gd name="T79" fmla="*/ 0 h 598"/>
                <a:gd name="T80" fmla="*/ 132 w 152"/>
                <a:gd name="T81" fmla="*/ 0 h 598"/>
                <a:gd name="T82" fmla="*/ 146 w 152"/>
                <a:gd name="T83" fmla="*/ 0 h 598"/>
                <a:gd name="T84" fmla="*/ 146 w 152"/>
                <a:gd name="T85" fmla="*/ 0 h 598"/>
                <a:gd name="T86" fmla="*/ 146 w 152"/>
                <a:gd name="T87" fmla="*/ 0 h 598"/>
                <a:gd name="T88" fmla="*/ 152 w 152"/>
                <a:gd name="T89" fmla="*/ 0 h 598"/>
                <a:gd name="T90" fmla="*/ 152 w 152"/>
                <a:gd name="T91" fmla="*/ 0 h 598"/>
                <a:gd name="T92" fmla="*/ 152 w 152"/>
                <a:gd name="T93" fmla="*/ 598 h 598"/>
                <a:gd name="T94" fmla="*/ 0 w 152"/>
                <a:gd name="T95" fmla="*/ 20 h 5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2" h="598">
                  <a:moveTo>
                    <a:pt x="0" y="20"/>
                  </a:moveTo>
                  <a:lnTo>
                    <a:pt x="0" y="20"/>
                  </a:lnTo>
                  <a:lnTo>
                    <a:pt x="13" y="20"/>
                  </a:lnTo>
                  <a:lnTo>
                    <a:pt x="19" y="20"/>
                  </a:lnTo>
                  <a:lnTo>
                    <a:pt x="33" y="13"/>
                  </a:lnTo>
                  <a:lnTo>
                    <a:pt x="39" y="13"/>
                  </a:lnTo>
                  <a:lnTo>
                    <a:pt x="53" y="13"/>
                  </a:lnTo>
                  <a:lnTo>
                    <a:pt x="59" y="7"/>
                  </a:lnTo>
                  <a:lnTo>
                    <a:pt x="73" y="7"/>
                  </a:lnTo>
                  <a:lnTo>
                    <a:pt x="86" y="7"/>
                  </a:lnTo>
                  <a:lnTo>
                    <a:pt x="93" y="7"/>
                  </a:lnTo>
                  <a:lnTo>
                    <a:pt x="106" y="7"/>
                  </a:lnTo>
                  <a:lnTo>
                    <a:pt x="112" y="7"/>
                  </a:lnTo>
                  <a:lnTo>
                    <a:pt x="126" y="7"/>
                  </a:lnTo>
                  <a:lnTo>
                    <a:pt x="132" y="0"/>
                  </a:lnTo>
                  <a:lnTo>
                    <a:pt x="146" y="0"/>
                  </a:lnTo>
                  <a:lnTo>
                    <a:pt x="152" y="0"/>
                  </a:lnTo>
                  <a:lnTo>
                    <a:pt x="152" y="598"/>
                  </a:lnTo>
                  <a:lnTo>
                    <a:pt x="0" y="20"/>
                  </a:lnTo>
                  <a:close/>
                </a:path>
              </a:pathLst>
            </a:custGeom>
            <a:solidFill>
              <a:srgbClr val="000000"/>
            </a:solidFill>
            <a:ln w="11113">
              <a:solidFill>
                <a:srgbClr val="000000"/>
              </a:solidFill>
              <a:prstDash val="solid"/>
              <a:round/>
              <a:headEnd/>
              <a:tailEnd/>
            </a:ln>
          </p:spPr>
          <p:txBody>
            <a:bodyPr/>
            <a:lstStyle/>
            <a:p>
              <a:endParaRPr lang="en-US"/>
            </a:p>
          </p:txBody>
        </p:sp>
        <p:sp>
          <p:nvSpPr>
            <p:cNvPr id="14355" name="Freeform 26"/>
            <p:cNvSpPr>
              <a:spLocks/>
            </p:cNvSpPr>
            <p:nvPr/>
          </p:nvSpPr>
          <p:spPr bwMode="auto">
            <a:xfrm>
              <a:off x="2858" y="1563"/>
              <a:ext cx="598" cy="591"/>
            </a:xfrm>
            <a:custGeom>
              <a:avLst/>
              <a:gdLst>
                <a:gd name="T0" fmla="*/ 13 w 598"/>
                <a:gd name="T1" fmla="*/ 0 h 591"/>
                <a:gd name="T2" fmla="*/ 33 w 598"/>
                <a:gd name="T3" fmla="*/ 0 h 591"/>
                <a:gd name="T4" fmla="*/ 53 w 598"/>
                <a:gd name="T5" fmla="*/ 0 h 591"/>
                <a:gd name="T6" fmla="*/ 67 w 598"/>
                <a:gd name="T7" fmla="*/ 0 h 591"/>
                <a:gd name="T8" fmla="*/ 86 w 598"/>
                <a:gd name="T9" fmla="*/ 7 h 591"/>
                <a:gd name="T10" fmla="*/ 106 w 598"/>
                <a:gd name="T11" fmla="*/ 7 h 591"/>
                <a:gd name="T12" fmla="*/ 113 w 598"/>
                <a:gd name="T13" fmla="*/ 13 h 591"/>
                <a:gd name="T14" fmla="*/ 133 w 598"/>
                <a:gd name="T15" fmla="*/ 13 h 591"/>
                <a:gd name="T16" fmla="*/ 153 w 598"/>
                <a:gd name="T17" fmla="*/ 20 h 591"/>
                <a:gd name="T18" fmla="*/ 166 w 598"/>
                <a:gd name="T19" fmla="*/ 26 h 591"/>
                <a:gd name="T20" fmla="*/ 186 w 598"/>
                <a:gd name="T21" fmla="*/ 26 h 591"/>
                <a:gd name="T22" fmla="*/ 206 w 598"/>
                <a:gd name="T23" fmla="*/ 33 h 591"/>
                <a:gd name="T24" fmla="*/ 213 w 598"/>
                <a:gd name="T25" fmla="*/ 40 h 591"/>
                <a:gd name="T26" fmla="*/ 233 w 598"/>
                <a:gd name="T27" fmla="*/ 46 h 591"/>
                <a:gd name="T28" fmla="*/ 253 w 598"/>
                <a:gd name="T29" fmla="*/ 53 h 591"/>
                <a:gd name="T30" fmla="*/ 259 w 598"/>
                <a:gd name="T31" fmla="*/ 60 h 591"/>
                <a:gd name="T32" fmla="*/ 279 w 598"/>
                <a:gd name="T33" fmla="*/ 66 h 591"/>
                <a:gd name="T34" fmla="*/ 299 w 598"/>
                <a:gd name="T35" fmla="*/ 80 h 591"/>
                <a:gd name="T36" fmla="*/ 306 w 598"/>
                <a:gd name="T37" fmla="*/ 86 h 591"/>
                <a:gd name="T38" fmla="*/ 326 w 598"/>
                <a:gd name="T39" fmla="*/ 93 h 591"/>
                <a:gd name="T40" fmla="*/ 346 w 598"/>
                <a:gd name="T41" fmla="*/ 106 h 591"/>
                <a:gd name="T42" fmla="*/ 352 w 598"/>
                <a:gd name="T43" fmla="*/ 113 h 591"/>
                <a:gd name="T44" fmla="*/ 365 w 598"/>
                <a:gd name="T45" fmla="*/ 126 h 591"/>
                <a:gd name="T46" fmla="*/ 385 w 598"/>
                <a:gd name="T47" fmla="*/ 139 h 591"/>
                <a:gd name="T48" fmla="*/ 392 w 598"/>
                <a:gd name="T49" fmla="*/ 146 h 591"/>
                <a:gd name="T50" fmla="*/ 405 w 598"/>
                <a:gd name="T51" fmla="*/ 159 h 591"/>
                <a:gd name="T52" fmla="*/ 425 w 598"/>
                <a:gd name="T53" fmla="*/ 173 h 591"/>
                <a:gd name="T54" fmla="*/ 432 w 598"/>
                <a:gd name="T55" fmla="*/ 179 h 591"/>
                <a:gd name="T56" fmla="*/ 445 w 598"/>
                <a:gd name="T57" fmla="*/ 199 h 591"/>
                <a:gd name="T58" fmla="*/ 458 w 598"/>
                <a:gd name="T59" fmla="*/ 212 h 591"/>
                <a:gd name="T60" fmla="*/ 465 w 598"/>
                <a:gd name="T61" fmla="*/ 219 h 591"/>
                <a:gd name="T62" fmla="*/ 478 w 598"/>
                <a:gd name="T63" fmla="*/ 239 h 591"/>
                <a:gd name="T64" fmla="*/ 492 w 598"/>
                <a:gd name="T65" fmla="*/ 252 h 591"/>
                <a:gd name="T66" fmla="*/ 498 w 598"/>
                <a:gd name="T67" fmla="*/ 259 h 591"/>
                <a:gd name="T68" fmla="*/ 505 w 598"/>
                <a:gd name="T69" fmla="*/ 279 h 591"/>
                <a:gd name="T70" fmla="*/ 518 w 598"/>
                <a:gd name="T71" fmla="*/ 299 h 591"/>
                <a:gd name="T72" fmla="*/ 525 w 598"/>
                <a:gd name="T73" fmla="*/ 305 h 591"/>
                <a:gd name="T74" fmla="*/ 532 w 598"/>
                <a:gd name="T75" fmla="*/ 325 h 591"/>
                <a:gd name="T76" fmla="*/ 545 w 598"/>
                <a:gd name="T77" fmla="*/ 345 h 591"/>
                <a:gd name="T78" fmla="*/ 545 w 598"/>
                <a:gd name="T79" fmla="*/ 352 h 591"/>
                <a:gd name="T80" fmla="*/ 551 w 598"/>
                <a:gd name="T81" fmla="*/ 372 h 591"/>
                <a:gd name="T82" fmla="*/ 558 w 598"/>
                <a:gd name="T83" fmla="*/ 392 h 591"/>
                <a:gd name="T84" fmla="*/ 565 w 598"/>
                <a:gd name="T85" fmla="*/ 398 h 591"/>
                <a:gd name="T86" fmla="*/ 571 w 598"/>
                <a:gd name="T87" fmla="*/ 418 h 591"/>
                <a:gd name="T88" fmla="*/ 578 w 598"/>
                <a:gd name="T89" fmla="*/ 438 h 591"/>
                <a:gd name="T90" fmla="*/ 578 w 598"/>
                <a:gd name="T91" fmla="*/ 452 h 591"/>
                <a:gd name="T92" fmla="*/ 585 w 598"/>
                <a:gd name="T93" fmla="*/ 471 h 591"/>
                <a:gd name="T94" fmla="*/ 585 w 598"/>
                <a:gd name="T95" fmla="*/ 491 h 591"/>
                <a:gd name="T96" fmla="*/ 591 w 598"/>
                <a:gd name="T97" fmla="*/ 498 h 591"/>
                <a:gd name="T98" fmla="*/ 591 w 598"/>
                <a:gd name="T99" fmla="*/ 525 h 591"/>
                <a:gd name="T100" fmla="*/ 591 w 598"/>
                <a:gd name="T101" fmla="*/ 545 h 591"/>
                <a:gd name="T102" fmla="*/ 598 w 598"/>
                <a:gd name="T103" fmla="*/ 551 h 591"/>
                <a:gd name="T104" fmla="*/ 598 w 598"/>
                <a:gd name="T105" fmla="*/ 571 h 591"/>
                <a:gd name="T106" fmla="*/ 598 w 598"/>
                <a:gd name="T107" fmla="*/ 591 h 5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98" h="591">
                  <a:moveTo>
                    <a:pt x="0" y="0"/>
                  </a:moveTo>
                  <a:lnTo>
                    <a:pt x="0" y="0"/>
                  </a:lnTo>
                  <a:lnTo>
                    <a:pt x="13" y="0"/>
                  </a:lnTo>
                  <a:lnTo>
                    <a:pt x="20" y="0"/>
                  </a:lnTo>
                  <a:lnTo>
                    <a:pt x="33" y="0"/>
                  </a:lnTo>
                  <a:lnTo>
                    <a:pt x="47" y="0"/>
                  </a:lnTo>
                  <a:lnTo>
                    <a:pt x="53" y="0"/>
                  </a:lnTo>
                  <a:lnTo>
                    <a:pt x="67" y="0"/>
                  </a:lnTo>
                  <a:lnTo>
                    <a:pt x="73" y="7"/>
                  </a:lnTo>
                  <a:lnTo>
                    <a:pt x="86" y="7"/>
                  </a:lnTo>
                  <a:lnTo>
                    <a:pt x="93" y="7"/>
                  </a:lnTo>
                  <a:lnTo>
                    <a:pt x="106" y="7"/>
                  </a:lnTo>
                  <a:lnTo>
                    <a:pt x="113" y="13"/>
                  </a:lnTo>
                  <a:lnTo>
                    <a:pt x="126" y="13"/>
                  </a:lnTo>
                  <a:lnTo>
                    <a:pt x="133" y="13"/>
                  </a:lnTo>
                  <a:lnTo>
                    <a:pt x="146" y="20"/>
                  </a:lnTo>
                  <a:lnTo>
                    <a:pt x="153" y="20"/>
                  </a:lnTo>
                  <a:lnTo>
                    <a:pt x="166" y="26"/>
                  </a:lnTo>
                  <a:lnTo>
                    <a:pt x="173" y="26"/>
                  </a:lnTo>
                  <a:lnTo>
                    <a:pt x="186" y="26"/>
                  </a:lnTo>
                  <a:lnTo>
                    <a:pt x="193" y="33"/>
                  </a:lnTo>
                  <a:lnTo>
                    <a:pt x="206" y="33"/>
                  </a:lnTo>
                  <a:lnTo>
                    <a:pt x="213" y="40"/>
                  </a:lnTo>
                  <a:lnTo>
                    <a:pt x="226" y="46"/>
                  </a:lnTo>
                  <a:lnTo>
                    <a:pt x="233" y="46"/>
                  </a:lnTo>
                  <a:lnTo>
                    <a:pt x="246" y="53"/>
                  </a:lnTo>
                  <a:lnTo>
                    <a:pt x="253" y="53"/>
                  </a:lnTo>
                  <a:lnTo>
                    <a:pt x="259" y="60"/>
                  </a:lnTo>
                  <a:lnTo>
                    <a:pt x="272" y="66"/>
                  </a:lnTo>
                  <a:lnTo>
                    <a:pt x="279" y="66"/>
                  </a:lnTo>
                  <a:lnTo>
                    <a:pt x="292" y="73"/>
                  </a:lnTo>
                  <a:lnTo>
                    <a:pt x="299" y="80"/>
                  </a:lnTo>
                  <a:lnTo>
                    <a:pt x="306" y="86"/>
                  </a:lnTo>
                  <a:lnTo>
                    <a:pt x="319" y="93"/>
                  </a:lnTo>
                  <a:lnTo>
                    <a:pt x="326" y="93"/>
                  </a:lnTo>
                  <a:lnTo>
                    <a:pt x="332" y="100"/>
                  </a:lnTo>
                  <a:lnTo>
                    <a:pt x="346" y="106"/>
                  </a:lnTo>
                  <a:lnTo>
                    <a:pt x="352" y="113"/>
                  </a:lnTo>
                  <a:lnTo>
                    <a:pt x="359" y="119"/>
                  </a:lnTo>
                  <a:lnTo>
                    <a:pt x="365" y="126"/>
                  </a:lnTo>
                  <a:lnTo>
                    <a:pt x="379" y="133"/>
                  </a:lnTo>
                  <a:lnTo>
                    <a:pt x="385" y="139"/>
                  </a:lnTo>
                  <a:lnTo>
                    <a:pt x="392" y="146"/>
                  </a:lnTo>
                  <a:lnTo>
                    <a:pt x="399" y="153"/>
                  </a:lnTo>
                  <a:lnTo>
                    <a:pt x="405" y="159"/>
                  </a:lnTo>
                  <a:lnTo>
                    <a:pt x="412" y="166"/>
                  </a:lnTo>
                  <a:lnTo>
                    <a:pt x="425" y="173"/>
                  </a:lnTo>
                  <a:lnTo>
                    <a:pt x="432" y="179"/>
                  </a:lnTo>
                  <a:lnTo>
                    <a:pt x="439" y="186"/>
                  </a:lnTo>
                  <a:lnTo>
                    <a:pt x="445" y="199"/>
                  </a:lnTo>
                  <a:lnTo>
                    <a:pt x="452" y="206"/>
                  </a:lnTo>
                  <a:lnTo>
                    <a:pt x="458" y="212"/>
                  </a:lnTo>
                  <a:lnTo>
                    <a:pt x="465" y="219"/>
                  </a:lnTo>
                  <a:lnTo>
                    <a:pt x="472" y="226"/>
                  </a:lnTo>
                  <a:lnTo>
                    <a:pt x="478" y="239"/>
                  </a:lnTo>
                  <a:lnTo>
                    <a:pt x="485" y="246"/>
                  </a:lnTo>
                  <a:lnTo>
                    <a:pt x="492" y="252"/>
                  </a:lnTo>
                  <a:lnTo>
                    <a:pt x="498" y="259"/>
                  </a:lnTo>
                  <a:lnTo>
                    <a:pt x="498" y="272"/>
                  </a:lnTo>
                  <a:lnTo>
                    <a:pt x="505" y="279"/>
                  </a:lnTo>
                  <a:lnTo>
                    <a:pt x="512" y="286"/>
                  </a:lnTo>
                  <a:lnTo>
                    <a:pt x="518" y="299"/>
                  </a:lnTo>
                  <a:lnTo>
                    <a:pt x="525" y="305"/>
                  </a:lnTo>
                  <a:lnTo>
                    <a:pt x="525" y="312"/>
                  </a:lnTo>
                  <a:lnTo>
                    <a:pt x="532" y="325"/>
                  </a:lnTo>
                  <a:lnTo>
                    <a:pt x="538" y="332"/>
                  </a:lnTo>
                  <a:lnTo>
                    <a:pt x="545" y="345"/>
                  </a:lnTo>
                  <a:lnTo>
                    <a:pt x="545" y="352"/>
                  </a:lnTo>
                  <a:lnTo>
                    <a:pt x="551" y="365"/>
                  </a:lnTo>
                  <a:lnTo>
                    <a:pt x="551" y="372"/>
                  </a:lnTo>
                  <a:lnTo>
                    <a:pt x="558" y="378"/>
                  </a:lnTo>
                  <a:lnTo>
                    <a:pt x="558" y="392"/>
                  </a:lnTo>
                  <a:lnTo>
                    <a:pt x="565" y="398"/>
                  </a:lnTo>
                  <a:lnTo>
                    <a:pt x="565" y="412"/>
                  </a:lnTo>
                  <a:lnTo>
                    <a:pt x="571" y="418"/>
                  </a:lnTo>
                  <a:lnTo>
                    <a:pt x="571" y="432"/>
                  </a:lnTo>
                  <a:lnTo>
                    <a:pt x="578" y="438"/>
                  </a:lnTo>
                  <a:lnTo>
                    <a:pt x="578" y="452"/>
                  </a:lnTo>
                  <a:lnTo>
                    <a:pt x="585" y="458"/>
                  </a:lnTo>
                  <a:lnTo>
                    <a:pt x="585" y="471"/>
                  </a:lnTo>
                  <a:lnTo>
                    <a:pt x="585" y="478"/>
                  </a:lnTo>
                  <a:lnTo>
                    <a:pt x="585" y="491"/>
                  </a:lnTo>
                  <a:lnTo>
                    <a:pt x="591" y="498"/>
                  </a:lnTo>
                  <a:lnTo>
                    <a:pt x="591" y="511"/>
                  </a:lnTo>
                  <a:lnTo>
                    <a:pt x="591" y="525"/>
                  </a:lnTo>
                  <a:lnTo>
                    <a:pt x="591" y="531"/>
                  </a:lnTo>
                  <a:lnTo>
                    <a:pt x="591" y="545"/>
                  </a:lnTo>
                  <a:lnTo>
                    <a:pt x="598" y="551"/>
                  </a:lnTo>
                  <a:lnTo>
                    <a:pt x="598" y="564"/>
                  </a:lnTo>
                  <a:lnTo>
                    <a:pt x="598" y="571"/>
                  </a:lnTo>
                  <a:lnTo>
                    <a:pt x="598" y="584"/>
                  </a:lnTo>
                  <a:lnTo>
                    <a:pt x="598" y="591"/>
                  </a:lnTo>
                  <a:lnTo>
                    <a:pt x="0" y="591"/>
                  </a:lnTo>
                  <a:lnTo>
                    <a:pt x="0" y="0"/>
                  </a:lnTo>
                  <a:close/>
                </a:path>
              </a:pathLst>
            </a:custGeom>
            <a:solidFill>
              <a:srgbClr val="0000FF"/>
            </a:solidFill>
            <a:ln w="11113">
              <a:solidFill>
                <a:srgbClr val="000000"/>
              </a:solidFill>
              <a:prstDash val="solid"/>
              <a:round/>
              <a:headEnd/>
              <a:tailEnd/>
            </a:ln>
          </p:spPr>
          <p:txBody>
            <a:bodyPr/>
            <a:lstStyle/>
            <a:p>
              <a:endParaRPr lang="en-US"/>
            </a:p>
          </p:txBody>
        </p:sp>
        <p:sp>
          <p:nvSpPr>
            <p:cNvPr id="14356" name="Freeform 27"/>
            <p:cNvSpPr>
              <a:spLocks/>
            </p:cNvSpPr>
            <p:nvPr/>
          </p:nvSpPr>
          <p:spPr bwMode="auto">
            <a:xfrm>
              <a:off x="2287" y="2154"/>
              <a:ext cx="1169" cy="598"/>
            </a:xfrm>
            <a:custGeom>
              <a:avLst/>
              <a:gdLst>
                <a:gd name="T0" fmla="*/ 1169 w 1169"/>
                <a:gd name="T1" fmla="*/ 27 h 598"/>
                <a:gd name="T2" fmla="*/ 1162 w 1169"/>
                <a:gd name="T3" fmla="*/ 53 h 598"/>
                <a:gd name="T4" fmla="*/ 1162 w 1169"/>
                <a:gd name="T5" fmla="*/ 86 h 598"/>
                <a:gd name="T6" fmla="*/ 1156 w 1169"/>
                <a:gd name="T7" fmla="*/ 106 h 598"/>
                <a:gd name="T8" fmla="*/ 1156 w 1169"/>
                <a:gd name="T9" fmla="*/ 140 h 598"/>
                <a:gd name="T10" fmla="*/ 1142 w 1169"/>
                <a:gd name="T11" fmla="*/ 166 h 598"/>
                <a:gd name="T12" fmla="*/ 1136 w 1169"/>
                <a:gd name="T13" fmla="*/ 186 h 598"/>
                <a:gd name="T14" fmla="*/ 1129 w 1169"/>
                <a:gd name="T15" fmla="*/ 219 h 598"/>
                <a:gd name="T16" fmla="*/ 1116 w 1169"/>
                <a:gd name="T17" fmla="*/ 246 h 598"/>
                <a:gd name="T18" fmla="*/ 1109 w 1169"/>
                <a:gd name="T19" fmla="*/ 266 h 598"/>
                <a:gd name="T20" fmla="*/ 1096 w 1169"/>
                <a:gd name="T21" fmla="*/ 292 h 598"/>
                <a:gd name="T22" fmla="*/ 1076 w 1169"/>
                <a:gd name="T23" fmla="*/ 319 h 598"/>
                <a:gd name="T24" fmla="*/ 1069 w 1169"/>
                <a:gd name="T25" fmla="*/ 332 h 598"/>
                <a:gd name="T26" fmla="*/ 1049 w 1169"/>
                <a:gd name="T27" fmla="*/ 359 h 598"/>
                <a:gd name="T28" fmla="*/ 1029 w 1169"/>
                <a:gd name="T29" fmla="*/ 385 h 598"/>
                <a:gd name="T30" fmla="*/ 1016 w 1169"/>
                <a:gd name="T31" fmla="*/ 399 h 598"/>
                <a:gd name="T32" fmla="*/ 996 w 1169"/>
                <a:gd name="T33" fmla="*/ 425 h 598"/>
                <a:gd name="T34" fmla="*/ 970 w 1169"/>
                <a:gd name="T35" fmla="*/ 445 h 598"/>
                <a:gd name="T36" fmla="*/ 956 w 1169"/>
                <a:gd name="T37" fmla="*/ 458 h 598"/>
                <a:gd name="T38" fmla="*/ 930 w 1169"/>
                <a:gd name="T39" fmla="*/ 478 h 598"/>
                <a:gd name="T40" fmla="*/ 903 w 1169"/>
                <a:gd name="T41" fmla="*/ 498 h 598"/>
                <a:gd name="T42" fmla="*/ 890 w 1169"/>
                <a:gd name="T43" fmla="*/ 505 h 598"/>
                <a:gd name="T44" fmla="*/ 863 w 1169"/>
                <a:gd name="T45" fmla="*/ 525 h 598"/>
                <a:gd name="T46" fmla="*/ 830 w 1169"/>
                <a:gd name="T47" fmla="*/ 538 h 598"/>
                <a:gd name="T48" fmla="*/ 817 w 1169"/>
                <a:gd name="T49" fmla="*/ 545 h 598"/>
                <a:gd name="T50" fmla="*/ 784 w 1169"/>
                <a:gd name="T51" fmla="*/ 558 h 598"/>
                <a:gd name="T52" fmla="*/ 757 w 1169"/>
                <a:gd name="T53" fmla="*/ 571 h 598"/>
                <a:gd name="T54" fmla="*/ 737 w 1169"/>
                <a:gd name="T55" fmla="*/ 578 h 598"/>
                <a:gd name="T56" fmla="*/ 704 w 1169"/>
                <a:gd name="T57" fmla="*/ 585 h 598"/>
                <a:gd name="T58" fmla="*/ 677 w 1169"/>
                <a:gd name="T59" fmla="*/ 591 h 598"/>
                <a:gd name="T60" fmla="*/ 657 w 1169"/>
                <a:gd name="T61" fmla="*/ 591 h 598"/>
                <a:gd name="T62" fmla="*/ 624 w 1169"/>
                <a:gd name="T63" fmla="*/ 598 h 598"/>
                <a:gd name="T64" fmla="*/ 591 w 1169"/>
                <a:gd name="T65" fmla="*/ 598 h 598"/>
                <a:gd name="T66" fmla="*/ 571 w 1169"/>
                <a:gd name="T67" fmla="*/ 598 h 598"/>
                <a:gd name="T68" fmla="*/ 544 w 1169"/>
                <a:gd name="T69" fmla="*/ 598 h 598"/>
                <a:gd name="T70" fmla="*/ 511 w 1169"/>
                <a:gd name="T71" fmla="*/ 591 h 598"/>
                <a:gd name="T72" fmla="*/ 491 w 1169"/>
                <a:gd name="T73" fmla="*/ 591 h 598"/>
                <a:gd name="T74" fmla="*/ 458 w 1169"/>
                <a:gd name="T75" fmla="*/ 585 h 598"/>
                <a:gd name="T76" fmla="*/ 425 w 1169"/>
                <a:gd name="T77" fmla="*/ 578 h 598"/>
                <a:gd name="T78" fmla="*/ 405 w 1169"/>
                <a:gd name="T79" fmla="*/ 578 h 598"/>
                <a:gd name="T80" fmla="*/ 378 w 1169"/>
                <a:gd name="T81" fmla="*/ 565 h 598"/>
                <a:gd name="T82" fmla="*/ 352 w 1169"/>
                <a:gd name="T83" fmla="*/ 558 h 598"/>
                <a:gd name="T84" fmla="*/ 332 w 1169"/>
                <a:gd name="T85" fmla="*/ 545 h 598"/>
                <a:gd name="T86" fmla="*/ 305 w 1169"/>
                <a:gd name="T87" fmla="*/ 531 h 598"/>
                <a:gd name="T88" fmla="*/ 272 w 1169"/>
                <a:gd name="T89" fmla="*/ 518 h 598"/>
                <a:gd name="T90" fmla="*/ 259 w 1169"/>
                <a:gd name="T91" fmla="*/ 505 h 598"/>
                <a:gd name="T92" fmla="*/ 232 w 1169"/>
                <a:gd name="T93" fmla="*/ 492 h 598"/>
                <a:gd name="T94" fmla="*/ 206 w 1169"/>
                <a:gd name="T95" fmla="*/ 472 h 598"/>
                <a:gd name="T96" fmla="*/ 186 w 1169"/>
                <a:gd name="T97" fmla="*/ 458 h 598"/>
                <a:gd name="T98" fmla="*/ 166 w 1169"/>
                <a:gd name="T99" fmla="*/ 438 h 598"/>
                <a:gd name="T100" fmla="*/ 146 w 1169"/>
                <a:gd name="T101" fmla="*/ 418 h 598"/>
                <a:gd name="T102" fmla="*/ 133 w 1169"/>
                <a:gd name="T103" fmla="*/ 399 h 598"/>
                <a:gd name="T104" fmla="*/ 113 w 1169"/>
                <a:gd name="T105" fmla="*/ 379 h 598"/>
                <a:gd name="T106" fmla="*/ 93 w 1169"/>
                <a:gd name="T107" fmla="*/ 352 h 598"/>
                <a:gd name="T108" fmla="*/ 79 w 1169"/>
                <a:gd name="T109" fmla="*/ 332 h 598"/>
                <a:gd name="T110" fmla="*/ 60 w 1169"/>
                <a:gd name="T111" fmla="*/ 312 h 598"/>
                <a:gd name="T112" fmla="*/ 46 w 1169"/>
                <a:gd name="T113" fmla="*/ 286 h 598"/>
                <a:gd name="T114" fmla="*/ 40 w 1169"/>
                <a:gd name="T115" fmla="*/ 266 h 598"/>
                <a:gd name="T116" fmla="*/ 26 w 1169"/>
                <a:gd name="T117" fmla="*/ 233 h 598"/>
                <a:gd name="T118" fmla="*/ 13 w 1169"/>
                <a:gd name="T119" fmla="*/ 206 h 598"/>
                <a:gd name="T120" fmla="*/ 6 w 1169"/>
                <a:gd name="T121" fmla="*/ 186 h 598"/>
                <a:gd name="T122" fmla="*/ 0 w 1169"/>
                <a:gd name="T123" fmla="*/ 159 h 5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69" h="598">
                  <a:moveTo>
                    <a:pt x="1169" y="0"/>
                  </a:moveTo>
                  <a:lnTo>
                    <a:pt x="1169" y="0"/>
                  </a:lnTo>
                  <a:lnTo>
                    <a:pt x="1169" y="13"/>
                  </a:lnTo>
                  <a:lnTo>
                    <a:pt x="1169" y="27"/>
                  </a:lnTo>
                  <a:lnTo>
                    <a:pt x="1169" y="33"/>
                  </a:lnTo>
                  <a:lnTo>
                    <a:pt x="1169" y="47"/>
                  </a:lnTo>
                  <a:lnTo>
                    <a:pt x="1162" y="53"/>
                  </a:lnTo>
                  <a:lnTo>
                    <a:pt x="1162" y="66"/>
                  </a:lnTo>
                  <a:lnTo>
                    <a:pt x="1162" y="73"/>
                  </a:lnTo>
                  <a:lnTo>
                    <a:pt x="1162" y="86"/>
                  </a:lnTo>
                  <a:lnTo>
                    <a:pt x="1162" y="93"/>
                  </a:lnTo>
                  <a:lnTo>
                    <a:pt x="1156" y="106"/>
                  </a:lnTo>
                  <a:lnTo>
                    <a:pt x="1156" y="120"/>
                  </a:lnTo>
                  <a:lnTo>
                    <a:pt x="1156" y="126"/>
                  </a:lnTo>
                  <a:lnTo>
                    <a:pt x="1156" y="140"/>
                  </a:lnTo>
                  <a:lnTo>
                    <a:pt x="1149" y="146"/>
                  </a:lnTo>
                  <a:lnTo>
                    <a:pt x="1149" y="159"/>
                  </a:lnTo>
                  <a:lnTo>
                    <a:pt x="1142" y="166"/>
                  </a:lnTo>
                  <a:lnTo>
                    <a:pt x="1142" y="179"/>
                  </a:lnTo>
                  <a:lnTo>
                    <a:pt x="1136" y="186"/>
                  </a:lnTo>
                  <a:lnTo>
                    <a:pt x="1136" y="199"/>
                  </a:lnTo>
                  <a:lnTo>
                    <a:pt x="1129" y="206"/>
                  </a:lnTo>
                  <a:lnTo>
                    <a:pt x="1129" y="219"/>
                  </a:lnTo>
                  <a:lnTo>
                    <a:pt x="1122" y="226"/>
                  </a:lnTo>
                  <a:lnTo>
                    <a:pt x="1122" y="233"/>
                  </a:lnTo>
                  <a:lnTo>
                    <a:pt x="1116" y="246"/>
                  </a:lnTo>
                  <a:lnTo>
                    <a:pt x="1116" y="252"/>
                  </a:lnTo>
                  <a:lnTo>
                    <a:pt x="1109" y="266"/>
                  </a:lnTo>
                  <a:lnTo>
                    <a:pt x="1103" y="272"/>
                  </a:lnTo>
                  <a:lnTo>
                    <a:pt x="1096" y="286"/>
                  </a:lnTo>
                  <a:lnTo>
                    <a:pt x="1096" y="292"/>
                  </a:lnTo>
                  <a:lnTo>
                    <a:pt x="1089" y="299"/>
                  </a:lnTo>
                  <a:lnTo>
                    <a:pt x="1083" y="312"/>
                  </a:lnTo>
                  <a:lnTo>
                    <a:pt x="1076" y="319"/>
                  </a:lnTo>
                  <a:lnTo>
                    <a:pt x="1069" y="325"/>
                  </a:lnTo>
                  <a:lnTo>
                    <a:pt x="1069" y="332"/>
                  </a:lnTo>
                  <a:lnTo>
                    <a:pt x="1063" y="345"/>
                  </a:lnTo>
                  <a:lnTo>
                    <a:pt x="1056" y="352"/>
                  </a:lnTo>
                  <a:lnTo>
                    <a:pt x="1049" y="359"/>
                  </a:lnTo>
                  <a:lnTo>
                    <a:pt x="1043" y="372"/>
                  </a:lnTo>
                  <a:lnTo>
                    <a:pt x="1036" y="379"/>
                  </a:lnTo>
                  <a:lnTo>
                    <a:pt x="1029" y="385"/>
                  </a:lnTo>
                  <a:lnTo>
                    <a:pt x="1023" y="392"/>
                  </a:lnTo>
                  <a:lnTo>
                    <a:pt x="1016" y="399"/>
                  </a:lnTo>
                  <a:lnTo>
                    <a:pt x="1010" y="405"/>
                  </a:lnTo>
                  <a:lnTo>
                    <a:pt x="1003" y="418"/>
                  </a:lnTo>
                  <a:lnTo>
                    <a:pt x="996" y="425"/>
                  </a:lnTo>
                  <a:lnTo>
                    <a:pt x="983" y="432"/>
                  </a:lnTo>
                  <a:lnTo>
                    <a:pt x="976" y="438"/>
                  </a:lnTo>
                  <a:lnTo>
                    <a:pt x="970" y="445"/>
                  </a:lnTo>
                  <a:lnTo>
                    <a:pt x="963" y="452"/>
                  </a:lnTo>
                  <a:lnTo>
                    <a:pt x="956" y="458"/>
                  </a:lnTo>
                  <a:lnTo>
                    <a:pt x="950" y="465"/>
                  </a:lnTo>
                  <a:lnTo>
                    <a:pt x="936" y="472"/>
                  </a:lnTo>
                  <a:lnTo>
                    <a:pt x="930" y="478"/>
                  </a:lnTo>
                  <a:lnTo>
                    <a:pt x="923" y="485"/>
                  </a:lnTo>
                  <a:lnTo>
                    <a:pt x="917" y="492"/>
                  </a:lnTo>
                  <a:lnTo>
                    <a:pt x="903" y="498"/>
                  </a:lnTo>
                  <a:lnTo>
                    <a:pt x="897" y="505"/>
                  </a:lnTo>
                  <a:lnTo>
                    <a:pt x="890" y="505"/>
                  </a:lnTo>
                  <a:lnTo>
                    <a:pt x="877" y="511"/>
                  </a:lnTo>
                  <a:lnTo>
                    <a:pt x="870" y="518"/>
                  </a:lnTo>
                  <a:lnTo>
                    <a:pt x="863" y="525"/>
                  </a:lnTo>
                  <a:lnTo>
                    <a:pt x="850" y="525"/>
                  </a:lnTo>
                  <a:lnTo>
                    <a:pt x="843" y="531"/>
                  </a:lnTo>
                  <a:lnTo>
                    <a:pt x="830" y="538"/>
                  </a:lnTo>
                  <a:lnTo>
                    <a:pt x="824" y="545"/>
                  </a:lnTo>
                  <a:lnTo>
                    <a:pt x="817" y="545"/>
                  </a:lnTo>
                  <a:lnTo>
                    <a:pt x="804" y="551"/>
                  </a:lnTo>
                  <a:lnTo>
                    <a:pt x="797" y="558"/>
                  </a:lnTo>
                  <a:lnTo>
                    <a:pt x="784" y="558"/>
                  </a:lnTo>
                  <a:lnTo>
                    <a:pt x="777" y="565"/>
                  </a:lnTo>
                  <a:lnTo>
                    <a:pt x="764" y="565"/>
                  </a:lnTo>
                  <a:lnTo>
                    <a:pt x="757" y="571"/>
                  </a:lnTo>
                  <a:lnTo>
                    <a:pt x="744" y="571"/>
                  </a:lnTo>
                  <a:lnTo>
                    <a:pt x="737" y="578"/>
                  </a:lnTo>
                  <a:lnTo>
                    <a:pt x="724" y="578"/>
                  </a:lnTo>
                  <a:lnTo>
                    <a:pt x="717" y="578"/>
                  </a:lnTo>
                  <a:lnTo>
                    <a:pt x="704" y="585"/>
                  </a:lnTo>
                  <a:lnTo>
                    <a:pt x="697" y="585"/>
                  </a:lnTo>
                  <a:lnTo>
                    <a:pt x="684" y="585"/>
                  </a:lnTo>
                  <a:lnTo>
                    <a:pt x="677" y="591"/>
                  </a:lnTo>
                  <a:lnTo>
                    <a:pt x="664" y="591"/>
                  </a:lnTo>
                  <a:lnTo>
                    <a:pt x="657" y="591"/>
                  </a:lnTo>
                  <a:lnTo>
                    <a:pt x="644" y="591"/>
                  </a:lnTo>
                  <a:lnTo>
                    <a:pt x="638" y="591"/>
                  </a:lnTo>
                  <a:lnTo>
                    <a:pt x="624" y="598"/>
                  </a:lnTo>
                  <a:lnTo>
                    <a:pt x="618" y="598"/>
                  </a:lnTo>
                  <a:lnTo>
                    <a:pt x="604" y="598"/>
                  </a:lnTo>
                  <a:lnTo>
                    <a:pt x="591" y="598"/>
                  </a:lnTo>
                  <a:lnTo>
                    <a:pt x="584" y="598"/>
                  </a:lnTo>
                  <a:lnTo>
                    <a:pt x="571" y="598"/>
                  </a:lnTo>
                  <a:lnTo>
                    <a:pt x="564" y="598"/>
                  </a:lnTo>
                  <a:lnTo>
                    <a:pt x="551" y="598"/>
                  </a:lnTo>
                  <a:lnTo>
                    <a:pt x="544" y="598"/>
                  </a:lnTo>
                  <a:lnTo>
                    <a:pt x="531" y="598"/>
                  </a:lnTo>
                  <a:lnTo>
                    <a:pt x="518" y="598"/>
                  </a:lnTo>
                  <a:lnTo>
                    <a:pt x="511" y="591"/>
                  </a:lnTo>
                  <a:lnTo>
                    <a:pt x="498" y="591"/>
                  </a:lnTo>
                  <a:lnTo>
                    <a:pt x="491" y="591"/>
                  </a:lnTo>
                  <a:lnTo>
                    <a:pt x="478" y="591"/>
                  </a:lnTo>
                  <a:lnTo>
                    <a:pt x="471" y="591"/>
                  </a:lnTo>
                  <a:lnTo>
                    <a:pt x="458" y="585"/>
                  </a:lnTo>
                  <a:lnTo>
                    <a:pt x="451" y="585"/>
                  </a:lnTo>
                  <a:lnTo>
                    <a:pt x="438" y="585"/>
                  </a:lnTo>
                  <a:lnTo>
                    <a:pt x="425" y="578"/>
                  </a:lnTo>
                  <a:lnTo>
                    <a:pt x="418" y="578"/>
                  </a:lnTo>
                  <a:lnTo>
                    <a:pt x="405" y="578"/>
                  </a:lnTo>
                  <a:lnTo>
                    <a:pt x="398" y="571"/>
                  </a:lnTo>
                  <a:lnTo>
                    <a:pt x="385" y="571"/>
                  </a:lnTo>
                  <a:lnTo>
                    <a:pt x="378" y="565"/>
                  </a:lnTo>
                  <a:lnTo>
                    <a:pt x="372" y="565"/>
                  </a:lnTo>
                  <a:lnTo>
                    <a:pt x="358" y="558"/>
                  </a:lnTo>
                  <a:lnTo>
                    <a:pt x="352" y="558"/>
                  </a:lnTo>
                  <a:lnTo>
                    <a:pt x="339" y="551"/>
                  </a:lnTo>
                  <a:lnTo>
                    <a:pt x="332" y="545"/>
                  </a:lnTo>
                  <a:lnTo>
                    <a:pt x="319" y="545"/>
                  </a:lnTo>
                  <a:lnTo>
                    <a:pt x="312" y="538"/>
                  </a:lnTo>
                  <a:lnTo>
                    <a:pt x="305" y="531"/>
                  </a:lnTo>
                  <a:lnTo>
                    <a:pt x="292" y="525"/>
                  </a:lnTo>
                  <a:lnTo>
                    <a:pt x="285" y="525"/>
                  </a:lnTo>
                  <a:lnTo>
                    <a:pt x="272" y="518"/>
                  </a:lnTo>
                  <a:lnTo>
                    <a:pt x="265" y="511"/>
                  </a:lnTo>
                  <a:lnTo>
                    <a:pt x="259" y="505"/>
                  </a:lnTo>
                  <a:lnTo>
                    <a:pt x="246" y="505"/>
                  </a:lnTo>
                  <a:lnTo>
                    <a:pt x="239" y="498"/>
                  </a:lnTo>
                  <a:lnTo>
                    <a:pt x="232" y="492"/>
                  </a:lnTo>
                  <a:lnTo>
                    <a:pt x="226" y="485"/>
                  </a:lnTo>
                  <a:lnTo>
                    <a:pt x="212" y="478"/>
                  </a:lnTo>
                  <a:lnTo>
                    <a:pt x="206" y="472"/>
                  </a:lnTo>
                  <a:lnTo>
                    <a:pt x="199" y="465"/>
                  </a:lnTo>
                  <a:lnTo>
                    <a:pt x="186" y="458"/>
                  </a:lnTo>
                  <a:lnTo>
                    <a:pt x="179" y="452"/>
                  </a:lnTo>
                  <a:lnTo>
                    <a:pt x="172" y="445"/>
                  </a:lnTo>
                  <a:lnTo>
                    <a:pt x="166" y="438"/>
                  </a:lnTo>
                  <a:lnTo>
                    <a:pt x="159" y="432"/>
                  </a:lnTo>
                  <a:lnTo>
                    <a:pt x="153" y="425"/>
                  </a:lnTo>
                  <a:lnTo>
                    <a:pt x="146" y="418"/>
                  </a:lnTo>
                  <a:lnTo>
                    <a:pt x="139" y="405"/>
                  </a:lnTo>
                  <a:lnTo>
                    <a:pt x="133" y="399"/>
                  </a:lnTo>
                  <a:lnTo>
                    <a:pt x="126" y="392"/>
                  </a:lnTo>
                  <a:lnTo>
                    <a:pt x="119" y="385"/>
                  </a:lnTo>
                  <a:lnTo>
                    <a:pt x="113" y="379"/>
                  </a:lnTo>
                  <a:lnTo>
                    <a:pt x="99" y="372"/>
                  </a:lnTo>
                  <a:lnTo>
                    <a:pt x="99" y="359"/>
                  </a:lnTo>
                  <a:lnTo>
                    <a:pt x="93" y="352"/>
                  </a:lnTo>
                  <a:lnTo>
                    <a:pt x="86" y="345"/>
                  </a:lnTo>
                  <a:lnTo>
                    <a:pt x="79" y="332"/>
                  </a:lnTo>
                  <a:lnTo>
                    <a:pt x="73" y="325"/>
                  </a:lnTo>
                  <a:lnTo>
                    <a:pt x="66" y="319"/>
                  </a:lnTo>
                  <a:lnTo>
                    <a:pt x="60" y="312"/>
                  </a:lnTo>
                  <a:lnTo>
                    <a:pt x="60" y="299"/>
                  </a:lnTo>
                  <a:lnTo>
                    <a:pt x="53" y="292"/>
                  </a:lnTo>
                  <a:lnTo>
                    <a:pt x="46" y="286"/>
                  </a:lnTo>
                  <a:lnTo>
                    <a:pt x="40" y="272"/>
                  </a:lnTo>
                  <a:lnTo>
                    <a:pt x="40" y="266"/>
                  </a:lnTo>
                  <a:lnTo>
                    <a:pt x="33" y="252"/>
                  </a:lnTo>
                  <a:lnTo>
                    <a:pt x="26" y="246"/>
                  </a:lnTo>
                  <a:lnTo>
                    <a:pt x="26" y="233"/>
                  </a:lnTo>
                  <a:lnTo>
                    <a:pt x="20" y="226"/>
                  </a:lnTo>
                  <a:lnTo>
                    <a:pt x="13" y="219"/>
                  </a:lnTo>
                  <a:lnTo>
                    <a:pt x="13" y="206"/>
                  </a:lnTo>
                  <a:lnTo>
                    <a:pt x="6" y="199"/>
                  </a:lnTo>
                  <a:lnTo>
                    <a:pt x="6" y="186"/>
                  </a:lnTo>
                  <a:lnTo>
                    <a:pt x="0" y="179"/>
                  </a:lnTo>
                  <a:lnTo>
                    <a:pt x="0" y="166"/>
                  </a:lnTo>
                  <a:lnTo>
                    <a:pt x="0" y="159"/>
                  </a:lnTo>
                  <a:lnTo>
                    <a:pt x="571" y="0"/>
                  </a:lnTo>
                  <a:lnTo>
                    <a:pt x="1169" y="0"/>
                  </a:lnTo>
                  <a:close/>
                </a:path>
              </a:pathLst>
            </a:custGeom>
            <a:solidFill>
              <a:srgbClr val="3366FF"/>
            </a:solidFill>
            <a:ln w="11113">
              <a:solidFill>
                <a:srgbClr val="000000"/>
              </a:solidFill>
              <a:prstDash val="solid"/>
              <a:round/>
              <a:headEnd/>
              <a:tailEnd/>
            </a:ln>
          </p:spPr>
          <p:txBody>
            <a:bodyPr/>
            <a:lstStyle/>
            <a:p>
              <a:endParaRPr lang="en-US"/>
            </a:p>
          </p:txBody>
        </p:sp>
        <p:sp>
          <p:nvSpPr>
            <p:cNvPr id="14357" name="Freeform 28"/>
            <p:cNvSpPr>
              <a:spLocks/>
            </p:cNvSpPr>
            <p:nvPr/>
          </p:nvSpPr>
          <p:spPr bwMode="auto">
            <a:xfrm>
              <a:off x="2267" y="2154"/>
              <a:ext cx="591" cy="159"/>
            </a:xfrm>
            <a:custGeom>
              <a:avLst/>
              <a:gdLst>
                <a:gd name="T0" fmla="*/ 20 w 591"/>
                <a:gd name="T1" fmla="*/ 159 h 159"/>
                <a:gd name="T2" fmla="*/ 20 w 591"/>
                <a:gd name="T3" fmla="*/ 159 h 159"/>
                <a:gd name="T4" fmla="*/ 13 w 591"/>
                <a:gd name="T5" fmla="*/ 146 h 159"/>
                <a:gd name="T6" fmla="*/ 13 w 591"/>
                <a:gd name="T7" fmla="*/ 146 h 159"/>
                <a:gd name="T8" fmla="*/ 13 w 591"/>
                <a:gd name="T9" fmla="*/ 146 h 159"/>
                <a:gd name="T10" fmla="*/ 13 w 591"/>
                <a:gd name="T11" fmla="*/ 140 h 159"/>
                <a:gd name="T12" fmla="*/ 13 w 591"/>
                <a:gd name="T13" fmla="*/ 140 h 159"/>
                <a:gd name="T14" fmla="*/ 13 w 591"/>
                <a:gd name="T15" fmla="*/ 140 h 159"/>
                <a:gd name="T16" fmla="*/ 6 w 591"/>
                <a:gd name="T17" fmla="*/ 126 h 159"/>
                <a:gd name="T18" fmla="*/ 6 w 591"/>
                <a:gd name="T19" fmla="*/ 126 h 159"/>
                <a:gd name="T20" fmla="*/ 6 w 591"/>
                <a:gd name="T21" fmla="*/ 126 h 159"/>
                <a:gd name="T22" fmla="*/ 6 w 591"/>
                <a:gd name="T23" fmla="*/ 120 h 159"/>
                <a:gd name="T24" fmla="*/ 6 w 591"/>
                <a:gd name="T25" fmla="*/ 120 h 159"/>
                <a:gd name="T26" fmla="*/ 6 w 591"/>
                <a:gd name="T27" fmla="*/ 120 h 159"/>
                <a:gd name="T28" fmla="*/ 6 w 591"/>
                <a:gd name="T29" fmla="*/ 106 h 159"/>
                <a:gd name="T30" fmla="*/ 6 w 591"/>
                <a:gd name="T31" fmla="*/ 106 h 159"/>
                <a:gd name="T32" fmla="*/ 6 w 591"/>
                <a:gd name="T33" fmla="*/ 106 h 159"/>
                <a:gd name="T34" fmla="*/ 6 w 591"/>
                <a:gd name="T35" fmla="*/ 93 h 159"/>
                <a:gd name="T36" fmla="*/ 6 w 591"/>
                <a:gd name="T37" fmla="*/ 93 h 159"/>
                <a:gd name="T38" fmla="*/ 6 w 591"/>
                <a:gd name="T39" fmla="*/ 93 h 159"/>
                <a:gd name="T40" fmla="*/ 0 w 591"/>
                <a:gd name="T41" fmla="*/ 86 h 159"/>
                <a:gd name="T42" fmla="*/ 0 w 591"/>
                <a:gd name="T43" fmla="*/ 86 h 159"/>
                <a:gd name="T44" fmla="*/ 0 w 591"/>
                <a:gd name="T45" fmla="*/ 86 h 159"/>
                <a:gd name="T46" fmla="*/ 0 w 591"/>
                <a:gd name="T47" fmla="*/ 73 h 159"/>
                <a:gd name="T48" fmla="*/ 0 w 591"/>
                <a:gd name="T49" fmla="*/ 73 h 159"/>
                <a:gd name="T50" fmla="*/ 0 w 591"/>
                <a:gd name="T51" fmla="*/ 73 h 159"/>
                <a:gd name="T52" fmla="*/ 0 w 591"/>
                <a:gd name="T53" fmla="*/ 66 h 159"/>
                <a:gd name="T54" fmla="*/ 0 w 591"/>
                <a:gd name="T55" fmla="*/ 66 h 159"/>
                <a:gd name="T56" fmla="*/ 0 w 591"/>
                <a:gd name="T57" fmla="*/ 66 h 159"/>
                <a:gd name="T58" fmla="*/ 0 w 591"/>
                <a:gd name="T59" fmla="*/ 53 h 159"/>
                <a:gd name="T60" fmla="*/ 0 w 591"/>
                <a:gd name="T61" fmla="*/ 53 h 159"/>
                <a:gd name="T62" fmla="*/ 0 w 591"/>
                <a:gd name="T63" fmla="*/ 53 h 159"/>
                <a:gd name="T64" fmla="*/ 0 w 591"/>
                <a:gd name="T65" fmla="*/ 47 h 159"/>
                <a:gd name="T66" fmla="*/ 0 w 591"/>
                <a:gd name="T67" fmla="*/ 47 h 159"/>
                <a:gd name="T68" fmla="*/ 0 w 591"/>
                <a:gd name="T69" fmla="*/ 47 h 159"/>
                <a:gd name="T70" fmla="*/ 0 w 591"/>
                <a:gd name="T71" fmla="*/ 33 h 159"/>
                <a:gd name="T72" fmla="*/ 0 w 591"/>
                <a:gd name="T73" fmla="*/ 33 h 159"/>
                <a:gd name="T74" fmla="*/ 591 w 591"/>
                <a:gd name="T75" fmla="*/ 0 h 159"/>
                <a:gd name="T76" fmla="*/ 20 w 591"/>
                <a:gd name="T77" fmla="*/ 159 h 1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91" h="159">
                  <a:moveTo>
                    <a:pt x="20" y="159"/>
                  </a:moveTo>
                  <a:lnTo>
                    <a:pt x="20" y="159"/>
                  </a:lnTo>
                  <a:lnTo>
                    <a:pt x="13" y="146"/>
                  </a:lnTo>
                  <a:lnTo>
                    <a:pt x="13" y="140"/>
                  </a:lnTo>
                  <a:lnTo>
                    <a:pt x="6" y="126"/>
                  </a:lnTo>
                  <a:lnTo>
                    <a:pt x="6" y="120"/>
                  </a:lnTo>
                  <a:lnTo>
                    <a:pt x="6" y="106"/>
                  </a:lnTo>
                  <a:lnTo>
                    <a:pt x="6" y="93"/>
                  </a:lnTo>
                  <a:lnTo>
                    <a:pt x="0" y="86"/>
                  </a:lnTo>
                  <a:lnTo>
                    <a:pt x="0" y="73"/>
                  </a:lnTo>
                  <a:lnTo>
                    <a:pt x="0" y="66"/>
                  </a:lnTo>
                  <a:lnTo>
                    <a:pt x="0" y="53"/>
                  </a:lnTo>
                  <a:lnTo>
                    <a:pt x="0" y="47"/>
                  </a:lnTo>
                  <a:lnTo>
                    <a:pt x="0" y="33"/>
                  </a:lnTo>
                  <a:lnTo>
                    <a:pt x="591" y="0"/>
                  </a:lnTo>
                  <a:lnTo>
                    <a:pt x="20" y="159"/>
                  </a:lnTo>
                  <a:close/>
                </a:path>
              </a:pathLst>
            </a:custGeom>
            <a:solidFill>
              <a:srgbClr val="33CCCC"/>
            </a:solidFill>
            <a:ln w="11113">
              <a:solidFill>
                <a:srgbClr val="000000"/>
              </a:solidFill>
              <a:prstDash val="solid"/>
              <a:round/>
              <a:headEnd/>
              <a:tailEnd/>
            </a:ln>
          </p:spPr>
          <p:txBody>
            <a:bodyPr/>
            <a:lstStyle/>
            <a:p>
              <a:endParaRPr lang="en-US"/>
            </a:p>
          </p:txBody>
        </p:sp>
        <p:sp>
          <p:nvSpPr>
            <p:cNvPr id="14358" name="Freeform 29"/>
            <p:cNvSpPr>
              <a:spLocks/>
            </p:cNvSpPr>
            <p:nvPr/>
          </p:nvSpPr>
          <p:spPr bwMode="auto">
            <a:xfrm>
              <a:off x="2267" y="1583"/>
              <a:ext cx="591" cy="604"/>
            </a:xfrm>
            <a:custGeom>
              <a:avLst/>
              <a:gdLst>
                <a:gd name="T0" fmla="*/ 0 w 591"/>
                <a:gd name="T1" fmla="*/ 598 h 604"/>
                <a:gd name="T2" fmla="*/ 0 w 591"/>
                <a:gd name="T3" fmla="*/ 584 h 604"/>
                <a:gd name="T4" fmla="*/ 0 w 591"/>
                <a:gd name="T5" fmla="*/ 564 h 604"/>
                <a:gd name="T6" fmla="*/ 0 w 591"/>
                <a:gd name="T7" fmla="*/ 551 h 604"/>
                <a:gd name="T8" fmla="*/ 0 w 591"/>
                <a:gd name="T9" fmla="*/ 544 h 604"/>
                <a:gd name="T10" fmla="*/ 0 w 591"/>
                <a:gd name="T11" fmla="*/ 525 h 604"/>
                <a:gd name="T12" fmla="*/ 0 w 591"/>
                <a:gd name="T13" fmla="*/ 511 h 604"/>
                <a:gd name="T14" fmla="*/ 0 w 591"/>
                <a:gd name="T15" fmla="*/ 505 h 604"/>
                <a:gd name="T16" fmla="*/ 6 w 591"/>
                <a:gd name="T17" fmla="*/ 478 h 604"/>
                <a:gd name="T18" fmla="*/ 6 w 591"/>
                <a:gd name="T19" fmla="*/ 471 h 604"/>
                <a:gd name="T20" fmla="*/ 6 w 591"/>
                <a:gd name="T21" fmla="*/ 458 h 604"/>
                <a:gd name="T22" fmla="*/ 13 w 591"/>
                <a:gd name="T23" fmla="*/ 438 h 604"/>
                <a:gd name="T24" fmla="*/ 13 w 591"/>
                <a:gd name="T25" fmla="*/ 432 h 604"/>
                <a:gd name="T26" fmla="*/ 20 w 591"/>
                <a:gd name="T27" fmla="*/ 418 h 604"/>
                <a:gd name="T28" fmla="*/ 20 w 591"/>
                <a:gd name="T29" fmla="*/ 398 h 604"/>
                <a:gd name="T30" fmla="*/ 26 w 591"/>
                <a:gd name="T31" fmla="*/ 392 h 604"/>
                <a:gd name="T32" fmla="*/ 26 w 591"/>
                <a:gd name="T33" fmla="*/ 378 h 604"/>
                <a:gd name="T34" fmla="*/ 33 w 591"/>
                <a:gd name="T35" fmla="*/ 358 h 604"/>
                <a:gd name="T36" fmla="*/ 40 w 591"/>
                <a:gd name="T37" fmla="*/ 352 h 604"/>
                <a:gd name="T38" fmla="*/ 46 w 591"/>
                <a:gd name="T39" fmla="*/ 345 h 604"/>
                <a:gd name="T40" fmla="*/ 53 w 591"/>
                <a:gd name="T41" fmla="*/ 325 h 604"/>
                <a:gd name="T42" fmla="*/ 60 w 591"/>
                <a:gd name="T43" fmla="*/ 312 h 604"/>
                <a:gd name="T44" fmla="*/ 60 w 591"/>
                <a:gd name="T45" fmla="*/ 305 h 604"/>
                <a:gd name="T46" fmla="*/ 73 w 591"/>
                <a:gd name="T47" fmla="*/ 285 h 604"/>
                <a:gd name="T48" fmla="*/ 80 w 591"/>
                <a:gd name="T49" fmla="*/ 279 h 604"/>
                <a:gd name="T50" fmla="*/ 80 w 591"/>
                <a:gd name="T51" fmla="*/ 266 h 604"/>
                <a:gd name="T52" fmla="*/ 93 w 591"/>
                <a:gd name="T53" fmla="*/ 252 h 604"/>
                <a:gd name="T54" fmla="*/ 99 w 591"/>
                <a:gd name="T55" fmla="*/ 239 h 604"/>
                <a:gd name="T56" fmla="*/ 106 w 591"/>
                <a:gd name="T57" fmla="*/ 232 h 604"/>
                <a:gd name="T58" fmla="*/ 119 w 591"/>
                <a:gd name="T59" fmla="*/ 219 h 604"/>
                <a:gd name="T60" fmla="*/ 119 w 591"/>
                <a:gd name="T61" fmla="*/ 206 h 604"/>
                <a:gd name="T62" fmla="*/ 133 w 591"/>
                <a:gd name="T63" fmla="*/ 199 h 604"/>
                <a:gd name="T64" fmla="*/ 146 w 591"/>
                <a:gd name="T65" fmla="*/ 186 h 604"/>
                <a:gd name="T66" fmla="*/ 153 w 591"/>
                <a:gd name="T67" fmla="*/ 179 h 604"/>
                <a:gd name="T68" fmla="*/ 159 w 591"/>
                <a:gd name="T69" fmla="*/ 166 h 604"/>
                <a:gd name="T70" fmla="*/ 173 w 591"/>
                <a:gd name="T71" fmla="*/ 153 h 604"/>
                <a:gd name="T72" fmla="*/ 179 w 591"/>
                <a:gd name="T73" fmla="*/ 146 h 604"/>
                <a:gd name="T74" fmla="*/ 186 w 591"/>
                <a:gd name="T75" fmla="*/ 139 h 604"/>
                <a:gd name="T76" fmla="*/ 199 w 591"/>
                <a:gd name="T77" fmla="*/ 126 h 604"/>
                <a:gd name="T78" fmla="*/ 206 w 591"/>
                <a:gd name="T79" fmla="*/ 119 h 604"/>
                <a:gd name="T80" fmla="*/ 219 w 591"/>
                <a:gd name="T81" fmla="*/ 113 h 604"/>
                <a:gd name="T82" fmla="*/ 232 w 591"/>
                <a:gd name="T83" fmla="*/ 99 h 604"/>
                <a:gd name="T84" fmla="*/ 246 w 591"/>
                <a:gd name="T85" fmla="*/ 93 h 604"/>
                <a:gd name="T86" fmla="*/ 252 w 591"/>
                <a:gd name="T87" fmla="*/ 86 h 604"/>
                <a:gd name="T88" fmla="*/ 266 w 591"/>
                <a:gd name="T89" fmla="*/ 73 h 604"/>
                <a:gd name="T90" fmla="*/ 279 w 591"/>
                <a:gd name="T91" fmla="*/ 73 h 604"/>
                <a:gd name="T92" fmla="*/ 285 w 591"/>
                <a:gd name="T93" fmla="*/ 66 h 604"/>
                <a:gd name="T94" fmla="*/ 305 w 591"/>
                <a:gd name="T95" fmla="*/ 53 h 604"/>
                <a:gd name="T96" fmla="*/ 312 w 591"/>
                <a:gd name="T97" fmla="*/ 46 h 604"/>
                <a:gd name="T98" fmla="*/ 325 w 591"/>
                <a:gd name="T99" fmla="*/ 46 h 604"/>
                <a:gd name="T100" fmla="*/ 339 w 591"/>
                <a:gd name="T101" fmla="*/ 33 h 604"/>
                <a:gd name="T102" fmla="*/ 352 w 591"/>
                <a:gd name="T103" fmla="*/ 33 h 604"/>
                <a:gd name="T104" fmla="*/ 359 w 591"/>
                <a:gd name="T105" fmla="*/ 26 h 604"/>
                <a:gd name="T106" fmla="*/ 378 w 591"/>
                <a:gd name="T107" fmla="*/ 20 h 604"/>
                <a:gd name="T108" fmla="*/ 392 w 591"/>
                <a:gd name="T109" fmla="*/ 13 h 604"/>
                <a:gd name="T110" fmla="*/ 398 w 591"/>
                <a:gd name="T111" fmla="*/ 13 h 604"/>
                <a:gd name="T112" fmla="*/ 418 w 591"/>
                <a:gd name="T113" fmla="*/ 6 h 604"/>
                <a:gd name="T114" fmla="*/ 425 w 591"/>
                <a:gd name="T115" fmla="*/ 6 h 604"/>
                <a:gd name="T116" fmla="*/ 591 w 591"/>
                <a:gd name="T117" fmla="*/ 571 h 6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91" h="604">
                  <a:moveTo>
                    <a:pt x="0" y="604"/>
                  </a:moveTo>
                  <a:lnTo>
                    <a:pt x="0" y="604"/>
                  </a:lnTo>
                  <a:lnTo>
                    <a:pt x="0" y="598"/>
                  </a:lnTo>
                  <a:lnTo>
                    <a:pt x="0" y="584"/>
                  </a:lnTo>
                  <a:lnTo>
                    <a:pt x="0" y="571"/>
                  </a:lnTo>
                  <a:lnTo>
                    <a:pt x="0" y="564"/>
                  </a:lnTo>
                  <a:lnTo>
                    <a:pt x="0" y="551"/>
                  </a:lnTo>
                  <a:lnTo>
                    <a:pt x="0" y="544"/>
                  </a:lnTo>
                  <a:lnTo>
                    <a:pt x="0" y="531"/>
                  </a:lnTo>
                  <a:lnTo>
                    <a:pt x="0" y="525"/>
                  </a:lnTo>
                  <a:lnTo>
                    <a:pt x="0" y="511"/>
                  </a:lnTo>
                  <a:lnTo>
                    <a:pt x="0" y="505"/>
                  </a:lnTo>
                  <a:lnTo>
                    <a:pt x="0" y="491"/>
                  </a:lnTo>
                  <a:lnTo>
                    <a:pt x="6" y="478"/>
                  </a:lnTo>
                  <a:lnTo>
                    <a:pt x="6" y="471"/>
                  </a:lnTo>
                  <a:lnTo>
                    <a:pt x="6" y="458"/>
                  </a:lnTo>
                  <a:lnTo>
                    <a:pt x="6" y="451"/>
                  </a:lnTo>
                  <a:lnTo>
                    <a:pt x="13" y="438"/>
                  </a:lnTo>
                  <a:lnTo>
                    <a:pt x="13" y="432"/>
                  </a:lnTo>
                  <a:lnTo>
                    <a:pt x="20" y="418"/>
                  </a:lnTo>
                  <a:lnTo>
                    <a:pt x="20" y="412"/>
                  </a:lnTo>
                  <a:lnTo>
                    <a:pt x="20" y="398"/>
                  </a:lnTo>
                  <a:lnTo>
                    <a:pt x="26" y="392"/>
                  </a:lnTo>
                  <a:lnTo>
                    <a:pt x="26" y="378"/>
                  </a:lnTo>
                  <a:lnTo>
                    <a:pt x="33" y="372"/>
                  </a:lnTo>
                  <a:lnTo>
                    <a:pt x="33" y="358"/>
                  </a:lnTo>
                  <a:lnTo>
                    <a:pt x="40" y="352"/>
                  </a:lnTo>
                  <a:lnTo>
                    <a:pt x="46" y="345"/>
                  </a:lnTo>
                  <a:lnTo>
                    <a:pt x="46" y="332"/>
                  </a:lnTo>
                  <a:lnTo>
                    <a:pt x="53" y="325"/>
                  </a:lnTo>
                  <a:lnTo>
                    <a:pt x="60" y="312"/>
                  </a:lnTo>
                  <a:lnTo>
                    <a:pt x="60" y="305"/>
                  </a:lnTo>
                  <a:lnTo>
                    <a:pt x="66" y="292"/>
                  </a:lnTo>
                  <a:lnTo>
                    <a:pt x="73" y="285"/>
                  </a:lnTo>
                  <a:lnTo>
                    <a:pt x="80" y="279"/>
                  </a:lnTo>
                  <a:lnTo>
                    <a:pt x="80" y="266"/>
                  </a:lnTo>
                  <a:lnTo>
                    <a:pt x="86" y="259"/>
                  </a:lnTo>
                  <a:lnTo>
                    <a:pt x="93" y="252"/>
                  </a:lnTo>
                  <a:lnTo>
                    <a:pt x="99" y="239"/>
                  </a:lnTo>
                  <a:lnTo>
                    <a:pt x="106" y="232"/>
                  </a:lnTo>
                  <a:lnTo>
                    <a:pt x="113" y="226"/>
                  </a:lnTo>
                  <a:lnTo>
                    <a:pt x="119" y="219"/>
                  </a:lnTo>
                  <a:lnTo>
                    <a:pt x="119" y="206"/>
                  </a:lnTo>
                  <a:lnTo>
                    <a:pt x="133" y="199"/>
                  </a:lnTo>
                  <a:lnTo>
                    <a:pt x="139" y="192"/>
                  </a:lnTo>
                  <a:lnTo>
                    <a:pt x="146" y="186"/>
                  </a:lnTo>
                  <a:lnTo>
                    <a:pt x="153" y="179"/>
                  </a:lnTo>
                  <a:lnTo>
                    <a:pt x="159" y="166"/>
                  </a:lnTo>
                  <a:lnTo>
                    <a:pt x="166" y="159"/>
                  </a:lnTo>
                  <a:lnTo>
                    <a:pt x="173" y="153"/>
                  </a:lnTo>
                  <a:lnTo>
                    <a:pt x="179" y="146"/>
                  </a:lnTo>
                  <a:lnTo>
                    <a:pt x="186" y="139"/>
                  </a:lnTo>
                  <a:lnTo>
                    <a:pt x="192" y="133"/>
                  </a:lnTo>
                  <a:lnTo>
                    <a:pt x="199" y="126"/>
                  </a:lnTo>
                  <a:lnTo>
                    <a:pt x="206" y="119"/>
                  </a:lnTo>
                  <a:lnTo>
                    <a:pt x="219" y="113"/>
                  </a:lnTo>
                  <a:lnTo>
                    <a:pt x="226" y="106"/>
                  </a:lnTo>
                  <a:lnTo>
                    <a:pt x="232" y="99"/>
                  </a:lnTo>
                  <a:lnTo>
                    <a:pt x="246" y="93"/>
                  </a:lnTo>
                  <a:lnTo>
                    <a:pt x="252" y="86"/>
                  </a:lnTo>
                  <a:lnTo>
                    <a:pt x="259" y="80"/>
                  </a:lnTo>
                  <a:lnTo>
                    <a:pt x="266" y="73"/>
                  </a:lnTo>
                  <a:lnTo>
                    <a:pt x="279" y="73"/>
                  </a:lnTo>
                  <a:lnTo>
                    <a:pt x="285" y="66"/>
                  </a:lnTo>
                  <a:lnTo>
                    <a:pt x="292" y="60"/>
                  </a:lnTo>
                  <a:lnTo>
                    <a:pt x="305" y="53"/>
                  </a:lnTo>
                  <a:lnTo>
                    <a:pt x="312" y="46"/>
                  </a:lnTo>
                  <a:lnTo>
                    <a:pt x="325" y="46"/>
                  </a:lnTo>
                  <a:lnTo>
                    <a:pt x="332" y="40"/>
                  </a:lnTo>
                  <a:lnTo>
                    <a:pt x="339" y="33"/>
                  </a:lnTo>
                  <a:lnTo>
                    <a:pt x="352" y="33"/>
                  </a:lnTo>
                  <a:lnTo>
                    <a:pt x="359" y="26"/>
                  </a:lnTo>
                  <a:lnTo>
                    <a:pt x="372" y="26"/>
                  </a:lnTo>
                  <a:lnTo>
                    <a:pt x="378" y="20"/>
                  </a:lnTo>
                  <a:lnTo>
                    <a:pt x="392" y="13"/>
                  </a:lnTo>
                  <a:lnTo>
                    <a:pt x="398" y="13"/>
                  </a:lnTo>
                  <a:lnTo>
                    <a:pt x="405" y="6"/>
                  </a:lnTo>
                  <a:lnTo>
                    <a:pt x="418" y="6"/>
                  </a:lnTo>
                  <a:lnTo>
                    <a:pt x="425" y="6"/>
                  </a:lnTo>
                  <a:lnTo>
                    <a:pt x="438" y="0"/>
                  </a:lnTo>
                  <a:lnTo>
                    <a:pt x="591" y="571"/>
                  </a:lnTo>
                  <a:lnTo>
                    <a:pt x="0" y="604"/>
                  </a:lnTo>
                  <a:close/>
                </a:path>
              </a:pathLst>
            </a:custGeom>
            <a:solidFill>
              <a:srgbClr val="008080"/>
            </a:solidFill>
            <a:ln w="11113">
              <a:solidFill>
                <a:srgbClr val="000000"/>
              </a:solidFill>
              <a:prstDash val="solid"/>
              <a:round/>
              <a:headEnd/>
              <a:tailEnd/>
            </a:ln>
          </p:spPr>
          <p:txBody>
            <a:bodyPr/>
            <a:lstStyle/>
            <a:p>
              <a:endParaRPr lang="en-US"/>
            </a:p>
          </p:txBody>
        </p:sp>
        <p:sp>
          <p:nvSpPr>
            <p:cNvPr id="14359" name="Freeform 30"/>
            <p:cNvSpPr>
              <a:spLocks/>
            </p:cNvSpPr>
            <p:nvPr/>
          </p:nvSpPr>
          <p:spPr bwMode="auto">
            <a:xfrm>
              <a:off x="2705" y="1563"/>
              <a:ext cx="153" cy="591"/>
            </a:xfrm>
            <a:custGeom>
              <a:avLst/>
              <a:gdLst>
                <a:gd name="T0" fmla="*/ 0 w 153"/>
                <a:gd name="T1" fmla="*/ 20 h 591"/>
                <a:gd name="T2" fmla="*/ 0 w 153"/>
                <a:gd name="T3" fmla="*/ 20 h 591"/>
                <a:gd name="T4" fmla="*/ 7 w 153"/>
                <a:gd name="T5" fmla="*/ 20 h 591"/>
                <a:gd name="T6" fmla="*/ 7 w 153"/>
                <a:gd name="T7" fmla="*/ 20 h 591"/>
                <a:gd name="T8" fmla="*/ 7 w 153"/>
                <a:gd name="T9" fmla="*/ 20 h 591"/>
                <a:gd name="T10" fmla="*/ 20 w 153"/>
                <a:gd name="T11" fmla="*/ 13 h 591"/>
                <a:gd name="T12" fmla="*/ 20 w 153"/>
                <a:gd name="T13" fmla="*/ 13 h 591"/>
                <a:gd name="T14" fmla="*/ 20 w 153"/>
                <a:gd name="T15" fmla="*/ 13 h 591"/>
                <a:gd name="T16" fmla="*/ 33 w 153"/>
                <a:gd name="T17" fmla="*/ 13 h 591"/>
                <a:gd name="T18" fmla="*/ 33 w 153"/>
                <a:gd name="T19" fmla="*/ 13 h 591"/>
                <a:gd name="T20" fmla="*/ 33 w 153"/>
                <a:gd name="T21" fmla="*/ 13 h 591"/>
                <a:gd name="T22" fmla="*/ 40 w 153"/>
                <a:gd name="T23" fmla="*/ 13 h 591"/>
                <a:gd name="T24" fmla="*/ 40 w 153"/>
                <a:gd name="T25" fmla="*/ 13 h 591"/>
                <a:gd name="T26" fmla="*/ 40 w 153"/>
                <a:gd name="T27" fmla="*/ 13 h 591"/>
                <a:gd name="T28" fmla="*/ 53 w 153"/>
                <a:gd name="T29" fmla="*/ 7 h 591"/>
                <a:gd name="T30" fmla="*/ 53 w 153"/>
                <a:gd name="T31" fmla="*/ 7 h 591"/>
                <a:gd name="T32" fmla="*/ 53 w 153"/>
                <a:gd name="T33" fmla="*/ 7 h 591"/>
                <a:gd name="T34" fmla="*/ 60 w 153"/>
                <a:gd name="T35" fmla="*/ 7 h 591"/>
                <a:gd name="T36" fmla="*/ 60 w 153"/>
                <a:gd name="T37" fmla="*/ 7 h 591"/>
                <a:gd name="T38" fmla="*/ 60 w 153"/>
                <a:gd name="T39" fmla="*/ 7 h 591"/>
                <a:gd name="T40" fmla="*/ 73 w 153"/>
                <a:gd name="T41" fmla="*/ 7 h 591"/>
                <a:gd name="T42" fmla="*/ 73 w 153"/>
                <a:gd name="T43" fmla="*/ 7 h 591"/>
                <a:gd name="T44" fmla="*/ 73 w 153"/>
                <a:gd name="T45" fmla="*/ 7 h 591"/>
                <a:gd name="T46" fmla="*/ 80 w 153"/>
                <a:gd name="T47" fmla="*/ 7 h 591"/>
                <a:gd name="T48" fmla="*/ 80 w 153"/>
                <a:gd name="T49" fmla="*/ 7 h 591"/>
                <a:gd name="T50" fmla="*/ 80 w 153"/>
                <a:gd name="T51" fmla="*/ 7 h 591"/>
                <a:gd name="T52" fmla="*/ 93 w 153"/>
                <a:gd name="T53" fmla="*/ 0 h 591"/>
                <a:gd name="T54" fmla="*/ 93 w 153"/>
                <a:gd name="T55" fmla="*/ 0 h 591"/>
                <a:gd name="T56" fmla="*/ 93 w 153"/>
                <a:gd name="T57" fmla="*/ 0 h 591"/>
                <a:gd name="T58" fmla="*/ 100 w 153"/>
                <a:gd name="T59" fmla="*/ 0 h 591"/>
                <a:gd name="T60" fmla="*/ 100 w 153"/>
                <a:gd name="T61" fmla="*/ 0 h 591"/>
                <a:gd name="T62" fmla="*/ 100 w 153"/>
                <a:gd name="T63" fmla="*/ 0 h 591"/>
                <a:gd name="T64" fmla="*/ 113 w 153"/>
                <a:gd name="T65" fmla="*/ 0 h 591"/>
                <a:gd name="T66" fmla="*/ 113 w 153"/>
                <a:gd name="T67" fmla="*/ 0 h 591"/>
                <a:gd name="T68" fmla="*/ 113 w 153"/>
                <a:gd name="T69" fmla="*/ 0 h 591"/>
                <a:gd name="T70" fmla="*/ 126 w 153"/>
                <a:gd name="T71" fmla="*/ 0 h 591"/>
                <a:gd name="T72" fmla="*/ 126 w 153"/>
                <a:gd name="T73" fmla="*/ 0 h 591"/>
                <a:gd name="T74" fmla="*/ 126 w 153"/>
                <a:gd name="T75" fmla="*/ 0 h 591"/>
                <a:gd name="T76" fmla="*/ 133 w 153"/>
                <a:gd name="T77" fmla="*/ 0 h 591"/>
                <a:gd name="T78" fmla="*/ 133 w 153"/>
                <a:gd name="T79" fmla="*/ 0 h 591"/>
                <a:gd name="T80" fmla="*/ 133 w 153"/>
                <a:gd name="T81" fmla="*/ 0 h 591"/>
                <a:gd name="T82" fmla="*/ 146 w 153"/>
                <a:gd name="T83" fmla="*/ 0 h 591"/>
                <a:gd name="T84" fmla="*/ 146 w 153"/>
                <a:gd name="T85" fmla="*/ 0 h 591"/>
                <a:gd name="T86" fmla="*/ 146 w 153"/>
                <a:gd name="T87" fmla="*/ 0 h 591"/>
                <a:gd name="T88" fmla="*/ 153 w 153"/>
                <a:gd name="T89" fmla="*/ 0 h 591"/>
                <a:gd name="T90" fmla="*/ 153 w 153"/>
                <a:gd name="T91" fmla="*/ 0 h 591"/>
                <a:gd name="T92" fmla="*/ 153 w 153"/>
                <a:gd name="T93" fmla="*/ 591 h 591"/>
                <a:gd name="T94" fmla="*/ 0 w 153"/>
                <a:gd name="T95" fmla="*/ 20 h 5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3" h="591">
                  <a:moveTo>
                    <a:pt x="0" y="20"/>
                  </a:moveTo>
                  <a:lnTo>
                    <a:pt x="0" y="20"/>
                  </a:lnTo>
                  <a:lnTo>
                    <a:pt x="7" y="20"/>
                  </a:lnTo>
                  <a:lnTo>
                    <a:pt x="20" y="13"/>
                  </a:lnTo>
                  <a:lnTo>
                    <a:pt x="33" y="13"/>
                  </a:lnTo>
                  <a:lnTo>
                    <a:pt x="40" y="13"/>
                  </a:lnTo>
                  <a:lnTo>
                    <a:pt x="53" y="7"/>
                  </a:lnTo>
                  <a:lnTo>
                    <a:pt x="60" y="7"/>
                  </a:lnTo>
                  <a:lnTo>
                    <a:pt x="73" y="7"/>
                  </a:lnTo>
                  <a:lnTo>
                    <a:pt x="80" y="7"/>
                  </a:lnTo>
                  <a:lnTo>
                    <a:pt x="93" y="0"/>
                  </a:lnTo>
                  <a:lnTo>
                    <a:pt x="100" y="0"/>
                  </a:lnTo>
                  <a:lnTo>
                    <a:pt x="113" y="0"/>
                  </a:lnTo>
                  <a:lnTo>
                    <a:pt x="126" y="0"/>
                  </a:lnTo>
                  <a:lnTo>
                    <a:pt x="133" y="0"/>
                  </a:lnTo>
                  <a:lnTo>
                    <a:pt x="146" y="0"/>
                  </a:lnTo>
                  <a:lnTo>
                    <a:pt x="153" y="0"/>
                  </a:lnTo>
                  <a:lnTo>
                    <a:pt x="153" y="591"/>
                  </a:lnTo>
                  <a:lnTo>
                    <a:pt x="0" y="20"/>
                  </a:lnTo>
                  <a:close/>
                </a:path>
              </a:pathLst>
            </a:custGeom>
            <a:solidFill>
              <a:srgbClr val="FFFF99"/>
            </a:solidFill>
            <a:ln w="11113">
              <a:solidFill>
                <a:srgbClr val="000000"/>
              </a:solidFill>
              <a:prstDash val="solid"/>
              <a:round/>
              <a:headEnd/>
              <a:tailEnd/>
            </a:ln>
          </p:spPr>
          <p:txBody>
            <a:bodyPr/>
            <a:lstStyle/>
            <a:p>
              <a:endParaRPr lang="en-US"/>
            </a:p>
          </p:txBody>
        </p:sp>
        <p:sp>
          <p:nvSpPr>
            <p:cNvPr id="14360" name="Rectangle 31"/>
            <p:cNvSpPr>
              <a:spLocks noChangeArrowheads="1"/>
            </p:cNvSpPr>
            <p:nvPr/>
          </p:nvSpPr>
          <p:spPr bwMode="auto">
            <a:xfrm>
              <a:off x="1835" y="2161"/>
              <a:ext cx="4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Beltz Wells</a:t>
              </a:r>
              <a:endParaRPr lang="en-US" altLang="en-US"/>
            </a:p>
          </p:txBody>
        </p:sp>
        <p:sp>
          <p:nvSpPr>
            <p:cNvPr id="14361" name="Rectangle 32"/>
            <p:cNvSpPr>
              <a:spLocks noChangeArrowheads="1"/>
            </p:cNvSpPr>
            <p:nvPr/>
          </p:nvSpPr>
          <p:spPr bwMode="auto">
            <a:xfrm>
              <a:off x="1974" y="2280"/>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4%</a:t>
              </a:r>
              <a:endParaRPr lang="en-US" altLang="en-US"/>
            </a:p>
          </p:txBody>
        </p:sp>
        <p:sp>
          <p:nvSpPr>
            <p:cNvPr id="14362" name="Rectangle 33"/>
            <p:cNvSpPr>
              <a:spLocks noChangeArrowheads="1"/>
            </p:cNvSpPr>
            <p:nvPr/>
          </p:nvSpPr>
          <p:spPr bwMode="auto">
            <a:xfrm>
              <a:off x="2499" y="1291"/>
              <a:ext cx="40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Tait Wells</a:t>
              </a:r>
              <a:endParaRPr lang="en-US" altLang="en-US"/>
            </a:p>
          </p:txBody>
        </p:sp>
        <p:sp>
          <p:nvSpPr>
            <p:cNvPr id="14363" name="Rectangle 34"/>
            <p:cNvSpPr>
              <a:spLocks noChangeArrowheads="1"/>
            </p:cNvSpPr>
            <p:nvPr/>
          </p:nvSpPr>
          <p:spPr bwMode="auto">
            <a:xfrm>
              <a:off x="2665" y="1410"/>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3%</a:t>
              </a:r>
              <a:endParaRPr lang="en-US" altLang="en-US"/>
            </a:p>
          </p:txBody>
        </p:sp>
        <p:sp>
          <p:nvSpPr>
            <p:cNvPr id="14364" name="Rectangle 35"/>
            <p:cNvSpPr>
              <a:spLocks noChangeArrowheads="1"/>
            </p:cNvSpPr>
            <p:nvPr/>
          </p:nvSpPr>
          <p:spPr bwMode="auto">
            <a:xfrm>
              <a:off x="2094" y="1457"/>
              <a:ext cx="2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Loch </a:t>
              </a:r>
              <a:endParaRPr lang="en-US" altLang="en-US"/>
            </a:p>
          </p:txBody>
        </p:sp>
        <p:sp>
          <p:nvSpPr>
            <p:cNvPr id="14365" name="Rectangle 36"/>
            <p:cNvSpPr>
              <a:spLocks noChangeArrowheads="1"/>
            </p:cNvSpPr>
            <p:nvPr/>
          </p:nvSpPr>
          <p:spPr bwMode="auto">
            <a:xfrm>
              <a:off x="2028" y="1576"/>
              <a:ext cx="32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Lomond</a:t>
              </a:r>
              <a:endParaRPr lang="en-US" altLang="en-US"/>
            </a:p>
          </p:txBody>
        </p:sp>
        <p:sp>
          <p:nvSpPr>
            <p:cNvPr id="14366" name="Rectangle 37"/>
            <p:cNvSpPr>
              <a:spLocks noChangeArrowheads="1"/>
            </p:cNvSpPr>
            <p:nvPr/>
          </p:nvSpPr>
          <p:spPr bwMode="auto">
            <a:xfrm>
              <a:off x="2101" y="1696"/>
              <a:ext cx="1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22%</a:t>
              </a:r>
              <a:endParaRPr lang="en-US" altLang="en-US"/>
            </a:p>
          </p:txBody>
        </p:sp>
        <p:sp>
          <p:nvSpPr>
            <p:cNvPr id="14367" name="Rectangle 38"/>
            <p:cNvSpPr>
              <a:spLocks noChangeArrowheads="1"/>
            </p:cNvSpPr>
            <p:nvPr/>
          </p:nvSpPr>
          <p:spPr bwMode="auto">
            <a:xfrm>
              <a:off x="3037" y="2805"/>
              <a:ext cx="51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San Lorenzo </a:t>
              </a:r>
              <a:endParaRPr lang="en-US" altLang="en-US"/>
            </a:p>
          </p:txBody>
        </p:sp>
        <p:sp>
          <p:nvSpPr>
            <p:cNvPr id="14368" name="Rectangle 39"/>
            <p:cNvSpPr>
              <a:spLocks noChangeArrowheads="1"/>
            </p:cNvSpPr>
            <p:nvPr/>
          </p:nvSpPr>
          <p:spPr bwMode="auto">
            <a:xfrm>
              <a:off x="3177" y="2924"/>
              <a:ext cx="21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River</a:t>
              </a:r>
              <a:endParaRPr lang="en-US" altLang="en-US"/>
            </a:p>
          </p:txBody>
        </p:sp>
        <p:sp>
          <p:nvSpPr>
            <p:cNvPr id="14369" name="Rectangle 40"/>
            <p:cNvSpPr>
              <a:spLocks noChangeArrowheads="1"/>
            </p:cNvSpPr>
            <p:nvPr/>
          </p:nvSpPr>
          <p:spPr bwMode="auto">
            <a:xfrm>
              <a:off x="3190" y="3044"/>
              <a:ext cx="1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46%</a:t>
              </a:r>
              <a:endParaRPr lang="en-US" altLang="en-US"/>
            </a:p>
          </p:txBody>
        </p:sp>
        <p:sp>
          <p:nvSpPr>
            <p:cNvPr id="14370" name="Rectangle 41"/>
            <p:cNvSpPr>
              <a:spLocks noChangeArrowheads="1"/>
            </p:cNvSpPr>
            <p:nvPr/>
          </p:nvSpPr>
          <p:spPr bwMode="auto">
            <a:xfrm>
              <a:off x="3370" y="1483"/>
              <a:ext cx="49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North Coast </a:t>
              </a:r>
              <a:endParaRPr lang="en-US" altLang="en-US"/>
            </a:p>
          </p:txBody>
        </p:sp>
        <p:sp>
          <p:nvSpPr>
            <p:cNvPr id="14371" name="Rectangle 42"/>
            <p:cNvSpPr>
              <a:spLocks noChangeArrowheads="1"/>
            </p:cNvSpPr>
            <p:nvPr/>
          </p:nvSpPr>
          <p:spPr bwMode="auto">
            <a:xfrm>
              <a:off x="3443" y="1603"/>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Streams</a:t>
              </a:r>
              <a:endParaRPr lang="en-US" altLang="en-US"/>
            </a:p>
          </p:txBody>
        </p:sp>
        <p:sp>
          <p:nvSpPr>
            <p:cNvPr id="14372" name="Rectangle 43"/>
            <p:cNvSpPr>
              <a:spLocks noChangeArrowheads="1"/>
            </p:cNvSpPr>
            <p:nvPr/>
          </p:nvSpPr>
          <p:spPr bwMode="auto">
            <a:xfrm>
              <a:off x="3516" y="1722"/>
              <a:ext cx="1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25%</a:t>
              </a:r>
              <a:endParaRPr lang="en-US" altLang="en-US"/>
            </a:p>
          </p:txBody>
        </p:sp>
      </p:grpSp>
      <p:pic>
        <p:nvPicPr>
          <p:cNvPr id="14339" name="Picture 3" descr="Laguna brochure photo"/>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096000" y="1524000"/>
            <a:ext cx="2438400" cy="1347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4" descr="Beltz"/>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09600" y="4495800"/>
            <a:ext cx="2514600" cy="139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5" descr="River Intake"/>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562600" y="4343400"/>
            <a:ext cx="2819400" cy="156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2" name="Picture 6" descr="Loch Lomond brochure photo"/>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33400" y="1524000"/>
            <a:ext cx="31242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3" name="Text Box 7"/>
          <p:cNvSpPr txBox="1">
            <a:spLocks noChangeArrowheads="1"/>
          </p:cNvSpPr>
          <p:nvPr/>
        </p:nvSpPr>
        <p:spPr bwMode="auto">
          <a:xfrm>
            <a:off x="6324600" y="2971800"/>
            <a:ext cx="2209800" cy="5175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45720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algn="ctr" eaLnBrk="1" hangingPunct="1">
              <a:spcBef>
                <a:spcPct val="50000"/>
              </a:spcBef>
            </a:pPr>
            <a:r>
              <a:rPr lang="en-US" altLang="en-US" sz="1400">
                <a:solidFill>
                  <a:schemeClr val="tx1"/>
                </a:solidFill>
                <a:latin typeface="Arial" pitchFamily="34" charset="0"/>
              </a:rPr>
              <a:t>North Coast Streams (1890)</a:t>
            </a:r>
          </a:p>
        </p:txBody>
      </p:sp>
      <p:sp>
        <p:nvSpPr>
          <p:cNvPr id="14344" name="Text Box 8"/>
          <p:cNvSpPr txBox="1">
            <a:spLocks noChangeArrowheads="1"/>
          </p:cNvSpPr>
          <p:nvPr/>
        </p:nvSpPr>
        <p:spPr bwMode="auto">
          <a:xfrm>
            <a:off x="457200" y="2743200"/>
            <a:ext cx="2514600" cy="5175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45720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algn="ctr" eaLnBrk="1" hangingPunct="1">
              <a:spcBef>
                <a:spcPct val="50000"/>
              </a:spcBef>
            </a:pPr>
            <a:r>
              <a:rPr lang="en-US" altLang="en-US" sz="1400">
                <a:solidFill>
                  <a:schemeClr val="tx1"/>
                </a:solidFill>
                <a:latin typeface="Arial" pitchFamily="34" charset="0"/>
              </a:rPr>
              <a:t>Loch Lomond Reservoir (1960)</a:t>
            </a:r>
          </a:p>
        </p:txBody>
      </p:sp>
      <p:sp>
        <p:nvSpPr>
          <p:cNvPr id="14345" name="Text Box 9"/>
          <p:cNvSpPr txBox="1">
            <a:spLocks noChangeArrowheads="1"/>
          </p:cNvSpPr>
          <p:nvPr/>
        </p:nvSpPr>
        <p:spPr bwMode="auto">
          <a:xfrm>
            <a:off x="6324600" y="3810000"/>
            <a:ext cx="2133600" cy="5175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45720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algn="ctr" eaLnBrk="1" hangingPunct="1">
              <a:spcBef>
                <a:spcPct val="50000"/>
              </a:spcBef>
            </a:pPr>
            <a:r>
              <a:rPr lang="en-US" altLang="en-US" sz="1400">
                <a:solidFill>
                  <a:schemeClr val="tx1"/>
                </a:solidFill>
                <a:latin typeface="Arial" pitchFamily="34" charset="0"/>
              </a:rPr>
              <a:t>San Lorenzo River (1924)</a:t>
            </a:r>
          </a:p>
        </p:txBody>
      </p:sp>
      <p:sp>
        <p:nvSpPr>
          <p:cNvPr id="14346" name="Text Box 10"/>
          <p:cNvSpPr txBox="1">
            <a:spLocks noChangeArrowheads="1"/>
          </p:cNvSpPr>
          <p:nvPr/>
        </p:nvSpPr>
        <p:spPr bwMode="auto">
          <a:xfrm>
            <a:off x="609600" y="3886200"/>
            <a:ext cx="1905000" cy="5175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45720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algn="ctr" eaLnBrk="1" hangingPunct="1">
              <a:spcBef>
                <a:spcPct val="50000"/>
              </a:spcBef>
            </a:pPr>
            <a:r>
              <a:rPr lang="en-US" altLang="en-US" sz="1400">
                <a:solidFill>
                  <a:schemeClr val="tx1"/>
                </a:solidFill>
                <a:latin typeface="Arial" pitchFamily="34" charset="0"/>
              </a:rPr>
              <a:t>Beltz Wells (1964)</a:t>
            </a:r>
          </a:p>
        </p:txBody>
      </p:sp>
      <p:sp>
        <p:nvSpPr>
          <p:cNvPr id="14347" name="Text Box 11"/>
          <p:cNvSpPr txBox="1">
            <a:spLocks noChangeArrowheads="1"/>
          </p:cNvSpPr>
          <p:nvPr/>
        </p:nvSpPr>
        <p:spPr bwMode="auto">
          <a:xfrm>
            <a:off x="381000" y="381000"/>
            <a:ext cx="320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r>
              <a:rPr lang="en-US" altLang="en-US" sz="3600">
                <a:solidFill>
                  <a:schemeClr val="bg1"/>
                </a:solidFill>
                <a:latin typeface="Arial" pitchFamily="34" charset="0"/>
              </a:rPr>
              <a:t>Water Sources</a:t>
            </a:r>
          </a:p>
        </p:txBody>
      </p:sp>
    </p:spTree>
    <p:extLst>
      <p:ext uri="{BB962C8B-B14F-4D97-AF65-F5344CB8AC3E}">
        <p14:creationId xmlns:p14="http://schemas.microsoft.com/office/powerpoint/2010/main" val="2343015889"/>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4320" y="2209800"/>
            <a:ext cx="7980079" cy="4347064"/>
          </a:xfrm>
        </p:spPr>
      </p:pic>
      <p:sp>
        <p:nvSpPr>
          <p:cNvPr id="12" name="Title 11"/>
          <p:cNvSpPr>
            <a:spLocks noGrp="1"/>
          </p:cNvSpPr>
          <p:nvPr>
            <p:ph type="title"/>
          </p:nvPr>
        </p:nvSpPr>
        <p:spPr/>
        <p:txBody>
          <a:bodyPr/>
          <a:lstStyle/>
          <a:p>
            <a:r>
              <a:rPr lang="en-US" dirty="0" smtClean="0"/>
              <a:t>City of Santa Cruz Water Rights</a:t>
            </a:r>
            <a:endParaRPr lang="en-US" dirty="0"/>
          </a:p>
        </p:txBody>
      </p:sp>
    </p:spTree>
    <p:extLst>
      <p:ext uri="{BB962C8B-B14F-4D97-AF65-F5344CB8AC3E}">
        <p14:creationId xmlns:p14="http://schemas.microsoft.com/office/powerpoint/2010/main" val="3397779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62574199"/>
              </p:ext>
            </p:extLst>
          </p:nvPr>
        </p:nvGraphicFramePr>
        <p:xfrm>
          <a:off x="881924" y="2438400"/>
          <a:ext cx="7358380" cy="3523996"/>
        </p:xfrm>
        <a:graphic>
          <a:graphicData uri="http://schemas.openxmlformats.org/drawingml/2006/table">
            <a:tbl>
              <a:tblPr firstRow="1">
                <a:tableStyleId>{5C22544A-7EE6-4342-B048-85BDC9FD1C3A}</a:tableStyleId>
              </a:tblPr>
              <a:tblGrid>
                <a:gridCol w="2468880"/>
                <a:gridCol w="977900"/>
                <a:gridCol w="977900"/>
                <a:gridCol w="977900"/>
                <a:gridCol w="977900"/>
                <a:gridCol w="977900"/>
              </a:tblGrid>
              <a:tr h="548640">
                <a:tc>
                  <a:txBody>
                    <a:bodyPr/>
                    <a:lstStyle/>
                    <a:p>
                      <a:pPr algn="l" fontAlgn="b"/>
                      <a:endParaRPr lang="en-US" sz="2400" b="0" i="0" u="none" strike="noStrike" dirty="0">
                        <a:solidFill>
                          <a:srgbClr val="000000"/>
                        </a:solidFill>
                        <a:effectLst/>
                        <a:latin typeface="Calibri"/>
                      </a:endParaRPr>
                    </a:p>
                  </a:txBody>
                  <a:tcPr marL="12700" marR="12700" marT="12700" marB="0" anchor="b"/>
                </a:tc>
                <a:tc gridSpan="5">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400" u="none" strike="noStrike" dirty="0" smtClean="0">
                          <a:effectLst/>
                        </a:rPr>
                        <a:t>Calendar Year</a:t>
                      </a:r>
                    </a:p>
                    <a:p>
                      <a:pPr algn="ctr" fontAlgn="b"/>
                      <a:r>
                        <a:rPr lang="en-US" sz="2400" u="none" strike="noStrike" dirty="0" smtClean="0">
                          <a:effectLst/>
                        </a:rPr>
                        <a:t>All </a:t>
                      </a:r>
                      <a:r>
                        <a:rPr lang="en-US" sz="2400" u="none" strike="noStrike" dirty="0">
                          <a:effectLst/>
                        </a:rPr>
                        <a:t>figures in million of gallons</a:t>
                      </a:r>
                      <a:endParaRPr lang="en-US" sz="2400" b="1" i="0" u="none" strike="noStrike" dirty="0">
                        <a:solidFill>
                          <a:schemeClr val="bg1"/>
                        </a:solidFill>
                        <a:effectLst/>
                        <a:latin typeface="Calibri"/>
                      </a:endParaRPr>
                    </a:p>
                  </a:txBody>
                  <a:tcPr marL="12700" marR="12700" marT="12700" marB="0" anchor="ctr"/>
                </a:tc>
                <a:tc hMerge="1">
                  <a:txBody>
                    <a:bodyPr/>
                    <a:lstStyle/>
                    <a:p>
                      <a:pPr algn="l" fontAlgn="b"/>
                      <a:endParaRPr lang="en-US" sz="1600" b="1" i="0" u="none" strike="noStrike" dirty="0">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600" b="1" i="0" u="none" strike="noStrike" dirty="0">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20040">
                <a:tc>
                  <a:txBody>
                    <a:bodyPr/>
                    <a:lstStyle/>
                    <a:p>
                      <a:pPr algn="ctr" fontAlgn="b"/>
                      <a:r>
                        <a:rPr lang="en-US" sz="2400" u="sng" strike="noStrike" dirty="0">
                          <a:effectLst/>
                        </a:rPr>
                        <a:t>Source</a:t>
                      </a:r>
                      <a:endParaRPr lang="en-US" sz="2400" b="1" i="0" u="sng" strike="noStrike" dirty="0">
                        <a:solidFill>
                          <a:srgbClr val="000000"/>
                        </a:solidFill>
                        <a:effectLst/>
                        <a:latin typeface="Calibri"/>
                      </a:endParaRPr>
                    </a:p>
                  </a:txBody>
                  <a:tcPr marL="45720" marR="45720" marT="18288" marB="18288" anchor="b"/>
                </a:tc>
                <a:tc>
                  <a:txBody>
                    <a:bodyPr/>
                    <a:lstStyle/>
                    <a:p>
                      <a:pPr algn="ctr" fontAlgn="b"/>
                      <a:r>
                        <a:rPr lang="en-US" sz="2400" u="sng" strike="noStrike" dirty="0">
                          <a:effectLst/>
                        </a:rPr>
                        <a:t>2009</a:t>
                      </a:r>
                      <a:endParaRPr lang="en-US" sz="2400" b="1" i="0" u="sng" strike="noStrike" dirty="0">
                        <a:solidFill>
                          <a:srgbClr val="000000"/>
                        </a:solidFill>
                        <a:effectLst/>
                        <a:latin typeface="Calibri"/>
                      </a:endParaRPr>
                    </a:p>
                  </a:txBody>
                  <a:tcPr marL="45720" marR="45720" marT="18288" marB="18288" anchor="b"/>
                </a:tc>
                <a:tc>
                  <a:txBody>
                    <a:bodyPr/>
                    <a:lstStyle/>
                    <a:p>
                      <a:pPr algn="ctr" fontAlgn="b"/>
                      <a:r>
                        <a:rPr lang="en-US" sz="2400" u="sng" strike="noStrike" dirty="0">
                          <a:effectLst/>
                        </a:rPr>
                        <a:t>2010</a:t>
                      </a:r>
                      <a:endParaRPr lang="en-US" sz="2400" b="1" i="0" u="sng" strike="noStrike" dirty="0">
                        <a:solidFill>
                          <a:srgbClr val="000000"/>
                        </a:solidFill>
                        <a:effectLst/>
                        <a:latin typeface="Calibri"/>
                      </a:endParaRPr>
                    </a:p>
                  </a:txBody>
                  <a:tcPr marL="45720" marR="45720" marT="18288" marB="18288" anchor="b"/>
                </a:tc>
                <a:tc>
                  <a:txBody>
                    <a:bodyPr/>
                    <a:lstStyle/>
                    <a:p>
                      <a:pPr algn="ctr" fontAlgn="b"/>
                      <a:r>
                        <a:rPr lang="en-US" sz="2400" u="sng" strike="noStrike" dirty="0">
                          <a:effectLst/>
                        </a:rPr>
                        <a:t>2011</a:t>
                      </a:r>
                      <a:endParaRPr lang="en-US" sz="2400" b="1" i="0" u="sng" strike="noStrike" dirty="0">
                        <a:solidFill>
                          <a:srgbClr val="000000"/>
                        </a:solidFill>
                        <a:effectLst/>
                        <a:latin typeface="Calibri"/>
                      </a:endParaRPr>
                    </a:p>
                  </a:txBody>
                  <a:tcPr marL="45720" marR="45720" marT="18288" marB="18288" anchor="b"/>
                </a:tc>
                <a:tc>
                  <a:txBody>
                    <a:bodyPr/>
                    <a:lstStyle/>
                    <a:p>
                      <a:pPr algn="ctr" fontAlgn="b"/>
                      <a:r>
                        <a:rPr lang="en-US" sz="2400" u="sng" strike="noStrike" dirty="0">
                          <a:effectLst/>
                        </a:rPr>
                        <a:t>2012</a:t>
                      </a:r>
                      <a:endParaRPr lang="en-US" sz="2400" b="1" i="0" u="sng" strike="noStrike" dirty="0">
                        <a:solidFill>
                          <a:srgbClr val="000000"/>
                        </a:solidFill>
                        <a:effectLst/>
                        <a:latin typeface="Calibri"/>
                      </a:endParaRPr>
                    </a:p>
                  </a:txBody>
                  <a:tcPr marL="45720" marR="45720" marT="18288" marB="18288" anchor="b"/>
                </a:tc>
                <a:tc>
                  <a:txBody>
                    <a:bodyPr/>
                    <a:lstStyle/>
                    <a:p>
                      <a:pPr algn="ctr" fontAlgn="b"/>
                      <a:r>
                        <a:rPr lang="en-US" sz="2400" u="sng" strike="noStrike" dirty="0">
                          <a:effectLst/>
                        </a:rPr>
                        <a:t>2013</a:t>
                      </a:r>
                      <a:endParaRPr lang="en-US" sz="2400" b="1" i="0" u="sng" strike="noStrike" dirty="0">
                        <a:solidFill>
                          <a:srgbClr val="000000"/>
                        </a:solidFill>
                        <a:effectLst/>
                        <a:latin typeface="Calibri"/>
                      </a:endParaRPr>
                    </a:p>
                  </a:txBody>
                  <a:tcPr marL="45720" marR="45720" marT="18288" marB="18288" anchor="b"/>
                </a:tc>
              </a:tr>
              <a:tr h="320040">
                <a:tc>
                  <a:txBody>
                    <a:bodyPr/>
                    <a:lstStyle/>
                    <a:p>
                      <a:pPr algn="l" fontAlgn="b"/>
                      <a:r>
                        <a:rPr lang="en-US" sz="2400" u="none" strike="noStrike" dirty="0" smtClean="0">
                          <a:effectLst/>
                        </a:rPr>
                        <a:t>Coastal Sources</a:t>
                      </a:r>
                      <a:endParaRPr lang="en-US" sz="2400" b="0" i="0" u="none" strike="noStrike" dirty="0">
                        <a:solidFill>
                          <a:srgbClr val="000000"/>
                        </a:solidFill>
                        <a:effectLst/>
                        <a:latin typeface="Calibri"/>
                      </a:endParaRPr>
                    </a:p>
                  </a:txBody>
                  <a:tcPr marL="45720" marR="45720" marT="18288" marB="18288" anchor="b"/>
                </a:tc>
                <a:tc>
                  <a:txBody>
                    <a:bodyPr/>
                    <a:lstStyle/>
                    <a:p>
                      <a:pPr algn="r" fontAlgn="b"/>
                      <a:r>
                        <a:rPr lang="en-US" sz="2400" u="none" strike="noStrike" dirty="0">
                          <a:effectLst/>
                        </a:rPr>
                        <a:t> </a:t>
                      </a:r>
                      <a:r>
                        <a:rPr lang="en-US" sz="2400" u="none" strike="noStrike" dirty="0" smtClean="0">
                          <a:effectLst/>
                        </a:rPr>
                        <a:t>814</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smtClean="0">
                          <a:effectLst/>
                        </a:rPr>
                        <a:t>1,168 </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a:t>
                      </a:r>
                      <a:r>
                        <a:rPr lang="en-US" sz="2400" u="none" strike="noStrike" dirty="0" smtClean="0">
                          <a:effectLst/>
                        </a:rPr>
                        <a:t>1,211</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a:t>
                      </a:r>
                      <a:r>
                        <a:rPr lang="en-US" sz="2400" u="none" strike="noStrike" dirty="0" smtClean="0">
                          <a:effectLst/>
                        </a:rPr>
                        <a:t>711</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a:t>
                      </a:r>
                      <a:r>
                        <a:rPr lang="en-US" sz="2400" u="none" strike="noStrike" dirty="0" smtClean="0">
                          <a:effectLst/>
                        </a:rPr>
                        <a:t>400</a:t>
                      </a:r>
                      <a:endParaRPr lang="en-US" sz="2400" b="0" i="0" u="none" strike="noStrike" dirty="0">
                        <a:solidFill>
                          <a:srgbClr val="000000"/>
                        </a:solidFill>
                        <a:effectLst/>
                        <a:latin typeface="Calibri"/>
                      </a:endParaRPr>
                    </a:p>
                  </a:txBody>
                  <a:tcPr marL="45720" marR="182880" marT="18288" marB="18288" anchor="b"/>
                </a:tc>
              </a:tr>
              <a:tr h="320040">
                <a:tc>
                  <a:txBody>
                    <a:bodyPr/>
                    <a:lstStyle/>
                    <a:p>
                      <a:pPr algn="l" fontAlgn="b"/>
                      <a:r>
                        <a:rPr lang="en-US" sz="2400" u="none" strike="noStrike" dirty="0" smtClean="0">
                          <a:effectLst/>
                        </a:rPr>
                        <a:t>San Lorenzo River</a:t>
                      </a:r>
                      <a:endParaRPr lang="en-US" sz="2400" b="0" i="0" u="none" strike="noStrike" dirty="0">
                        <a:solidFill>
                          <a:srgbClr val="000000"/>
                        </a:solidFill>
                        <a:effectLst/>
                        <a:latin typeface="Calibri"/>
                      </a:endParaRPr>
                    </a:p>
                  </a:txBody>
                  <a:tcPr marL="45720" marR="45720" marT="18288" marB="18288" anchor="b"/>
                </a:tc>
                <a:tc>
                  <a:txBody>
                    <a:bodyPr/>
                    <a:lstStyle/>
                    <a:p>
                      <a:pPr algn="r" fontAlgn="b"/>
                      <a:r>
                        <a:rPr lang="en-US" sz="2400" u="none" strike="noStrike" dirty="0" smtClean="0">
                          <a:effectLst/>
                        </a:rPr>
                        <a:t>2,038</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smtClean="0">
                          <a:effectLst/>
                        </a:rPr>
                        <a:t>1,468</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smtClean="0">
                          <a:effectLst/>
                        </a:rPr>
                        <a:t>1,465</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smtClean="0">
                          <a:effectLst/>
                        </a:rPr>
                        <a:t>1,959</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smtClean="0">
                          <a:effectLst/>
                        </a:rPr>
                        <a:t>2,110</a:t>
                      </a:r>
                      <a:endParaRPr lang="en-US" sz="2400" b="0" i="0" u="none" strike="noStrike" dirty="0">
                        <a:solidFill>
                          <a:srgbClr val="000000"/>
                        </a:solidFill>
                        <a:effectLst/>
                        <a:latin typeface="Calibri"/>
                      </a:endParaRPr>
                    </a:p>
                  </a:txBody>
                  <a:tcPr marL="45720" marR="182880" marT="18288" marB="18288" anchor="b"/>
                </a:tc>
              </a:tr>
              <a:tr h="320040">
                <a:tc>
                  <a:txBody>
                    <a:bodyPr/>
                    <a:lstStyle/>
                    <a:p>
                      <a:pPr algn="l" fontAlgn="b"/>
                      <a:r>
                        <a:rPr lang="en-US" sz="2400" u="none" strike="noStrike" dirty="0" smtClean="0">
                          <a:effectLst/>
                        </a:rPr>
                        <a:t>Loch </a:t>
                      </a:r>
                      <a:r>
                        <a:rPr lang="en-US" sz="2400" u="none" strike="noStrike" baseline="0" dirty="0" smtClean="0">
                          <a:effectLst/>
                        </a:rPr>
                        <a:t>Lomond</a:t>
                      </a:r>
                      <a:endParaRPr lang="en-US" sz="2400" b="0" i="0" u="none" strike="noStrike" dirty="0">
                        <a:solidFill>
                          <a:srgbClr val="000000"/>
                        </a:solidFill>
                        <a:effectLst/>
                        <a:latin typeface="Calibri"/>
                      </a:endParaRPr>
                    </a:p>
                  </a:txBody>
                  <a:tcPr marL="45720" marR="45720" marT="18288" marB="18288" anchor="b"/>
                </a:tc>
                <a:tc>
                  <a:txBody>
                    <a:bodyPr/>
                    <a:lstStyle/>
                    <a:p>
                      <a:pPr algn="r" fontAlgn="b"/>
                      <a:r>
                        <a:rPr lang="en-US" sz="2400" u="none" strike="noStrike">
                          <a:effectLst/>
                        </a:rPr>
                        <a:t> </a:t>
                      </a:r>
                      <a:r>
                        <a:rPr lang="en-US" sz="2400" u="none" strike="noStrike" smtClean="0">
                          <a:effectLst/>
                        </a:rPr>
                        <a:t>195 </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a:t>
                      </a:r>
                      <a:r>
                        <a:rPr lang="en-US" sz="2400" u="none" strike="noStrike" dirty="0" smtClean="0">
                          <a:effectLst/>
                        </a:rPr>
                        <a:t>411 </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228 </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462 </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807 </a:t>
                      </a:r>
                      <a:endParaRPr lang="en-US" sz="2400" b="0" i="0" u="none" strike="noStrike" dirty="0">
                        <a:solidFill>
                          <a:srgbClr val="000000"/>
                        </a:solidFill>
                        <a:effectLst/>
                        <a:latin typeface="Calibri"/>
                      </a:endParaRPr>
                    </a:p>
                  </a:txBody>
                  <a:tcPr marL="45720" marR="182880" marT="18288" marB="18288" anchor="b"/>
                </a:tc>
              </a:tr>
              <a:tr h="320040">
                <a:tc>
                  <a:txBody>
                    <a:bodyPr/>
                    <a:lstStyle/>
                    <a:p>
                      <a:pPr algn="l" fontAlgn="b"/>
                      <a:r>
                        <a:rPr lang="en-US" sz="2400" u="none" strike="noStrike" dirty="0" err="1" smtClean="0">
                          <a:effectLst/>
                        </a:rPr>
                        <a:t>Beltz</a:t>
                      </a:r>
                      <a:r>
                        <a:rPr lang="en-US" sz="2400" u="none" strike="noStrike" dirty="0" smtClean="0">
                          <a:effectLst/>
                        </a:rPr>
                        <a:t> Wells</a:t>
                      </a:r>
                      <a:endParaRPr lang="en-US" sz="2400" b="0" i="0" u="none" strike="noStrike" dirty="0">
                        <a:solidFill>
                          <a:srgbClr val="000000"/>
                        </a:solidFill>
                        <a:effectLst/>
                        <a:latin typeface="Calibri"/>
                      </a:endParaRPr>
                    </a:p>
                  </a:txBody>
                  <a:tcPr marL="45720" marR="45720" marT="18288" marB="18288" anchor="b"/>
                </a:tc>
                <a:tc>
                  <a:txBody>
                    <a:bodyPr/>
                    <a:lstStyle/>
                    <a:p>
                      <a:pPr algn="r" fontAlgn="b"/>
                      <a:r>
                        <a:rPr lang="en-US" sz="2400" u="none" strike="noStrike">
                          <a:effectLst/>
                        </a:rPr>
                        <a:t> 165 </a:t>
                      </a:r>
                      <a:endParaRPr lang="en-US" sz="2400" b="0" i="0" u="none" strike="noStrike">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145 </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163 </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163 </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160 </a:t>
                      </a:r>
                      <a:endParaRPr lang="en-US" sz="2400" b="0" i="0" u="none" strike="noStrike" dirty="0">
                        <a:solidFill>
                          <a:srgbClr val="000000"/>
                        </a:solidFill>
                        <a:effectLst/>
                        <a:latin typeface="Calibri"/>
                      </a:endParaRPr>
                    </a:p>
                  </a:txBody>
                  <a:tcPr marL="45720" marR="182880" marT="18288" marB="18288" anchor="b"/>
                </a:tc>
              </a:tr>
              <a:tr h="320040">
                <a:tc>
                  <a:txBody>
                    <a:bodyPr/>
                    <a:lstStyle/>
                    <a:p>
                      <a:pPr algn="l" fontAlgn="b"/>
                      <a:r>
                        <a:rPr lang="en-US" sz="2400" u="none" strike="noStrike" dirty="0" smtClean="0">
                          <a:effectLst/>
                        </a:rPr>
                        <a:t>Totals</a:t>
                      </a:r>
                      <a:endParaRPr lang="en-US" sz="2400" b="0" i="0" u="none" strike="noStrike" dirty="0">
                        <a:solidFill>
                          <a:srgbClr val="000000"/>
                        </a:solidFill>
                        <a:effectLst/>
                        <a:latin typeface="Calibri"/>
                      </a:endParaRPr>
                    </a:p>
                  </a:txBody>
                  <a:tcPr marL="45720" marR="45720" marT="18288" marB="18288" anchor="b"/>
                </a:tc>
                <a:tc>
                  <a:txBody>
                    <a:bodyPr/>
                    <a:lstStyle/>
                    <a:p>
                      <a:pPr algn="r" fontAlgn="b"/>
                      <a:r>
                        <a:rPr lang="en-US" sz="2400" u="none" strike="noStrike" dirty="0" smtClean="0">
                          <a:effectLst/>
                        </a:rPr>
                        <a:t>3,212</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a:t>
                      </a:r>
                      <a:r>
                        <a:rPr lang="en-US" sz="2400" u="none" strike="noStrike" dirty="0" smtClean="0">
                          <a:effectLst/>
                        </a:rPr>
                        <a:t>3,192</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a:t>
                      </a:r>
                      <a:r>
                        <a:rPr lang="en-US" sz="2400" u="none" strike="noStrike" dirty="0" smtClean="0">
                          <a:effectLst/>
                        </a:rPr>
                        <a:t>3,067</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a:t>
                      </a:r>
                      <a:r>
                        <a:rPr lang="en-US" sz="2400" u="none" strike="noStrike" dirty="0" smtClean="0">
                          <a:effectLst/>
                        </a:rPr>
                        <a:t>3,295</a:t>
                      </a:r>
                      <a:endParaRPr lang="en-US" sz="2400" b="0" i="0" u="none" strike="noStrike" dirty="0">
                        <a:solidFill>
                          <a:srgbClr val="000000"/>
                        </a:solidFill>
                        <a:effectLst/>
                        <a:latin typeface="Calibri"/>
                      </a:endParaRPr>
                    </a:p>
                  </a:txBody>
                  <a:tcPr marL="45720" marR="182880" marT="18288" marB="18288" anchor="b"/>
                </a:tc>
                <a:tc>
                  <a:txBody>
                    <a:bodyPr/>
                    <a:lstStyle/>
                    <a:p>
                      <a:pPr algn="r" fontAlgn="b"/>
                      <a:r>
                        <a:rPr lang="en-US" sz="2400" u="none" strike="noStrike" dirty="0">
                          <a:effectLst/>
                        </a:rPr>
                        <a:t> </a:t>
                      </a:r>
                      <a:r>
                        <a:rPr lang="en-US" sz="2400" u="none" strike="noStrike" dirty="0" smtClean="0">
                          <a:effectLst/>
                        </a:rPr>
                        <a:t>3,477</a:t>
                      </a:r>
                      <a:endParaRPr lang="en-US" sz="2400" b="0" i="0" u="none" strike="noStrike" dirty="0">
                        <a:solidFill>
                          <a:srgbClr val="000000"/>
                        </a:solidFill>
                        <a:effectLst/>
                        <a:latin typeface="Calibri"/>
                      </a:endParaRPr>
                    </a:p>
                  </a:txBody>
                  <a:tcPr marL="45720" marR="182880" marT="18288" marB="18288" anchor="b"/>
                </a:tc>
              </a:tr>
            </a:tbl>
          </a:graphicData>
        </a:graphic>
      </p:graphicFrame>
      <p:sp>
        <p:nvSpPr>
          <p:cNvPr id="5" name="Title 4"/>
          <p:cNvSpPr txBox="1">
            <a:spLocks/>
          </p:cNvSpPr>
          <p:nvPr/>
        </p:nvSpPr>
        <p:spPr>
          <a:xfrm>
            <a:off x="446314" y="580136"/>
            <a:ext cx="82296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dirty="0">
              <a:solidFill>
                <a:prstClr val="black"/>
              </a:solidFill>
            </a:endParaRPr>
          </a:p>
        </p:txBody>
      </p:sp>
      <p:sp>
        <p:nvSpPr>
          <p:cNvPr id="6" name="Title 5"/>
          <p:cNvSpPr>
            <a:spLocks noGrp="1"/>
          </p:cNvSpPr>
          <p:nvPr>
            <p:ph type="title"/>
          </p:nvPr>
        </p:nvSpPr>
        <p:spPr/>
        <p:txBody>
          <a:bodyPr>
            <a:noAutofit/>
          </a:bodyPr>
          <a:lstStyle/>
          <a:p>
            <a:r>
              <a:rPr lang="en-US" sz="3600" dirty="0">
                <a:solidFill>
                  <a:schemeClr val="bg1"/>
                </a:solidFill>
              </a:rPr>
              <a:t>Gross Water Supply Sources for the City of Santa Cruz’s Water Utility, </a:t>
            </a:r>
            <a:r>
              <a:rPr lang="en-US" sz="3600" dirty="0" smtClean="0">
                <a:solidFill>
                  <a:schemeClr val="bg1"/>
                </a:solidFill>
              </a:rPr>
              <a:t>2009-2013</a:t>
            </a:r>
            <a:endParaRPr lang="en-US" sz="3600" dirty="0"/>
          </a:p>
        </p:txBody>
      </p:sp>
    </p:spTree>
    <p:extLst>
      <p:ext uri="{BB962C8B-B14F-4D97-AF65-F5344CB8AC3E}">
        <p14:creationId xmlns:p14="http://schemas.microsoft.com/office/powerpoint/2010/main" val="1673362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453" y="135636"/>
            <a:ext cx="8229600" cy="1388364"/>
          </a:xfrm>
        </p:spPr>
        <p:txBody>
          <a:bodyPr>
            <a:noAutofit/>
          </a:bodyPr>
          <a:lstStyle/>
          <a:p>
            <a:r>
              <a:rPr lang="en-US" sz="3600" b="1" dirty="0" smtClean="0">
                <a:effectLst>
                  <a:outerShdw blurRad="38100" dist="38100" dir="2700000" algn="tl">
                    <a:srgbClr val="000000">
                      <a:alpha val="43137"/>
                    </a:srgbClr>
                  </a:outerShdw>
                </a:effectLst>
              </a:rPr>
              <a:t>Annual </a:t>
            </a:r>
            <a:r>
              <a:rPr lang="en-US" sz="3600" b="1" dirty="0">
                <a:effectLst>
                  <a:outerShdw blurRad="38100" dist="38100" dir="2700000" algn="tl">
                    <a:srgbClr val="000000">
                      <a:alpha val="43137"/>
                    </a:srgbClr>
                  </a:outerShdw>
                </a:effectLst>
              </a:rPr>
              <a:t>r</a:t>
            </a:r>
            <a:r>
              <a:rPr lang="en-US" sz="3600" b="1" dirty="0" smtClean="0">
                <a:effectLst>
                  <a:outerShdw blurRad="38100" dist="38100" dir="2700000" algn="tl">
                    <a:srgbClr val="000000">
                      <a:alpha val="43137"/>
                    </a:srgbClr>
                  </a:outerShdw>
                </a:effectLst>
              </a:rPr>
              <a:t>unoff from the San Lorenzo River is highly variable</a:t>
            </a:r>
            <a:br>
              <a:rPr lang="en-US" sz="3600" b="1" dirty="0" smtClean="0">
                <a:effectLst>
                  <a:outerShdw blurRad="38100" dist="38100" dir="2700000" algn="tl">
                    <a:srgbClr val="000000">
                      <a:alpha val="43137"/>
                    </a:srgbClr>
                  </a:outerShdw>
                </a:effectLst>
              </a:rPr>
            </a:br>
            <a:r>
              <a:rPr lang="en-US" sz="1200" b="1" dirty="0">
                <a:effectLst>
                  <a:outerShdw blurRad="38100" dist="38100" dir="2700000" algn="tl">
                    <a:srgbClr val="000000">
                      <a:alpha val="43137"/>
                    </a:srgbClr>
                  </a:outerShdw>
                </a:effectLst>
              </a:rPr>
              <a:t>1 acre foot = </a:t>
            </a:r>
            <a:r>
              <a:rPr lang="en-US" sz="1200" b="1" dirty="0" smtClean="0">
                <a:effectLst>
                  <a:outerShdw blurRad="38100" dist="38100" dir="2700000" algn="tl">
                    <a:srgbClr val="000000">
                      <a:alpha val="43137"/>
                    </a:srgbClr>
                  </a:outerShdw>
                </a:effectLst>
              </a:rPr>
              <a:t>325,851.427 gallons</a:t>
            </a:r>
            <a:endParaRPr lang="en-US" sz="3600" b="1" dirty="0">
              <a:effectLst>
                <a:outerShdw blurRad="38100" dist="38100" dir="2700000" algn="tl">
                  <a:srgbClr val="000000">
                    <a:alpha val="43137"/>
                  </a:srgbClr>
                </a:outerShdw>
              </a:effectLst>
            </a:endParaRPr>
          </a:p>
        </p:txBody>
      </p:sp>
      <p:pic>
        <p:nvPicPr>
          <p:cNvPr id="403458" name="Picture 2" descr="http://mavensnotebook.com/wp-content/uploads/2014/03/San-Joaquin-5-Station-Index-1024x7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05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48" y="1617307"/>
            <a:ext cx="8869411" cy="5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93477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685800" y="6248400"/>
            <a:ext cx="8229600" cy="609600"/>
          </a:xfrm>
          <a:prstGeom prst="rect">
            <a:avLst/>
          </a:prstGeom>
        </p:spPr>
        <p:txBody>
          <a:bodyPr vert="horz" anchor="b" anchorCtr="0">
            <a:noAutofit/>
          </a:bodyPr>
          <a:lstStyle>
            <a:lvl1pPr algn="l" rtl="0" eaLnBrk="1" latinLnBrk="0" hangingPunct="1">
              <a:spcBef>
                <a:spcPct val="0"/>
              </a:spcBef>
              <a:buNone/>
              <a:defRPr kumimoji="0" sz="3000" kern="1200">
                <a:solidFill>
                  <a:schemeClr val="tx2"/>
                </a:solidFill>
                <a:latin typeface="+mj-lt"/>
                <a:ea typeface="+mj-ea"/>
                <a:cs typeface="+mj-cs"/>
              </a:defRPr>
            </a:lvl1pPr>
          </a:lstStyle>
          <a:p>
            <a:pPr algn="ctr">
              <a:defRPr/>
            </a:pPr>
            <a:r>
              <a:rPr lang="en-US" dirty="0" smtClean="0">
                <a:solidFill>
                  <a:srgbClr val="464653"/>
                </a:solidFill>
              </a:rPr>
              <a:t>Annual Production by Source</a:t>
            </a:r>
            <a:endParaRPr lang="en-US" dirty="0">
              <a:solidFill>
                <a:srgbClr val="464653"/>
              </a:solidFill>
            </a:endParaRPr>
          </a:p>
        </p:txBody>
      </p:sp>
      <p:graphicFrame>
        <p:nvGraphicFramePr>
          <p:cNvPr id="5" name="Chart 4"/>
          <p:cNvGraphicFramePr>
            <a:graphicFrameLocks/>
          </p:cNvGraphicFramePr>
          <p:nvPr/>
        </p:nvGraphicFramePr>
        <p:xfrm>
          <a:off x="-779179" y="-633412"/>
          <a:ext cx="10702359" cy="8124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4697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231596" y="-760413"/>
          <a:ext cx="9607192" cy="837882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0" y="0"/>
            <a:ext cx="9144000" cy="584775"/>
          </a:xfrm>
          <a:prstGeom prst="rect">
            <a:avLst/>
          </a:prstGeom>
          <a:noFill/>
        </p:spPr>
        <p:txBody>
          <a:bodyPr wrap="square" rtlCol="0">
            <a:spAutoFit/>
          </a:bodyPr>
          <a:lstStyle/>
          <a:p>
            <a:pPr algn="ctr"/>
            <a:r>
              <a:rPr lang="en-US" sz="3200" b="1" dirty="0" smtClean="0">
                <a:solidFill>
                  <a:prstClr val="black">
                    <a:lumMod val="65000"/>
                    <a:lumOff val="35000"/>
                  </a:prstClr>
                </a:solidFill>
              </a:rPr>
              <a:t>Monthly Production by Source, 2012</a:t>
            </a:r>
            <a:endParaRPr lang="en-US" sz="3200" b="1" dirty="0">
              <a:solidFill>
                <a:prstClr val="black">
                  <a:lumMod val="65000"/>
                  <a:lumOff val="35000"/>
                </a:prstClr>
              </a:solidFill>
            </a:endParaRPr>
          </a:p>
        </p:txBody>
      </p:sp>
    </p:spTree>
    <p:extLst>
      <p:ext uri="{BB962C8B-B14F-4D97-AF65-F5344CB8AC3E}">
        <p14:creationId xmlns:p14="http://schemas.microsoft.com/office/powerpoint/2010/main" val="28913036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44294399"/>
              </p:ext>
            </p:extLst>
          </p:nvPr>
        </p:nvGraphicFramePr>
        <p:xfrm>
          <a:off x="0" y="-685800"/>
          <a:ext cx="9607192" cy="837882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4514" y="32082"/>
            <a:ext cx="9129486" cy="584775"/>
          </a:xfrm>
          <a:prstGeom prst="rect">
            <a:avLst/>
          </a:prstGeom>
          <a:noFill/>
        </p:spPr>
        <p:txBody>
          <a:bodyPr wrap="square" rtlCol="0">
            <a:spAutoFit/>
          </a:bodyPr>
          <a:lstStyle/>
          <a:p>
            <a:pPr algn="ctr"/>
            <a:r>
              <a:rPr lang="en-US" sz="3200" b="1" dirty="0" smtClean="0">
                <a:solidFill>
                  <a:prstClr val="black">
                    <a:lumMod val="65000"/>
                    <a:lumOff val="35000"/>
                  </a:prstClr>
                </a:solidFill>
              </a:rPr>
              <a:t>Monthly Production by Source, 2013</a:t>
            </a:r>
            <a:endParaRPr lang="en-US" sz="3200" b="1" dirty="0">
              <a:solidFill>
                <a:prstClr val="black">
                  <a:lumMod val="65000"/>
                  <a:lumOff val="35000"/>
                </a:prstClr>
              </a:solidFill>
            </a:endParaRPr>
          </a:p>
        </p:txBody>
      </p:sp>
    </p:spTree>
    <p:extLst>
      <p:ext uri="{BB962C8B-B14F-4D97-AF65-F5344CB8AC3E}">
        <p14:creationId xmlns:p14="http://schemas.microsoft.com/office/powerpoint/2010/main" val="7403130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872067" y="2286000"/>
            <a:ext cx="7408333" cy="4267199"/>
          </a:xfrm>
        </p:spPr>
        <p:txBody>
          <a:bodyPr>
            <a:normAutofit/>
          </a:bodyPr>
          <a:lstStyle/>
          <a:p>
            <a:r>
              <a:rPr lang="en-US" dirty="0" smtClean="0"/>
              <a:t>For several years, the Water Department has negotiated short term (6 month window) flow agreements with the California Department of Fish and Wildlife and the NOAA National Marine Fisheries Service;</a:t>
            </a:r>
          </a:p>
          <a:p>
            <a:r>
              <a:rPr lang="en-US" dirty="0" smtClean="0"/>
              <a:t>The flows agreed to are designed to address the flow needs of the fish species and life stages that are relevant during that 6 month window; and</a:t>
            </a:r>
          </a:p>
          <a:p>
            <a:r>
              <a:rPr lang="en-US" dirty="0" smtClean="0"/>
              <a:t>The flow agreements are specifically agreed not to be precedent setting for either party. </a:t>
            </a:r>
            <a:endParaRPr lang="en-US" dirty="0"/>
          </a:p>
        </p:txBody>
      </p:sp>
      <p:sp>
        <p:nvSpPr>
          <p:cNvPr id="3" name="Title 2"/>
          <p:cNvSpPr>
            <a:spLocks noGrp="1"/>
          </p:cNvSpPr>
          <p:nvPr>
            <p:ph type="title"/>
          </p:nvPr>
        </p:nvSpPr>
        <p:spPr/>
        <p:txBody>
          <a:bodyPr/>
          <a:lstStyle/>
          <a:p>
            <a:r>
              <a:rPr lang="en-US" dirty="0" smtClean="0"/>
              <a:t>Short Term Flow Agreements</a:t>
            </a:r>
            <a:endParaRPr lang="en-US" dirty="0"/>
          </a:p>
        </p:txBody>
      </p:sp>
    </p:spTree>
    <p:extLst>
      <p:ext uri="{BB962C8B-B14F-4D97-AF65-F5344CB8AC3E}">
        <p14:creationId xmlns:p14="http://schemas.microsoft.com/office/powerpoint/2010/main" val="1529777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Current Demand</a:t>
            </a:r>
            <a:endParaRPr lang="en-US" b="1"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870806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286000"/>
            <a:ext cx="7408333" cy="4343400"/>
          </a:xfrm>
        </p:spPr>
        <p:txBody>
          <a:bodyPr>
            <a:noAutofit/>
          </a:bodyPr>
          <a:lstStyle/>
          <a:p>
            <a:pPr lvl="0"/>
            <a:r>
              <a:rPr lang="en-US" sz="3000" dirty="0"/>
              <a:t>The fundamental question the WSAC will have to grapple with in its work is the reliability of Santa Cruz’s water supply.</a:t>
            </a:r>
          </a:p>
          <a:p>
            <a:pPr lvl="0"/>
            <a:r>
              <a:rPr lang="en-US" sz="3000" dirty="0"/>
              <a:t>The fundamental measure for reliability is the degree to which available supply can meet existing and future demand under a range of foreseeable and unforeseeable but probable circumstances or conditions</a:t>
            </a:r>
            <a:r>
              <a:rPr lang="en-US" sz="3000" dirty="0" smtClean="0"/>
              <a:t>.</a:t>
            </a:r>
            <a:endParaRPr lang="en-US" sz="3000" dirty="0"/>
          </a:p>
        </p:txBody>
      </p:sp>
      <p:sp>
        <p:nvSpPr>
          <p:cNvPr id="3" name="Title 2"/>
          <p:cNvSpPr>
            <a:spLocks noGrp="1"/>
          </p:cNvSpPr>
          <p:nvPr>
            <p:ph type="title"/>
          </p:nvPr>
        </p:nvSpPr>
        <p:spPr/>
        <p:txBody>
          <a:bodyPr/>
          <a:lstStyle/>
          <a:p>
            <a:r>
              <a:rPr lang="en-US" dirty="0" smtClean="0"/>
              <a:t>Introduction and Context</a:t>
            </a:r>
            <a:endParaRPr lang="en-US" dirty="0"/>
          </a:p>
        </p:txBody>
      </p:sp>
    </p:spTree>
    <p:extLst>
      <p:ext uri="{BB962C8B-B14F-4D97-AF65-F5344CB8AC3E}">
        <p14:creationId xmlns:p14="http://schemas.microsoft.com/office/powerpoint/2010/main" val="8663308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8328"/>
            <a:ext cx="8686800" cy="1252728"/>
          </a:xfrm>
        </p:spPr>
        <p:txBody>
          <a:bodyPr>
            <a:normAutofit fontScale="90000"/>
          </a:bodyPr>
          <a:lstStyle/>
          <a:p>
            <a:r>
              <a:rPr lang="en-US" dirty="0"/>
              <a:t>Why do we see </a:t>
            </a:r>
            <a:r>
              <a:rPr lang="en-US" dirty="0" smtClean="0"/>
              <a:t>so many different numbers for production and demand?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5448005"/>
              </p:ext>
            </p:extLst>
          </p:nvPr>
        </p:nvGraphicFramePr>
        <p:xfrm>
          <a:off x="871538" y="2674938"/>
          <a:ext cx="8120062" cy="34512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28847" y="1801016"/>
            <a:ext cx="2110204" cy="1384995"/>
          </a:xfrm>
          <a:prstGeom prst="rect">
            <a:avLst/>
          </a:prstGeom>
          <a:solidFill>
            <a:schemeClr val="bg1"/>
          </a:solidFill>
        </p:spPr>
        <p:txBody>
          <a:bodyPr wrap="square" rtlCol="0">
            <a:spAutoFit/>
          </a:bodyPr>
          <a:lstStyle/>
          <a:p>
            <a:r>
              <a:rPr lang="en-US" sz="1400" dirty="0" smtClean="0"/>
              <a:t>Gross production is all the water that is taken into the system, and includes raw water sales and raw water system losses</a:t>
            </a:r>
            <a:endParaRPr lang="en-US" sz="1400" dirty="0"/>
          </a:p>
        </p:txBody>
      </p:sp>
      <p:sp>
        <p:nvSpPr>
          <p:cNvPr id="7" name="Left Brace 6"/>
          <p:cNvSpPr/>
          <p:nvPr/>
        </p:nvSpPr>
        <p:spPr>
          <a:xfrm>
            <a:off x="2844208" y="2964712"/>
            <a:ext cx="274319" cy="2590800"/>
          </a:xfrm>
          <a:prstGeom prst="leftBrace">
            <a:avLst>
              <a:gd name="adj1" fmla="val 0"/>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1600200" y="2971800"/>
            <a:ext cx="1143000" cy="127126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a:off x="5553740" y="3088083"/>
            <a:ext cx="304800" cy="25146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6705598" y="1781629"/>
            <a:ext cx="2095943" cy="1169551"/>
          </a:xfrm>
          <a:prstGeom prst="rect">
            <a:avLst/>
          </a:prstGeom>
          <a:solidFill>
            <a:schemeClr val="bg1"/>
          </a:solidFill>
        </p:spPr>
        <p:txBody>
          <a:bodyPr wrap="square" rtlCol="0">
            <a:spAutoFit/>
          </a:bodyPr>
          <a:lstStyle/>
          <a:p>
            <a:r>
              <a:rPr lang="en-US" sz="1400" dirty="0" smtClean="0"/>
              <a:t>Net Production is all the water that goes through the GHWTP + </a:t>
            </a:r>
            <a:r>
              <a:rPr lang="en-US" sz="1400" dirty="0" err="1" smtClean="0"/>
              <a:t>Beltz</a:t>
            </a:r>
            <a:r>
              <a:rPr lang="en-US" sz="1400" dirty="0" smtClean="0"/>
              <a:t> Wells and includes system uses (e.g., flushing) and losses </a:t>
            </a:r>
            <a:endParaRPr lang="en-US" sz="1400" dirty="0"/>
          </a:p>
        </p:txBody>
      </p:sp>
      <p:cxnSp>
        <p:nvCxnSpPr>
          <p:cNvPr id="13" name="Straight Arrow Connector 12"/>
          <p:cNvCxnSpPr/>
          <p:nvPr/>
        </p:nvCxnSpPr>
        <p:spPr>
          <a:xfrm flipH="1">
            <a:off x="5867400" y="2919282"/>
            <a:ext cx="2381470" cy="132378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81993" y="4989493"/>
            <a:ext cx="2187650" cy="954107"/>
          </a:xfrm>
          <a:prstGeom prst="rect">
            <a:avLst/>
          </a:prstGeom>
          <a:solidFill>
            <a:schemeClr val="bg1"/>
          </a:solidFill>
        </p:spPr>
        <p:txBody>
          <a:bodyPr wrap="square" rtlCol="0">
            <a:spAutoFit/>
          </a:bodyPr>
          <a:lstStyle/>
          <a:p>
            <a:r>
              <a:rPr lang="en-US" sz="1400" dirty="0" smtClean="0"/>
              <a:t>Metered water consumption includes potable water sales billed to customers </a:t>
            </a:r>
            <a:endParaRPr lang="en-US" sz="1400" dirty="0"/>
          </a:p>
        </p:txBody>
      </p:sp>
      <p:cxnSp>
        <p:nvCxnSpPr>
          <p:cNvPr id="16" name="Straight Arrow Connector 15"/>
          <p:cNvCxnSpPr/>
          <p:nvPr/>
        </p:nvCxnSpPr>
        <p:spPr>
          <a:xfrm flipH="1" flipV="1">
            <a:off x="5019893" y="4724400"/>
            <a:ext cx="1562100" cy="74214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8600" y="6248965"/>
            <a:ext cx="5638800" cy="307777"/>
          </a:xfrm>
          <a:prstGeom prst="rect">
            <a:avLst/>
          </a:prstGeom>
          <a:noFill/>
        </p:spPr>
        <p:txBody>
          <a:bodyPr wrap="square" rtlCol="0">
            <a:spAutoFit/>
          </a:bodyPr>
          <a:lstStyle/>
          <a:p>
            <a:pPr algn="ctr"/>
            <a:r>
              <a:rPr lang="en-US" sz="1400" dirty="0" smtClean="0"/>
              <a:t>Calendar year 2013 data: gross production = 3.477 in billions of gallons</a:t>
            </a:r>
            <a:endParaRPr lang="en-US" sz="1400" dirty="0"/>
          </a:p>
        </p:txBody>
      </p:sp>
    </p:spTree>
    <p:extLst>
      <p:ext uri="{BB962C8B-B14F-4D97-AF65-F5344CB8AC3E}">
        <p14:creationId xmlns:p14="http://schemas.microsoft.com/office/powerpoint/2010/main" val="6793737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1025142871"/>
              </p:ext>
            </p:extLst>
          </p:nvPr>
        </p:nvGraphicFramePr>
        <p:xfrm>
          <a:off x="243840" y="289560"/>
          <a:ext cx="8656320" cy="62788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12372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523875"/>
            <a:ext cx="8540750"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4450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Annual Metered Water Consumption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98820212"/>
              </p:ext>
            </p:extLst>
          </p:nvPr>
        </p:nvGraphicFramePr>
        <p:xfrm>
          <a:off x="228600" y="1486786"/>
          <a:ext cx="8229600" cy="533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08526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Metered Water Use by </a:t>
            </a:r>
            <a:br>
              <a:rPr lang="en-US" dirty="0" smtClean="0"/>
            </a:br>
            <a:r>
              <a:rPr lang="en-US" dirty="0" smtClean="0"/>
              <a:t>Customer Category</a:t>
            </a:r>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600200"/>
            <a:ext cx="7086600" cy="514438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341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Gallons </a:t>
            </a:r>
            <a:r>
              <a:rPr lang="en-US" dirty="0"/>
              <a:t>p</a:t>
            </a:r>
            <a:r>
              <a:rPr lang="en-US" dirty="0" smtClean="0"/>
              <a:t>er capita per day</a:t>
            </a:r>
            <a:br>
              <a:rPr lang="en-US" dirty="0" smtClean="0"/>
            </a:br>
            <a:r>
              <a:rPr lang="en-US" sz="1400" dirty="0" smtClean="0"/>
              <a:t>2010 Urban Water Management Plan Figure 4-5 as augmented by additional data</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38562973"/>
              </p:ext>
            </p:extLst>
          </p:nvPr>
        </p:nvGraphicFramePr>
        <p:xfrm>
          <a:off x="228600" y="1981200"/>
          <a:ext cx="84582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831664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Average Per Capita Water Use</a:t>
            </a:r>
            <a:br>
              <a:rPr lang="en-US" dirty="0" smtClean="0"/>
            </a:br>
            <a:r>
              <a:rPr lang="en-US" dirty="0" smtClean="0"/>
              <a:t>2001-2010</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7938951"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71600" y="4191000"/>
            <a:ext cx="2660408" cy="307777"/>
          </a:xfrm>
          <a:prstGeom prst="rect">
            <a:avLst/>
          </a:prstGeom>
          <a:noFill/>
        </p:spPr>
        <p:txBody>
          <a:bodyPr wrap="none" rtlCol="0">
            <a:spAutoFit/>
          </a:bodyPr>
          <a:lstStyle/>
          <a:p>
            <a:r>
              <a:rPr lang="en-US" sz="1400" dirty="0" smtClean="0">
                <a:latin typeface="Calibri" panose="020F0502020204030204" pitchFamily="34" charset="0"/>
                <a:cs typeface="Arial" panose="020B0604020202020204" pitchFamily="34" charset="0"/>
              </a:rPr>
              <a:t>City of Santa Cruz today – 97 </a:t>
            </a:r>
            <a:r>
              <a:rPr lang="en-US" sz="1400" dirty="0" err="1" smtClean="0">
                <a:latin typeface="Calibri" panose="020F0502020204030204" pitchFamily="34" charset="0"/>
                <a:cs typeface="Arial" panose="020B0604020202020204" pitchFamily="34" charset="0"/>
              </a:rPr>
              <a:t>gpcd</a:t>
            </a:r>
            <a:endParaRPr lang="en-US" sz="1400" dirty="0">
              <a:latin typeface="Calibri" panose="020F0502020204030204" pitchFamily="34" charset="0"/>
              <a:cs typeface="Arial" panose="020B0604020202020204" pitchFamily="34" charset="0"/>
            </a:endParaRPr>
          </a:p>
        </p:txBody>
      </p:sp>
      <p:cxnSp>
        <p:nvCxnSpPr>
          <p:cNvPr id="6" name="Straight Arrow Connector 5"/>
          <p:cNvCxnSpPr/>
          <p:nvPr/>
        </p:nvCxnSpPr>
        <p:spPr>
          <a:xfrm flipH="1">
            <a:off x="1371600" y="4467999"/>
            <a:ext cx="76200" cy="1170801"/>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5455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Customer Characteristics</a:t>
            </a:r>
            <a:endParaRPr lang="en-US" b="1"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2599305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360529491"/>
              </p:ext>
            </p:extLst>
          </p:nvPr>
        </p:nvGraphicFramePr>
        <p:xfrm>
          <a:off x="1142999" y="1676403"/>
          <a:ext cx="6858003" cy="5056978"/>
        </p:xfrm>
        <a:graphic>
          <a:graphicData uri="http://schemas.openxmlformats.org/drawingml/2006/table">
            <a:tbl>
              <a:tblPr firstRow="1" lastRow="1">
                <a:tableStyleId>{5C22544A-7EE6-4342-B048-85BDC9FD1C3A}</a:tableStyleId>
              </a:tblPr>
              <a:tblGrid>
                <a:gridCol w="1936378"/>
                <a:gridCol w="984325"/>
                <a:gridCol w="984325"/>
                <a:gridCol w="984325"/>
                <a:gridCol w="984325"/>
                <a:gridCol w="984325"/>
              </a:tblGrid>
              <a:tr h="314202">
                <a:tc gridSpan="6">
                  <a:txBody>
                    <a:bodyPr/>
                    <a:lstStyle/>
                    <a:p>
                      <a:pPr algn="ctr" fontAlgn="b"/>
                      <a:r>
                        <a:rPr lang="en-US" sz="1400" u="none" strike="noStrike" dirty="0">
                          <a:effectLst/>
                        </a:rPr>
                        <a:t>Calendar Year 2013</a:t>
                      </a:r>
                      <a:endParaRPr lang="en-US" sz="1400" b="0" i="0" u="none" strike="noStrike" dirty="0">
                        <a:solidFill>
                          <a:srgbClr val="000000"/>
                        </a:solidFill>
                        <a:effectLst/>
                        <a:latin typeface="Calibri"/>
                      </a:endParaRPr>
                    </a:p>
                  </a:txBody>
                  <a:tcPr marL="45720" marR="45720" marT="18288" marB="18288" anchor="ctr"/>
                </a:tc>
                <a:tc hMerge="1">
                  <a:txBody>
                    <a:bodyPr/>
                    <a:lstStyle/>
                    <a:p>
                      <a:endParaRPr lang="en-US"/>
                    </a:p>
                  </a:txBody>
                  <a:tcPr/>
                </a:tc>
                <a:tc hMerge="1">
                  <a:txBody>
                    <a:bodyPr/>
                    <a:lstStyle/>
                    <a:p>
                      <a:pPr algn="l" fontAlgn="b"/>
                      <a:endParaRPr lang="en-US" sz="1400" b="0" i="0" u="none" strike="noStrike" dirty="0">
                        <a:solidFill>
                          <a:srgbClr val="000000"/>
                        </a:solidFill>
                        <a:effectLst/>
                        <a:latin typeface="Calibri"/>
                      </a:endParaRPr>
                    </a:p>
                  </a:txBody>
                  <a:tcPr marL="12700" marR="12700" marT="12700" marB="0" anchor="b"/>
                </a:tc>
                <a:tc hMerge="1">
                  <a:txBody>
                    <a:bodyPr/>
                    <a:lstStyle/>
                    <a:p>
                      <a:pPr algn="l" fontAlgn="b"/>
                      <a:endParaRPr lang="en-US" sz="1400" b="0" i="0" u="none" strike="noStrike" dirty="0">
                        <a:solidFill>
                          <a:srgbClr val="000000"/>
                        </a:solidFill>
                        <a:effectLst/>
                        <a:latin typeface="Calibri"/>
                      </a:endParaRPr>
                    </a:p>
                  </a:txBody>
                  <a:tcPr marL="12700" marR="12700" marT="12700" marB="0" anchor="b"/>
                </a:tc>
                <a:tc hMerge="1">
                  <a:txBody>
                    <a:bodyPr/>
                    <a:lstStyle/>
                    <a:p>
                      <a:pPr algn="l" fontAlgn="b"/>
                      <a:endParaRPr lang="en-US" sz="1400" b="0" i="0" u="none" strike="noStrike" dirty="0">
                        <a:solidFill>
                          <a:srgbClr val="000000"/>
                        </a:solidFill>
                        <a:effectLst/>
                        <a:latin typeface="Calibri"/>
                      </a:endParaRPr>
                    </a:p>
                  </a:txBody>
                  <a:tcPr marL="12700" marR="12700" marT="12700" marB="0" anchor="b"/>
                </a:tc>
                <a:tc hMerge="1">
                  <a:txBody>
                    <a:bodyPr/>
                    <a:lstStyle/>
                    <a:p>
                      <a:pPr algn="l" fontAlgn="b"/>
                      <a:endParaRPr lang="en-US" sz="1400" b="0" i="0" u="none" strike="noStrike" dirty="0">
                        <a:solidFill>
                          <a:srgbClr val="000000"/>
                        </a:solidFill>
                        <a:effectLst/>
                        <a:latin typeface="Calibri"/>
                      </a:endParaRPr>
                    </a:p>
                  </a:txBody>
                  <a:tcPr marL="12700" marR="12700" marT="12700" marB="0" anchor="b"/>
                </a:tc>
              </a:tr>
              <a:tr h="501046">
                <a:tc>
                  <a:txBody>
                    <a:bodyPr/>
                    <a:lstStyle/>
                    <a:p>
                      <a:pPr algn="ctr" fontAlgn="b"/>
                      <a:r>
                        <a:rPr lang="en-US" sz="1400" u="sng" strike="noStrike" dirty="0">
                          <a:effectLst/>
                        </a:rPr>
                        <a:t>Customer Class</a:t>
                      </a:r>
                      <a:endParaRPr lang="en-US" sz="1400" b="1" i="0" u="sng" strike="noStrike" dirty="0">
                        <a:solidFill>
                          <a:srgbClr val="000000"/>
                        </a:solidFill>
                        <a:effectLst/>
                        <a:latin typeface="Calibri"/>
                      </a:endParaRPr>
                    </a:p>
                  </a:txBody>
                  <a:tcPr marL="45720" marR="45720" marT="18288" marB="18288" anchor="b"/>
                </a:tc>
                <a:tc>
                  <a:txBody>
                    <a:bodyPr/>
                    <a:lstStyle/>
                    <a:p>
                      <a:pPr algn="ctr" fontAlgn="b"/>
                      <a:r>
                        <a:rPr lang="en-US" sz="1400" u="sng" strike="noStrike" dirty="0">
                          <a:effectLst/>
                        </a:rPr>
                        <a:t>Inside City</a:t>
                      </a:r>
                      <a:endParaRPr lang="en-US" sz="1400" b="1" i="0" u="sng" strike="noStrike" dirty="0">
                        <a:solidFill>
                          <a:srgbClr val="000000"/>
                        </a:solidFill>
                        <a:effectLst/>
                        <a:latin typeface="Calibri"/>
                      </a:endParaRPr>
                    </a:p>
                  </a:txBody>
                  <a:tcPr marL="45720" marR="45720" marT="18288" marB="18288" anchor="b"/>
                </a:tc>
                <a:tc>
                  <a:txBody>
                    <a:bodyPr/>
                    <a:lstStyle/>
                    <a:p>
                      <a:pPr algn="ctr" fontAlgn="b"/>
                      <a:r>
                        <a:rPr lang="en-US" sz="1400" u="sng" strike="noStrike" dirty="0">
                          <a:effectLst/>
                        </a:rPr>
                        <a:t>Capitola</a:t>
                      </a:r>
                      <a:endParaRPr lang="en-US" sz="1400" b="1" i="0" u="sng" strike="noStrike" dirty="0">
                        <a:solidFill>
                          <a:srgbClr val="000000"/>
                        </a:solidFill>
                        <a:effectLst/>
                        <a:latin typeface="Calibri"/>
                      </a:endParaRPr>
                    </a:p>
                  </a:txBody>
                  <a:tcPr marL="45720" marR="45720" marT="18288" marB="18288" anchor="b"/>
                </a:tc>
                <a:tc>
                  <a:txBody>
                    <a:bodyPr/>
                    <a:lstStyle/>
                    <a:p>
                      <a:pPr algn="ctr" fontAlgn="b"/>
                      <a:r>
                        <a:rPr lang="en-US" sz="1400" u="sng" strike="noStrike" dirty="0">
                          <a:effectLst/>
                        </a:rPr>
                        <a:t>North Coast</a:t>
                      </a:r>
                      <a:endParaRPr lang="en-US" sz="1400" b="1" i="0" u="sng" strike="noStrike" dirty="0">
                        <a:solidFill>
                          <a:srgbClr val="000000"/>
                        </a:solidFill>
                        <a:effectLst/>
                        <a:latin typeface="Calibri"/>
                      </a:endParaRPr>
                    </a:p>
                  </a:txBody>
                  <a:tcPr marL="45720" marR="45720" marT="18288" marB="18288" anchor="b"/>
                </a:tc>
                <a:tc>
                  <a:txBody>
                    <a:bodyPr/>
                    <a:lstStyle/>
                    <a:p>
                      <a:pPr algn="ctr" fontAlgn="b"/>
                      <a:r>
                        <a:rPr lang="en-US" sz="1400" u="sng" strike="noStrike" dirty="0">
                          <a:effectLst/>
                        </a:rPr>
                        <a:t>Outside City</a:t>
                      </a:r>
                      <a:endParaRPr lang="en-US" sz="1400" b="1" i="0" u="sng" strike="noStrike" dirty="0">
                        <a:solidFill>
                          <a:srgbClr val="000000"/>
                        </a:solidFill>
                        <a:effectLst/>
                        <a:latin typeface="Calibri"/>
                      </a:endParaRPr>
                    </a:p>
                  </a:txBody>
                  <a:tcPr marL="45720" marR="45720" marT="18288" marB="18288" anchor="b"/>
                </a:tc>
                <a:tc>
                  <a:txBody>
                    <a:bodyPr/>
                    <a:lstStyle/>
                    <a:p>
                      <a:pPr algn="ctr" fontAlgn="b"/>
                      <a:r>
                        <a:rPr lang="en-US" sz="1400" u="sng" strike="noStrike" dirty="0">
                          <a:effectLst/>
                        </a:rPr>
                        <a:t>Total</a:t>
                      </a:r>
                      <a:endParaRPr lang="en-US" sz="1400" b="1" i="0" u="sng" strike="noStrike" dirty="0">
                        <a:solidFill>
                          <a:srgbClr val="000000"/>
                        </a:solidFill>
                        <a:effectLst/>
                        <a:latin typeface="Calibri"/>
                      </a:endParaRPr>
                    </a:p>
                  </a:txBody>
                  <a:tcPr marL="45720" marR="45720" marT="18288" marB="18288" anchor="b"/>
                </a:tc>
              </a:tr>
              <a:tr h="282782">
                <a:tc>
                  <a:txBody>
                    <a:bodyPr/>
                    <a:lstStyle/>
                    <a:p>
                      <a:pPr algn="l" fontAlgn="b"/>
                      <a:r>
                        <a:rPr lang="en-US" sz="1400" u="none" strike="noStrike" dirty="0">
                          <a:effectLst/>
                        </a:rPr>
                        <a:t>Single family</a:t>
                      </a:r>
                      <a:endParaRPr lang="en-US" sz="1400" b="0" i="0" u="none" strike="noStrike" dirty="0">
                        <a:solidFill>
                          <a:srgbClr val="000000"/>
                        </a:solidFill>
                        <a:effectLst/>
                        <a:latin typeface="Calibri"/>
                      </a:endParaRPr>
                    </a:p>
                  </a:txBody>
                  <a:tcPr marL="45720" marR="45720" marT="18288" marB="18288" anchor="ctr"/>
                </a:tc>
                <a:tc>
                  <a:txBody>
                    <a:bodyPr/>
                    <a:lstStyle/>
                    <a:p>
                      <a:pPr algn="r" fontAlgn="b"/>
                      <a:r>
                        <a:rPr lang="en-US" sz="1400" u="none" strike="noStrike" dirty="0">
                          <a:effectLst/>
                        </a:rPr>
                        <a:t> 12,212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134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a:effectLst/>
                        </a:rPr>
                        <a:t> 22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6,590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18,958 </a:t>
                      </a:r>
                      <a:endParaRPr lang="en-US" sz="1400" b="0" i="0" u="none" strike="noStrike">
                        <a:solidFill>
                          <a:srgbClr val="000000"/>
                        </a:solidFill>
                        <a:effectLst/>
                        <a:latin typeface="Calibri"/>
                      </a:endParaRPr>
                    </a:p>
                  </a:txBody>
                  <a:tcPr marL="45720" marR="182880" marT="18288" marB="18288" anchor="ctr"/>
                </a:tc>
              </a:tr>
              <a:tr h="282782">
                <a:tc>
                  <a:txBody>
                    <a:bodyPr/>
                    <a:lstStyle/>
                    <a:p>
                      <a:pPr algn="l" fontAlgn="b"/>
                      <a:r>
                        <a:rPr lang="en-US" sz="1400" u="none" strike="noStrike" dirty="0" smtClean="0">
                          <a:effectLst/>
                        </a:rPr>
                        <a:t>Multi-family</a:t>
                      </a:r>
                      <a:endParaRPr lang="en-US" sz="1400" b="0" i="0" u="none" strike="noStrike" dirty="0">
                        <a:solidFill>
                          <a:srgbClr val="000000"/>
                        </a:solidFill>
                        <a:effectLst/>
                        <a:latin typeface="Calibri"/>
                      </a:endParaRPr>
                    </a:p>
                  </a:txBody>
                  <a:tcPr marL="45720" marR="45720" marT="18288" marB="18288" anchor="ctr"/>
                </a:tc>
                <a:tc>
                  <a:txBody>
                    <a:bodyPr/>
                    <a:lstStyle/>
                    <a:p>
                      <a:pPr algn="r" fontAlgn="b"/>
                      <a:r>
                        <a:rPr lang="en-US" sz="1400" u="none" strike="noStrike" dirty="0">
                          <a:effectLst/>
                        </a:rPr>
                        <a:t> 1,788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5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a:effectLst/>
                        </a:rPr>
                        <a:t> 8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930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2,731 </a:t>
                      </a:r>
                      <a:endParaRPr lang="en-US" sz="1400" b="0" i="0" u="none" strike="noStrike">
                        <a:solidFill>
                          <a:srgbClr val="000000"/>
                        </a:solidFill>
                        <a:effectLst/>
                        <a:latin typeface="Calibri"/>
                      </a:endParaRPr>
                    </a:p>
                  </a:txBody>
                  <a:tcPr marL="45720" marR="182880" marT="18288" marB="18288" anchor="ctr"/>
                </a:tc>
              </a:tr>
              <a:tr h="282782">
                <a:tc>
                  <a:txBody>
                    <a:bodyPr/>
                    <a:lstStyle/>
                    <a:p>
                      <a:pPr algn="l" fontAlgn="b"/>
                      <a:r>
                        <a:rPr lang="en-US" sz="1400" u="none" strike="noStrike">
                          <a:effectLst/>
                        </a:rPr>
                        <a:t>Irrigation residence</a:t>
                      </a:r>
                      <a:endParaRPr lang="en-US" sz="1400" b="0" i="0" u="none" strike="noStrike">
                        <a:solidFill>
                          <a:srgbClr val="000000"/>
                        </a:solidFill>
                        <a:effectLst/>
                        <a:latin typeface="Calibri"/>
                      </a:endParaRPr>
                    </a:p>
                  </a:txBody>
                  <a:tcPr marL="45720" marR="45720" marT="18288" marB="18288" anchor="ctr"/>
                </a:tc>
                <a:tc>
                  <a:txBody>
                    <a:bodyPr/>
                    <a:lstStyle/>
                    <a:p>
                      <a:pPr algn="r" fontAlgn="b"/>
                      <a:r>
                        <a:rPr lang="en-US" sz="1400" u="none" strike="noStrike" dirty="0">
                          <a:effectLst/>
                        </a:rPr>
                        <a:t> 127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3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70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200 </a:t>
                      </a:r>
                      <a:endParaRPr lang="en-US" sz="1400" b="0" i="0" u="none" strike="noStrike">
                        <a:solidFill>
                          <a:srgbClr val="000000"/>
                        </a:solidFill>
                        <a:effectLst/>
                        <a:latin typeface="Calibri"/>
                      </a:endParaRPr>
                    </a:p>
                  </a:txBody>
                  <a:tcPr marL="45720" marR="182880" marT="18288" marB="18288" anchor="ctr"/>
                </a:tc>
              </a:tr>
              <a:tr h="282782">
                <a:tc>
                  <a:txBody>
                    <a:bodyPr/>
                    <a:lstStyle/>
                    <a:p>
                      <a:pPr algn="l" fontAlgn="b"/>
                      <a:r>
                        <a:rPr lang="en-US" sz="1400" u="none" strike="noStrike">
                          <a:effectLst/>
                        </a:rPr>
                        <a:t>Irrigation business</a:t>
                      </a:r>
                      <a:endParaRPr lang="en-US" sz="1400" b="0" i="0" u="none" strike="noStrike">
                        <a:solidFill>
                          <a:srgbClr val="000000"/>
                        </a:solidFill>
                        <a:effectLst/>
                        <a:latin typeface="Calibri"/>
                      </a:endParaRPr>
                    </a:p>
                  </a:txBody>
                  <a:tcPr marL="45720" marR="45720" marT="18288" marB="18288" anchor="ctr"/>
                </a:tc>
                <a:tc>
                  <a:txBody>
                    <a:bodyPr/>
                    <a:lstStyle/>
                    <a:p>
                      <a:pPr algn="r" fontAlgn="b"/>
                      <a:r>
                        <a:rPr lang="en-US" sz="1400" u="none" strike="noStrike">
                          <a:effectLst/>
                        </a:rPr>
                        <a:t> 118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18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a:effectLst/>
                        </a:rPr>
                        <a:t> 116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252 </a:t>
                      </a:r>
                      <a:endParaRPr lang="en-US" sz="1400" b="0" i="0" u="none" strike="noStrike">
                        <a:solidFill>
                          <a:srgbClr val="000000"/>
                        </a:solidFill>
                        <a:effectLst/>
                        <a:latin typeface="Calibri"/>
                      </a:endParaRPr>
                    </a:p>
                  </a:txBody>
                  <a:tcPr marL="45720" marR="182880" marT="18288" marB="18288" anchor="ctr"/>
                </a:tc>
              </a:tr>
              <a:tr h="282782">
                <a:tc>
                  <a:txBody>
                    <a:bodyPr/>
                    <a:lstStyle/>
                    <a:p>
                      <a:pPr algn="l" fontAlgn="b"/>
                      <a:r>
                        <a:rPr lang="en-US" sz="1400" b="0" i="0" u="none" strike="noStrike" dirty="0" smtClean="0">
                          <a:solidFill>
                            <a:schemeClr val="dk1"/>
                          </a:solidFill>
                          <a:effectLst/>
                          <a:latin typeface="+mn-lt"/>
                        </a:rPr>
                        <a:t>Bulk/Hydrant</a:t>
                      </a:r>
                      <a:r>
                        <a:rPr lang="en-US" sz="1400" b="0" i="0" u="none" strike="noStrike" baseline="0" dirty="0" smtClean="0">
                          <a:solidFill>
                            <a:schemeClr val="dk1"/>
                          </a:solidFill>
                          <a:effectLst/>
                          <a:latin typeface="+mn-lt"/>
                        </a:rPr>
                        <a:t> meters</a:t>
                      </a:r>
                      <a:endParaRPr lang="en-US" sz="1400" b="0" i="0" u="none" strike="noStrike" dirty="0">
                        <a:solidFill>
                          <a:srgbClr val="000000"/>
                        </a:solidFill>
                        <a:effectLst/>
                        <a:latin typeface="Calibri"/>
                      </a:endParaRPr>
                    </a:p>
                  </a:txBody>
                  <a:tcPr marL="45720" marR="45720" marT="18288" marB="18288" anchor="ctr"/>
                </a:tc>
                <a:tc>
                  <a:txBody>
                    <a:bodyPr/>
                    <a:lstStyle/>
                    <a:p>
                      <a:pPr algn="r" fontAlgn="b"/>
                      <a:r>
                        <a:rPr lang="en-US" sz="1400" u="none" strike="noStrike">
                          <a:effectLst/>
                        </a:rPr>
                        <a:t> 31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a:effectLst/>
                        </a:rPr>
                        <a:t> 1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32 </a:t>
                      </a:r>
                      <a:endParaRPr lang="en-US" sz="1400" b="0" i="0" u="none" strike="noStrike">
                        <a:solidFill>
                          <a:srgbClr val="000000"/>
                        </a:solidFill>
                        <a:effectLst/>
                        <a:latin typeface="Calibri"/>
                      </a:endParaRPr>
                    </a:p>
                  </a:txBody>
                  <a:tcPr marL="45720" marR="182880" marT="18288" marB="18288" anchor="ctr"/>
                </a:tc>
              </a:tr>
              <a:tr h="282782">
                <a:tc>
                  <a:txBody>
                    <a:bodyPr/>
                    <a:lstStyle/>
                    <a:p>
                      <a:pPr algn="l" fontAlgn="b"/>
                      <a:r>
                        <a:rPr lang="en-US" sz="1400" u="none" strike="noStrike">
                          <a:effectLst/>
                        </a:rPr>
                        <a:t>North Coast Irrigation</a:t>
                      </a:r>
                      <a:endParaRPr lang="en-US" sz="1400" b="0" i="0" u="none" strike="noStrike">
                        <a:solidFill>
                          <a:srgbClr val="000000"/>
                        </a:solidFill>
                        <a:effectLst/>
                        <a:latin typeface="Calibri"/>
                      </a:endParaRPr>
                    </a:p>
                  </a:txBody>
                  <a:tcPr marL="45720" marR="45720" marT="18288" marB="18288" anchor="ctr"/>
                </a:tc>
                <a:tc>
                  <a:txBody>
                    <a:body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28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28 </a:t>
                      </a:r>
                      <a:endParaRPr lang="en-US" sz="1400" b="0" i="0" u="none" strike="noStrike">
                        <a:solidFill>
                          <a:srgbClr val="000000"/>
                        </a:solidFill>
                        <a:effectLst/>
                        <a:latin typeface="Calibri"/>
                      </a:endParaRPr>
                    </a:p>
                  </a:txBody>
                  <a:tcPr marL="45720" marR="182880" marT="18288" marB="18288" anchor="ctr"/>
                </a:tc>
              </a:tr>
              <a:tr h="282782">
                <a:tc>
                  <a:txBody>
                    <a:bodyPr/>
                    <a:lstStyle/>
                    <a:p>
                      <a:pPr algn="l" fontAlgn="b"/>
                      <a:r>
                        <a:rPr lang="en-US" sz="1400" u="none" strike="noStrike">
                          <a:effectLst/>
                        </a:rPr>
                        <a:t>Irrigation golf</a:t>
                      </a:r>
                      <a:endParaRPr lang="en-US" sz="1400" b="0" i="0" u="none" strike="noStrike">
                        <a:solidFill>
                          <a:srgbClr val="000000"/>
                        </a:solidFill>
                        <a:effectLst/>
                        <a:latin typeface="Calibri"/>
                      </a:endParaRPr>
                    </a:p>
                  </a:txBody>
                  <a:tcPr marL="45720" marR="45720" marT="18288" marB="18288" anchor="ctr"/>
                </a:tc>
                <a:tc>
                  <a:txBody>
                    <a:bodyPr/>
                    <a:lstStyle/>
                    <a:p>
                      <a:pPr algn="r" fontAlgn="b"/>
                      <a:r>
                        <a:rPr lang="en-US" sz="1400" u="none" strike="noStrike">
                          <a:effectLst/>
                        </a:rPr>
                        <a:t> 1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5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a:effectLst/>
                        </a:rPr>
                        <a:t> 6 </a:t>
                      </a:r>
                      <a:endParaRPr lang="en-US" sz="1400" b="0" i="0" u="none" strike="noStrike">
                        <a:solidFill>
                          <a:srgbClr val="000000"/>
                        </a:solidFill>
                        <a:effectLst/>
                        <a:latin typeface="Calibri"/>
                      </a:endParaRPr>
                    </a:p>
                  </a:txBody>
                  <a:tcPr marL="45720" marR="182880" marT="18288" marB="18288" anchor="ctr"/>
                </a:tc>
              </a:tr>
              <a:tr h="282782">
                <a:tc>
                  <a:txBody>
                    <a:bodyPr/>
                    <a:lstStyle/>
                    <a:p>
                      <a:pPr algn="l" fontAlgn="b"/>
                      <a:r>
                        <a:rPr lang="en-US" sz="1400" u="none" strike="noStrike">
                          <a:effectLst/>
                        </a:rPr>
                        <a:t>Construction</a:t>
                      </a:r>
                      <a:endParaRPr lang="en-US" sz="1400" b="0" i="0" u="none" strike="noStrike">
                        <a:solidFill>
                          <a:srgbClr val="000000"/>
                        </a:solidFill>
                        <a:effectLst/>
                        <a:latin typeface="Calibri"/>
                      </a:endParaRPr>
                    </a:p>
                  </a:txBody>
                  <a:tcPr marL="45720" marR="45720" marT="18288" marB="18288" anchor="ctr"/>
                </a:tc>
                <a:tc>
                  <a:txBody>
                    <a:bodyPr/>
                    <a:lstStyle/>
                    <a:p>
                      <a:pPr algn="r" fontAlgn="b"/>
                      <a:r>
                        <a:rPr lang="en-US" sz="1400" u="none" strike="noStrike">
                          <a:effectLst/>
                        </a:rPr>
                        <a:t> 64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1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3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a:effectLst/>
                        </a:rPr>
                        <a:t> 68 </a:t>
                      </a:r>
                      <a:endParaRPr lang="en-US" sz="1400" b="0" i="0" u="none" strike="noStrike">
                        <a:solidFill>
                          <a:srgbClr val="000000"/>
                        </a:solidFill>
                        <a:effectLst/>
                        <a:latin typeface="Calibri"/>
                      </a:endParaRPr>
                    </a:p>
                  </a:txBody>
                  <a:tcPr marL="45720" marR="182880" marT="18288" marB="18288" anchor="ctr"/>
                </a:tc>
              </a:tr>
              <a:tr h="282782">
                <a:tc>
                  <a:txBody>
                    <a:bodyPr/>
                    <a:lstStyle/>
                    <a:p>
                      <a:pPr algn="l" fontAlgn="b"/>
                      <a:r>
                        <a:rPr lang="en-US" sz="1400" u="none" strike="noStrike">
                          <a:effectLst/>
                        </a:rPr>
                        <a:t>Business general</a:t>
                      </a:r>
                      <a:endParaRPr lang="en-US" sz="1400" b="0" i="0" u="none" strike="noStrike">
                        <a:solidFill>
                          <a:srgbClr val="000000"/>
                        </a:solidFill>
                        <a:effectLst/>
                        <a:latin typeface="Calibri"/>
                      </a:endParaRPr>
                    </a:p>
                  </a:txBody>
                  <a:tcPr marL="45720" marR="45720" marT="18288" marB="18288" anchor="ctr"/>
                </a:tc>
                <a:tc>
                  <a:txBody>
                    <a:bodyPr/>
                    <a:lstStyle/>
                    <a:p>
                      <a:pPr algn="r" fontAlgn="b"/>
                      <a:r>
                        <a:rPr lang="en-US" sz="1400" u="none" strike="noStrike">
                          <a:effectLst/>
                        </a:rPr>
                        <a:t> 1,077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72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10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542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a:effectLst/>
                        </a:rPr>
                        <a:t> 1,701 </a:t>
                      </a:r>
                      <a:endParaRPr lang="en-US" sz="1400" b="0" i="0" u="none" strike="noStrike">
                        <a:solidFill>
                          <a:srgbClr val="000000"/>
                        </a:solidFill>
                        <a:effectLst/>
                        <a:latin typeface="Calibri"/>
                      </a:endParaRPr>
                    </a:p>
                  </a:txBody>
                  <a:tcPr marL="45720" marR="182880" marT="18288" marB="18288" anchor="ctr"/>
                </a:tc>
              </a:tr>
              <a:tr h="282782">
                <a:tc>
                  <a:txBody>
                    <a:bodyPr/>
                    <a:lstStyle/>
                    <a:p>
                      <a:pPr algn="l" fontAlgn="b"/>
                      <a:r>
                        <a:rPr lang="en-US" sz="1400" u="none" strike="noStrike">
                          <a:effectLst/>
                        </a:rPr>
                        <a:t>Business restaurant</a:t>
                      </a:r>
                      <a:endParaRPr lang="en-US" sz="1400" b="0" i="0" u="none" strike="noStrike">
                        <a:solidFill>
                          <a:srgbClr val="000000"/>
                        </a:solidFill>
                        <a:effectLst/>
                        <a:latin typeface="Calibri"/>
                      </a:endParaRPr>
                    </a:p>
                  </a:txBody>
                  <a:tcPr marL="45720" marR="45720" marT="18288" marB="18288" anchor="ctr"/>
                </a:tc>
                <a:tc>
                  <a:txBody>
                    <a:bodyPr/>
                    <a:lstStyle/>
                    <a:p>
                      <a:pPr algn="r" fontAlgn="b"/>
                      <a:r>
                        <a:rPr lang="en-US" sz="1400" u="none" strike="noStrike">
                          <a:effectLst/>
                        </a:rPr>
                        <a:t> 102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2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2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a:effectLst/>
                        </a:rPr>
                        <a:t> 106 </a:t>
                      </a:r>
                      <a:endParaRPr lang="en-US" sz="1400" b="0" i="0" u="none" strike="noStrike">
                        <a:solidFill>
                          <a:srgbClr val="000000"/>
                        </a:solidFill>
                        <a:effectLst/>
                        <a:latin typeface="Calibri"/>
                      </a:endParaRPr>
                    </a:p>
                  </a:txBody>
                  <a:tcPr marL="45720" marR="182880" marT="18288" marB="18288" anchor="ctr"/>
                </a:tc>
              </a:tr>
              <a:tr h="282782">
                <a:tc>
                  <a:txBody>
                    <a:bodyPr/>
                    <a:lstStyle/>
                    <a:p>
                      <a:pPr algn="l" fontAlgn="b"/>
                      <a:r>
                        <a:rPr lang="en-US" sz="1400" u="none" strike="noStrike">
                          <a:effectLst/>
                        </a:rPr>
                        <a:t>Hotel/motel</a:t>
                      </a:r>
                      <a:endParaRPr lang="en-US" sz="1400" b="0" i="0" u="none" strike="noStrike">
                        <a:solidFill>
                          <a:srgbClr val="000000"/>
                        </a:solidFill>
                        <a:effectLst/>
                        <a:latin typeface="Calibri"/>
                      </a:endParaRPr>
                    </a:p>
                  </a:txBody>
                  <a:tcPr marL="45720" marR="45720" marT="18288" marB="18288" anchor="ctr"/>
                </a:tc>
                <a:tc>
                  <a:txBody>
                    <a:bodyPr/>
                    <a:lstStyle/>
                    <a:p>
                      <a:pPr algn="r" fontAlgn="b"/>
                      <a:r>
                        <a:rPr lang="en-US" sz="1400" u="none" strike="noStrike">
                          <a:effectLst/>
                        </a:rPr>
                        <a:t> 79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2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4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85 </a:t>
                      </a:r>
                      <a:endParaRPr lang="en-US" sz="1400" b="0" i="0" u="none" strike="noStrike" dirty="0">
                        <a:solidFill>
                          <a:srgbClr val="000000"/>
                        </a:solidFill>
                        <a:effectLst/>
                        <a:latin typeface="Calibri"/>
                      </a:endParaRPr>
                    </a:p>
                  </a:txBody>
                  <a:tcPr marL="45720" marR="182880" marT="18288" marB="18288" anchor="ctr"/>
                </a:tc>
              </a:tr>
              <a:tr h="282782">
                <a:tc>
                  <a:txBody>
                    <a:bodyPr/>
                    <a:lstStyle/>
                    <a:p>
                      <a:pPr algn="l" fontAlgn="b"/>
                      <a:r>
                        <a:rPr lang="en-US" sz="1400" u="none" strike="noStrike">
                          <a:effectLst/>
                        </a:rPr>
                        <a:t>Industrial</a:t>
                      </a:r>
                      <a:endParaRPr lang="en-US" sz="1400" b="0" i="0" u="none" strike="noStrike">
                        <a:solidFill>
                          <a:srgbClr val="000000"/>
                        </a:solidFill>
                        <a:effectLst/>
                        <a:latin typeface="Calibri"/>
                      </a:endParaRPr>
                    </a:p>
                  </a:txBody>
                  <a:tcPr marL="45720" marR="45720" marT="18288" marB="18288" anchor="ctr"/>
                </a:tc>
                <a:tc>
                  <a:txBody>
                    <a:bodyPr/>
                    <a:lstStyle/>
                    <a:p>
                      <a:pPr algn="r" fontAlgn="b"/>
                      <a:r>
                        <a:rPr lang="en-US" sz="1400" u="none" strike="noStrike">
                          <a:effectLst/>
                        </a:rPr>
                        <a:t> 31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7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38 </a:t>
                      </a:r>
                      <a:endParaRPr lang="en-US" sz="1400" b="0" i="0" u="none" strike="noStrike" dirty="0">
                        <a:solidFill>
                          <a:srgbClr val="000000"/>
                        </a:solidFill>
                        <a:effectLst/>
                        <a:latin typeface="Calibri"/>
                      </a:endParaRPr>
                    </a:p>
                  </a:txBody>
                  <a:tcPr marL="45720" marR="182880" marT="18288" marB="18288" anchor="ctr"/>
                </a:tc>
              </a:tr>
              <a:tr h="282782">
                <a:tc>
                  <a:txBody>
                    <a:bodyPr/>
                    <a:lstStyle/>
                    <a:p>
                      <a:pPr algn="l" fontAlgn="b"/>
                      <a:r>
                        <a:rPr lang="en-US" sz="1400" u="none" strike="noStrike">
                          <a:effectLst/>
                        </a:rPr>
                        <a:t>UC Santa Cruz</a:t>
                      </a:r>
                      <a:endParaRPr lang="en-US" sz="1400" b="0" i="0" u="none" strike="noStrike">
                        <a:solidFill>
                          <a:srgbClr val="000000"/>
                        </a:solidFill>
                        <a:effectLst/>
                        <a:latin typeface="Calibri"/>
                      </a:endParaRPr>
                    </a:p>
                  </a:txBody>
                  <a:tcPr marL="45720" marR="45720" marT="18288" marB="18288" anchor="ctr"/>
                </a:tc>
                <a:tc>
                  <a:txBody>
                    <a:bodyPr/>
                    <a:lstStyle/>
                    <a:p>
                      <a:pPr algn="r" fontAlgn="b"/>
                      <a:r>
                        <a:rPr lang="en-US" sz="1400" u="none" strike="noStrike">
                          <a:effectLst/>
                        </a:rPr>
                        <a:t> 11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11 </a:t>
                      </a:r>
                      <a:endParaRPr lang="en-US" sz="1400" b="0" i="0" u="none" strike="noStrike" dirty="0">
                        <a:solidFill>
                          <a:srgbClr val="000000"/>
                        </a:solidFill>
                        <a:effectLst/>
                        <a:latin typeface="Calibri"/>
                      </a:endParaRPr>
                    </a:p>
                  </a:txBody>
                  <a:tcPr marL="45720" marR="182880" marT="18288" marB="18288" anchor="ctr"/>
                </a:tc>
              </a:tr>
              <a:tr h="282782">
                <a:tc>
                  <a:txBody>
                    <a:bodyPr/>
                    <a:lstStyle/>
                    <a:p>
                      <a:pPr algn="l" fontAlgn="b"/>
                      <a:r>
                        <a:rPr lang="en-US" sz="1400" u="none" strike="noStrike">
                          <a:effectLst/>
                        </a:rPr>
                        <a:t>City of Santa Cruz</a:t>
                      </a:r>
                      <a:endParaRPr lang="en-US" sz="1400" b="0" i="0" u="none" strike="noStrike">
                        <a:solidFill>
                          <a:srgbClr val="000000"/>
                        </a:solidFill>
                        <a:effectLst/>
                        <a:latin typeface="Calibri"/>
                      </a:endParaRPr>
                    </a:p>
                  </a:txBody>
                  <a:tcPr marL="45720" marR="45720" marT="18288" marB="18288" anchor="ctr"/>
                </a:tc>
                <a:tc>
                  <a:txBody>
                    <a:bodyPr/>
                    <a:lstStyle/>
                    <a:p>
                      <a:pPr algn="r" fontAlgn="b"/>
                      <a:r>
                        <a:rPr lang="en-US" sz="1400" u="none" strike="noStrike">
                          <a:effectLst/>
                        </a:rPr>
                        <a:t> 210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3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a:effectLst/>
                        </a:rPr>
                        <a:t> 5 </a:t>
                      </a:r>
                      <a:endParaRPr lang="en-US" sz="1400" b="0" i="0" u="none" strike="noStrike">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218 </a:t>
                      </a:r>
                      <a:endParaRPr lang="en-US" sz="1400" b="0" i="0" u="none" strike="noStrike" dirty="0">
                        <a:solidFill>
                          <a:srgbClr val="000000"/>
                        </a:solidFill>
                        <a:effectLst/>
                        <a:latin typeface="Calibri"/>
                      </a:endParaRPr>
                    </a:p>
                  </a:txBody>
                  <a:tcPr marL="45720" marR="182880" marT="18288" marB="18288" anchor="ctr"/>
                </a:tc>
              </a:tr>
              <a:tr h="282782">
                <a:tc>
                  <a:txBody>
                    <a:bodyPr/>
                    <a:lstStyle/>
                    <a:p>
                      <a:pPr algn="l" fontAlgn="b"/>
                      <a:r>
                        <a:rPr lang="en-US" sz="1400" u="none" strike="noStrike" dirty="0">
                          <a:effectLst/>
                        </a:rPr>
                        <a:t>Total</a:t>
                      </a:r>
                      <a:endParaRPr lang="en-US" sz="1400" b="0" i="0" u="none" strike="noStrike" dirty="0">
                        <a:solidFill>
                          <a:srgbClr val="000000"/>
                        </a:solidFill>
                        <a:effectLst/>
                        <a:latin typeface="Calibri"/>
                      </a:endParaRPr>
                    </a:p>
                  </a:txBody>
                  <a:tcPr marL="45720" marR="45720" marT="18288" marB="18288" anchor="ctr"/>
                </a:tc>
                <a:tc>
                  <a:txBody>
                    <a:bodyPr/>
                    <a:lstStyle/>
                    <a:p>
                      <a:pPr algn="r" fontAlgn="b"/>
                      <a:r>
                        <a:rPr lang="en-US" sz="1400" u="none" strike="noStrike" dirty="0">
                          <a:effectLst/>
                        </a:rPr>
                        <a:t> 15,851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236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72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8,275 </a:t>
                      </a:r>
                      <a:endParaRPr lang="en-US" sz="1400" b="0" i="0" u="none" strike="noStrike" dirty="0">
                        <a:solidFill>
                          <a:srgbClr val="000000"/>
                        </a:solidFill>
                        <a:effectLst/>
                        <a:latin typeface="Calibri"/>
                      </a:endParaRPr>
                    </a:p>
                  </a:txBody>
                  <a:tcPr marL="45720" marR="182880" marT="18288" marB="18288" anchor="ctr"/>
                </a:tc>
                <a:tc>
                  <a:txBody>
                    <a:bodyPr/>
                    <a:lstStyle/>
                    <a:p>
                      <a:pPr algn="r" fontAlgn="b"/>
                      <a:r>
                        <a:rPr lang="en-US" sz="1400" u="none" strike="noStrike" dirty="0">
                          <a:effectLst/>
                        </a:rPr>
                        <a:t> 24,434 </a:t>
                      </a:r>
                      <a:endParaRPr lang="en-US" sz="1400" b="0" i="0" u="none" strike="noStrike" dirty="0">
                        <a:solidFill>
                          <a:srgbClr val="000000"/>
                        </a:solidFill>
                        <a:effectLst/>
                        <a:latin typeface="Calibri"/>
                      </a:endParaRPr>
                    </a:p>
                  </a:txBody>
                  <a:tcPr marL="45720" marR="182880" marT="18288" marB="18288" anchor="ctr"/>
                </a:tc>
              </a:tr>
            </a:tbl>
          </a:graphicData>
        </a:graphic>
      </p:graphicFrame>
      <p:sp>
        <p:nvSpPr>
          <p:cNvPr id="6" name="Title 5"/>
          <p:cNvSpPr>
            <a:spLocks noGrp="1"/>
          </p:cNvSpPr>
          <p:nvPr>
            <p:ph type="title"/>
          </p:nvPr>
        </p:nvSpPr>
        <p:spPr/>
        <p:txBody>
          <a:bodyPr>
            <a:normAutofit fontScale="90000"/>
          </a:bodyPr>
          <a:lstStyle/>
          <a:p>
            <a:r>
              <a:rPr lang="en-US" dirty="0" smtClean="0"/>
              <a:t>Customer Accounts Broken Down by Type and Geographic Area</a:t>
            </a:r>
            <a:endParaRPr lang="en-US" dirty="0"/>
          </a:p>
        </p:txBody>
      </p:sp>
    </p:spTree>
    <p:extLst>
      <p:ext uri="{BB962C8B-B14F-4D97-AF65-F5344CB8AC3E}">
        <p14:creationId xmlns:p14="http://schemas.microsoft.com/office/powerpoint/2010/main" val="3919106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457200" y="152400"/>
            <a:ext cx="8229600" cy="990600"/>
          </a:xfrm>
          <a:prstGeom prst="rect">
            <a:avLst/>
          </a:prstGeom>
        </p:spPr>
        <p:txBody>
          <a:bodyPr vert="horz" anchor="b" anchorCtr="0">
            <a:noAutofit/>
          </a:bodyPr>
          <a:lstStyle>
            <a:lvl1pPr algn="l" rtl="0" eaLnBrk="1" latinLnBrk="0" hangingPunct="1">
              <a:spcBef>
                <a:spcPct val="0"/>
              </a:spcBef>
              <a:buNone/>
              <a:defRPr kumimoji="0" sz="3000" kern="1200">
                <a:solidFill>
                  <a:schemeClr val="tx2"/>
                </a:solidFill>
                <a:latin typeface="+mj-lt"/>
                <a:ea typeface="+mj-ea"/>
                <a:cs typeface="+mj-cs"/>
              </a:defRPr>
            </a:lvl1pPr>
          </a:lstStyle>
          <a:p>
            <a:pPr algn="ctr">
              <a:defRPr/>
            </a:pPr>
            <a:endParaRPr lang="en-US" dirty="0">
              <a:solidFill>
                <a:srgbClr val="464653"/>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619287748"/>
              </p:ext>
            </p:extLst>
          </p:nvPr>
        </p:nvGraphicFramePr>
        <p:xfrm>
          <a:off x="1181100" y="1828800"/>
          <a:ext cx="6781799" cy="4892040"/>
        </p:xfrm>
        <a:graphic>
          <a:graphicData uri="http://schemas.openxmlformats.org/drawingml/2006/table">
            <a:tbl>
              <a:tblPr firstRow="1" lastRow="1">
                <a:tableStyleId>{5C22544A-7EE6-4342-B048-85BDC9FD1C3A}</a:tableStyleId>
              </a:tblPr>
              <a:tblGrid>
                <a:gridCol w="1686149"/>
                <a:gridCol w="1019130"/>
                <a:gridCol w="1019130"/>
                <a:gridCol w="1019130"/>
                <a:gridCol w="1019130"/>
                <a:gridCol w="1019130"/>
              </a:tblGrid>
              <a:tr h="502920">
                <a:tc gridSpan="6">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b"/>
                      <a:r>
                        <a:rPr lang="en-US" sz="1400" u="none" strike="noStrike" dirty="0">
                          <a:effectLst/>
                        </a:rPr>
                        <a:t>Calendar Year 2013</a:t>
                      </a:r>
                    </a:p>
                    <a:p>
                      <a:pPr algn="ctr" fontAlgn="b"/>
                      <a:r>
                        <a:rPr lang="en-US" sz="1400" u="none" strike="noStrike" dirty="0">
                          <a:effectLst/>
                        </a:rPr>
                        <a:t>Figures are in </a:t>
                      </a:r>
                      <a:r>
                        <a:rPr lang="en-US" sz="1400" u="none" strike="noStrike" dirty="0" smtClean="0">
                          <a:effectLst/>
                        </a:rPr>
                        <a:t>millions of</a:t>
                      </a:r>
                      <a:r>
                        <a:rPr lang="en-US" sz="1400" u="none" strike="noStrike" baseline="0" dirty="0" smtClean="0">
                          <a:effectLst/>
                        </a:rPr>
                        <a:t> gallons</a:t>
                      </a:r>
                      <a:endParaRPr lang="en-US" sz="1400" b="0" i="0" u="none" strike="noStrike" dirty="0">
                        <a:solidFill>
                          <a:srgbClr val="000000"/>
                        </a:solidFill>
                        <a:effectLst/>
                        <a:latin typeface="+mj-lt"/>
                      </a:endParaRPr>
                    </a:p>
                  </a:txBody>
                  <a:tcPr marL="11836" marR="11836" marT="11836" marB="0" anchor="ctr"/>
                </a:tc>
                <a:tc hMerge="1">
                  <a:txBody>
                    <a:bodyPr/>
                    <a:lstStyle/>
                    <a:p>
                      <a:endParaRPr lang="en-US"/>
                    </a:p>
                  </a:txBody>
                  <a:tcPr/>
                </a:tc>
                <a:tc hMerge="1">
                  <a:txBody>
                    <a:bodyPr/>
                    <a:lstStyle/>
                    <a:p>
                      <a:pPr algn="l" fontAlgn="b"/>
                      <a:endParaRPr lang="en-US" sz="1300" b="0" i="0" u="none" strike="noStrike" dirty="0">
                        <a:solidFill>
                          <a:srgbClr val="000000"/>
                        </a:solidFill>
                        <a:effectLst/>
                        <a:latin typeface="Calibri"/>
                      </a:endParaRPr>
                    </a:p>
                  </a:txBody>
                  <a:tcPr marL="11836" marR="11836" marT="11836" marB="0" anchor="b"/>
                </a:tc>
                <a:tc hMerge="1">
                  <a:txBody>
                    <a:bodyPr/>
                    <a:lstStyle/>
                    <a:p>
                      <a:endParaRPr lang="en-US"/>
                    </a:p>
                  </a:txBody>
                  <a:tcPr/>
                </a:tc>
                <a:tc hMerge="1">
                  <a:txBody>
                    <a:bodyPr/>
                    <a:lstStyle/>
                    <a:p>
                      <a:endParaRPr lang="en-US"/>
                    </a:p>
                  </a:txBody>
                  <a:tcPr/>
                </a:tc>
                <a:tc hMerge="1">
                  <a:txBody>
                    <a:bodyPr/>
                    <a:lstStyle/>
                    <a:p>
                      <a:endParaRPr lang="en-US"/>
                    </a:p>
                  </a:txBody>
                  <a:tcP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sng" strike="noStrike" dirty="0">
                          <a:effectLst/>
                        </a:rPr>
                        <a:t>Customer Class</a:t>
                      </a:r>
                      <a:endParaRPr lang="en-US" sz="1400" b="1" i="0" u="sng" strike="noStrike" dirty="0">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sng" strike="noStrike" dirty="0">
                          <a:effectLst/>
                        </a:rPr>
                        <a:t>Inside City</a:t>
                      </a:r>
                      <a:endParaRPr lang="en-US" sz="1400" b="1" i="0" u="sng" strike="noStrike" dirty="0">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sng" strike="noStrike" dirty="0">
                          <a:effectLst/>
                        </a:rPr>
                        <a:t>Capitola</a:t>
                      </a:r>
                      <a:endParaRPr lang="en-US" sz="1400" b="1" i="0" u="sng" strike="noStrike" dirty="0">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sng" strike="noStrike" dirty="0">
                          <a:effectLst/>
                        </a:rPr>
                        <a:t>North Coast</a:t>
                      </a:r>
                      <a:endParaRPr lang="en-US" sz="1400" b="1" i="0" u="sng" strike="noStrike" dirty="0">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sng" strike="noStrike" dirty="0">
                          <a:effectLst/>
                        </a:rPr>
                        <a:t>Outside City</a:t>
                      </a:r>
                      <a:endParaRPr lang="en-US" sz="1400" b="1" i="0" u="sng" strike="noStrike" dirty="0">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sng" strike="noStrike" dirty="0">
                          <a:effectLst/>
                        </a:rPr>
                        <a:t>Total</a:t>
                      </a:r>
                      <a:endParaRPr lang="en-US" sz="1400" b="1" i="0" u="sng" strike="noStrike" dirty="0">
                        <a:solidFill>
                          <a:srgbClr val="000000"/>
                        </a:solidFill>
                        <a:effectLst/>
                        <a:latin typeface="Calibri"/>
                      </a:endParaRPr>
                    </a:p>
                  </a:txBody>
                  <a:tcPr marL="45720" marR="4572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effectLst/>
                        </a:rPr>
                        <a:t>Single family</a:t>
                      </a:r>
                      <a:endParaRPr lang="en-US" sz="1400" b="0" i="0" u="none" strike="noStrike" dirty="0">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764</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9</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451</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1,266</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effectLst/>
                        </a:rPr>
                        <a:t>Multi-family</a:t>
                      </a:r>
                      <a:endParaRPr lang="en-US" sz="1400" b="0" i="0" u="none" strike="noStrike" dirty="0">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effectLst/>
                        </a:rPr>
                        <a:t>366 </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319</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690</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effectLst/>
                        </a:rPr>
                        <a:t>Irrigation residence</a:t>
                      </a:r>
                      <a:endParaRPr lang="en-US" sz="1400" b="0" i="0" u="none" strike="noStrike" dirty="0">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28</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&lt;1</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15</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44</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effectLst/>
                        </a:rPr>
                        <a:t>Irrigation business</a:t>
                      </a:r>
                      <a:endParaRPr lang="en-US" sz="1400" b="0" i="0" u="none" strike="noStrike">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38</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33</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75</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effectLst/>
                        </a:rPr>
                        <a:t>Bulk/Hydrant meters</a:t>
                      </a:r>
                      <a:endParaRPr lang="en-US" sz="1400" b="0" i="0" u="none" strike="noStrike" dirty="0">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2</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effectLst/>
                        </a:rPr>
                        <a:t>North Coast Irrigation</a:t>
                      </a:r>
                      <a:endParaRPr lang="en-US" sz="1400" b="0" i="0" u="none" strike="noStrike">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24</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24</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effectLst/>
                        </a:rPr>
                        <a:t>Irrigation golf</a:t>
                      </a:r>
                      <a:endParaRPr lang="en-US" sz="1400" b="0" i="0" u="none" strike="noStrike">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45</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63</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108</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effectLst/>
                        </a:rPr>
                        <a:t>Construction</a:t>
                      </a:r>
                      <a:endParaRPr lang="en-US" sz="1400" b="0" i="0" u="none" strike="noStrike">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effectLst/>
                        </a:rPr>
                        <a:t>Business general</a:t>
                      </a:r>
                      <a:endParaRPr lang="en-US" sz="1400" b="0" i="0" u="none" strike="noStrike">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249</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30</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169</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452</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effectLst/>
                        </a:rPr>
                        <a:t>Business restaurant</a:t>
                      </a:r>
                      <a:endParaRPr lang="en-US" sz="1400" b="0" i="0" u="none" strike="noStrike">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38</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40</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effectLst/>
                        </a:rPr>
                        <a:t>Hotel/motel</a:t>
                      </a:r>
                      <a:endParaRPr lang="en-US" sz="1400" b="0" i="0" u="none" strike="noStrike">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70</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8</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80</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effectLst/>
                        </a:rPr>
                        <a:t>Industrial</a:t>
                      </a:r>
                      <a:endParaRPr lang="en-US" sz="1400" b="0" i="0" u="none" strike="noStrike">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55</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56</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effectLst/>
                        </a:rPr>
                        <a:t>UC Santa Cruz</a:t>
                      </a:r>
                      <a:endParaRPr lang="en-US" sz="1400" b="0" i="0" u="none" strike="noStrike">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182</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effectLst/>
                        </a:rPr>
                        <a:t> -   </a:t>
                      </a:r>
                      <a:endParaRPr lang="en-US" sz="1400" b="0" i="0" u="none" strike="noStrike">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182</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effectLst/>
                        </a:rPr>
                        <a:t>City of Santa Cruz</a:t>
                      </a:r>
                      <a:endParaRPr lang="en-US" sz="1400" b="0" i="0" u="none" strike="noStrike">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61</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   </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&lt;1</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62</a:t>
                      </a:r>
                      <a:endParaRPr lang="en-US" sz="1400" b="1" i="0" u="none" strike="noStrike" dirty="0">
                        <a:solidFill>
                          <a:srgbClr val="000000"/>
                        </a:solidFill>
                        <a:effectLst/>
                        <a:latin typeface="Calibri"/>
                      </a:endParaRPr>
                    </a:p>
                  </a:txBody>
                  <a:tcPr marL="45720" marR="137160" marT="18288" marB="18288" anchor="ctr"/>
                </a:tc>
              </a:tr>
              <a:tr h="274320">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l" fontAlgn="b"/>
                      <a:r>
                        <a:rPr lang="en-US" sz="1400" u="none" strike="noStrike">
                          <a:effectLst/>
                        </a:rPr>
                        <a:t>Total</a:t>
                      </a:r>
                      <a:endParaRPr lang="en-US" sz="1400" b="0" i="0" u="none" strike="noStrike">
                        <a:solidFill>
                          <a:srgbClr val="000000"/>
                        </a:solidFill>
                        <a:effectLst/>
                        <a:latin typeface="Calibri"/>
                      </a:endParaRPr>
                    </a:p>
                  </a:txBody>
                  <a:tcPr marL="45720" marR="45720" marT="18288" marB="18288" anchor="ct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1,899</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56</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32</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1,055</a:t>
                      </a:r>
                      <a:endParaRPr lang="en-US" sz="1400" b="0" i="0" u="none" strike="noStrike" dirty="0">
                        <a:solidFill>
                          <a:srgbClr val="000000"/>
                        </a:solidFill>
                        <a:effectLst/>
                        <a:latin typeface="Calibri"/>
                      </a:endParaRPr>
                    </a:p>
                  </a:txBody>
                  <a:tcPr marL="45720" marR="137160" marT="18288" marB="18288" anchor="ct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400" u="none" strike="noStrike" dirty="0">
                          <a:effectLst/>
                        </a:rPr>
                        <a:t> </a:t>
                      </a:r>
                      <a:r>
                        <a:rPr lang="en-US" sz="1400" u="none" strike="noStrike" dirty="0" smtClean="0">
                          <a:effectLst/>
                        </a:rPr>
                        <a:t>3,043</a:t>
                      </a:r>
                      <a:endParaRPr lang="en-US" sz="1400" b="1" i="0" u="none" strike="noStrike" dirty="0">
                        <a:solidFill>
                          <a:srgbClr val="000000"/>
                        </a:solidFill>
                        <a:effectLst/>
                        <a:latin typeface="Calibri"/>
                      </a:endParaRPr>
                    </a:p>
                  </a:txBody>
                  <a:tcPr marL="45720" marR="137160" marT="18288" marB="18288" anchor="ctr"/>
                </a:tc>
              </a:tr>
            </a:tbl>
          </a:graphicData>
        </a:graphic>
      </p:graphicFrame>
      <p:sp>
        <p:nvSpPr>
          <p:cNvPr id="6" name="Title 5"/>
          <p:cNvSpPr>
            <a:spLocks noGrp="1"/>
          </p:cNvSpPr>
          <p:nvPr>
            <p:ph type="title"/>
          </p:nvPr>
        </p:nvSpPr>
        <p:spPr/>
        <p:txBody>
          <a:bodyPr>
            <a:normAutofit fontScale="90000"/>
          </a:bodyPr>
          <a:lstStyle/>
          <a:p>
            <a:r>
              <a:rPr lang="en-US" sz="4000" dirty="0">
                <a:solidFill>
                  <a:schemeClr val="bg1"/>
                </a:solidFill>
              </a:rPr>
              <a:t>Water Consumption by Customer Class and Geographic </a:t>
            </a:r>
            <a:r>
              <a:rPr lang="en-US" sz="4000" dirty="0" smtClean="0">
                <a:solidFill>
                  <a:schemeClr val="bg1"/>
                </a:solidFill>
              </a:rPr>
              <a:t>Location</a:t>
            </a:r>
            <a:endParaRPr lang="en-US" dirty="0"/>
          </a:p>
        </p:txBody>
      </p:sp>
    </p:spTree>
    <p:extLst>
      <p:ext uri="{BB962C8B-B14F-4D97-AF65-F5344CB8AC3E}">
        <p14:creationId xmlns:p14="http://schemas.microsoft.com/office/powerpoint/2010/main" val="341664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p:txBody>
          <a:bodyPr/>
          <a:lstStyle/>
          <a:p>
            <a:pPr eaLnBrk="1" hangingPunct="1"/>
            <a:r>
              <a:rPr lang="en-US" altLang="en-US" dirty="0" smtClean="0">
                <a:effectLst/>
              </a:rPr>
              <a:t>How Water Sources are Deployed to Meet Demand</a:t>
            </a:r>
          </a:p>
        </p:txBody>
      </p:sp>
      <p:sp>
        <p:nvSpPr>
          <p:cNvPr id="2" name="Subtitle 1"/>
          <p:cNvSpPr>
            <a:spLocks noGrp="1"/>
          </p:cNvSpPr>
          <p:nvPr>
            <p:ph type="subTitle" sz="quarter" idx="1"/>
          </p:nvPr>
        </p:nvSpPr>
        <p:spPr/>
        <p:txBody>
          <a:bodyPr/>
          <a:lstStyle/>
          <a:p>
            <a:r>
              <a:rPr lang="en-US" dirty="0" smtClean="0"/>
              <a:t>A Representational View</a:t>
            </a:r>
            <a:endParaRPr lang="en-US" dirty="0"/>
          </a:p>
        </p:txBody>
      </p:sp>
    </p:spTree>
    <p:extLst>
      <p:ext uri="{BB962C8B-B14F-4D97-AF65-F5344CB8AC3E}">
        <p14:creationId xmlns:p14="http://schemas.microsoft.com/office/powerpoint/2010/main" val="10602042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Indoor/Outdoor Breakdown (%)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6028515"/>
              </p:ext>
            </p:extLst>
          </p:nvPr>
        </p:nvGraphicFramePr>
        <p:xfrm>
          <a:off x="990600" y="2514600"/>
          <a:ext cx="6858000" cy="3616960"/>
        </p:xfrm>
        <a:graphic>
          <a:graphicData uri="http://schemas.openxmlformats.org/drawingml/2006/table">
            <a:tbl>
              <a:tblPr firstRow="1" bandRow="1">
                <a:tableStyleId>{5C22544A-7EE6-4342-B048-85BDC9FD1C3A}</a:tableStyleId>
              </a:tblPr>
              <a:tblGrid>
                <a:gridCol w="2286000"/>
                <a:gridCol w="2286000"/>
                <a:gridCol w="2286000"/>
              </a:tblGrid>
              <a:tr h="452120">
                <a:tc>
                  <a:txBody>
                    <a:bodyPr/>
                    <a:lstStyle/>
                    <a:p>
                      <a:pPr algn="ctr"/>
                      <a:r>
                        <a:rPr lang="en-US" dirty="0" smtClean="0"/>
                        <a:t>Category</a:t>
                      </a:r>
                      <a:endParaRPr lang="en-US" dirty="0"/>
                    </a:p>
                  </a:txBody>
                  <a:tcPr/>
                </a:tc>
                <a:tc>
                  <a:txBody>
                    <a:bodyPr/>
                    <a:lstStyle/>
                    <a:p>
                      <a:pPr algn="ctr"/>
                      <a:r>
                        <a:rPr lang="en-US" dirty="0" smtClean="0"/>
                        <a:t>Indoor</a:t>
                      </a:r>
                      <a:endParaRPr lang="en-US" dirty="0"/>
                    </a:p>
                  </a:txBody>
                  <a:tcPr/>
                </a:tc>
                <a:tc>
                  <a:txBody>
                    <a:bodyPr/>
                    <a:lstStyle/>
                    <a:p>
                      <a:pPr algn="ctr"/>
                      <a:r>
                        <a:rPr lang="en-US" dirty="0" smtClean="0"/>
                        <a:t>Outdoor</a:t>
                      </a:r>
                      <a:endParaRPr lang="en-US" dirty="0"/>
                    </a:p>
                  </a:txBody>
                  <a:tcPr/>
                </a:tc>
              </a:tr>
              <a:tr h="452120">
                <a:tc>
                  <a:txBody>
                    <a:bodyPr/>
                    <a:lstStyle/>
                    <a:p>
                      <a:r>
                        <a:rPr lang="en-US" dirty="0" smtClean="0"/>
                        <a:t>Single Family</a:t>
                      </a:r>
                      <a:endParaRPr lang="en-US" dirty="0"/>
                    </a:p>
                  </a:txBody>
                  <a:tcPr/>
                </a:tc>
                <a:tc>
                  <a:txBody>
                    <a:bodyPr/>
                    <a:lstStyle/>
                    <a:p>
                      <a:pPr algn="ctr"/>
                      <a:r>
                        <a:rPr lang="en-US" dirty="0" smtClean="0"/>
                        <a:t>77</a:t>
                      </a:r>
                      <a:endParaRPr lang="en-US" dirty="0"/>
                    </a:p>
                  </a:txBody>
                  <a:tcPr/>
                </a:tc>
                <a:tc>
                  <a:txBody>
                    <a:bodyPr/>
                    <a:lstStyle/>
                    <a:p>
                      <a:pPr algn="ctr"/>
                      <a:r>
                        <a:rPr lang="en-US" dirty="0" smtClean="0"/>
                        <a:t>23</a:t>
                      </a:r>
                      <a:endParaRPr lang="en-US" dirty="0"/>
                    </a:p>
                  </a:txBody>
                  <a:tcPr/>
                </a:tc>
              </a:tr>
              <a:tr h="452120">
                <a:tc>
                  <a:txBody>
                    <a:bodyPr/>
                    <a:lstStyle/>
                    <a:p>
                      <a:r>
                        <a:rPr lang="en-US" dirty="0" smtClean="0"/>
                        <a:t>Multi-family</a:t>
                      </a:r>
                      <a:endParaRPr lang="en-US" dirty="0"/>
                    </a:p>
                  </a:txBody>
                  <a:tcPr/>
                </a:tc>
                <a:tc>
                  <a:txBody>
                    <a:bodyPr/>
                    <a:lstStyle/>
                    <a:p>
                      <a:pPr algn="ctr"/>
                      <a:r>
                        <a:rPr lang="en-US" dirty="0" smtClean="0"/>
                        <a:t>88</a:t>
                      </a:r>
                      <a:endParaRPr lang="en-US" dirty="0"/>
                    </a:p>
                  </a:txBody>
                  <a:tcPr/>
                </a:tc>
                <a:tc>
                  <a:txBody>
                    <a:bodyPr/>
                    <a:lstStyle/>
                    <a:p>
                      <a:pPr algn="ctr"/>
                      <a:r>
                        <a:rPr lang="en-US" dirty="0" smtClean="0"/>
                        <a:t>12</a:t>
                      </a:r>
                      <a:endParaRPr lang="en-US" dirty="0"/>
                    </a:p>
                  </a:txBody>
                  <a:tcPr/>
                </a:tc>
              </a:tr>
              <a:tr h="452120">
                <a:tc>
                  <a:txBody>
                    <a:bodyPr/>
                    <a:lstStyle/>
                    <a:p>
                      <a:r>
                        <a:rPr lang="en-US" dirty="0" smtClean="0"/>
                        <a:t>Business</a:t>
                      </a:r>
                      <a:endParaRPr lang="en-US" dirty="0"/>
                    </a:p>
                  </a:txBody>
                  <a:tcPr/>
                </a:tc>
                <a:tc>
                  <a:txBody>
                    <a:bodyPr/>
                    <a:lstStyle/>
                    <a:p>
                      <a:pPr algn="ctr"/>
                      <a:r>
                        <a:rPr lang="en-US" dirty="0" smtClean="0"/>
                        <a:t>79</a:t>
                      </a:r>
                      <a:endParaRPr lang="en-US" dirty="0"/>
                    </a:p>
                  </a:txBody>
                  <a:tcPr/>
                </a:tc>
                <a:tc>
                  <a:txBody>
                    <a:bodyPr/>
                    <a:lstStyle/>
                    <a:p>
                      <a:pPr algn="ctr"/>
                      <a:r>
                        <a:rPr lang="en-US" dirty="0" smtClean="0"/>
                        <a:t>21</a:t>
                      </a:r>
                      <a:endParaRPr lang="en-US" dirty="0"/>
                    </a:p>
                  </a:txBody>
                  <a:tcPr/>
                </a:tc>
              </a:tr>
              <a:tr h="452120">
                <a:tc>
                  <a:txBody>
                    <a:bodyPr/>
                    <a:lstStyle/>
                    <a:p>
                      <a:r>
                        <a:rPr lang="en-US" dirty="0" smtClean="0"/>
                        <a:t>UCSC</a:t>
                      </a:r>
                      <a:endParaRPr lang="en-US" dirty="0"/>
                    </a:p>
                  </a:txBody>
                  <a:tcPr/>
                </a:tc>
                <a:tc>
                  <a:txBody>
                    <a:bodyPr/>
                    <a:lstStyle/>
                    <a:p>
                      <a:pPr algn="ctr"/>
                      <a:r>
                        <a:rPr lang="en-US" dirty="0" smtClean="0"/>
                        <a:t>77</a:t>
                      </a:r>
                      <a:endParaRPr lang="en-US" dirty="0"/>
                    </a:p>
                  </a:txBody>
                  <a:tcPr/>
                </a:tc>
                <a:tc>
                  <a:txBody>
                    <a:bodyPr/>
                    <a:lstStyle/>
                    <a:p>
                      <a:pPr algn="ctr"/>
                      <a:r>
                        <a:rPr lang="en-US" dirty="0" smtClean="0"/>
                        <a:t>23</a:t>
                      </a:r>
                      <a:endParaRPr lang="en-US" dirty="0"/>
                    </a:p>
                  </a:txBody>
                  <a:tcPr/>
                </a:tc>
              </a:tr>
              <a:tr h="452120">
                <a:tc>
                  <a:txBody>
                    <a:bodyPr/>
                    <a:lstStyle/>
                    <a:p>
                      <a:r>
                        <a:rPr lang="en-US" dirty="0" smtClean="0"/>
                        <a:t>Municipal</a:t>
                      </a:r>
                      <a:endParaRPr lang="en-US" dirty="0"/>
                    </a:p>
                  </a:txBody>
                  <a:tcPr/>
                </a:tc>
                <a:tc>
                  <a:txBody>
                    <a:bodyPr/>
                    <a:lstStyle/>
                    <a:p>
                      <a:pPr algn="ctr"/>
                      <a:r>
                        <a:rPr lang="en-US" dirty="0" smtClean="0"/>
                        <a:t>32</a:t>
                      </a:r>
                      <a:endParaRPr lang="en-US" dirty="0"/>
                    </a:p>
                  </a:txBody>
                  <a:tcPr/>
                </a:tc>
                <a:tc>
                  <a:txBody>
                    <a:bodyPr/>
                    <a:lstStyle/>
                    <a:p>
                      <a:pPr algn="ctr"/>
                      <a:r>
                        <a:rPr lang="en-US" dirty="0" smtClean="0"/>
                        <a:t>68</a:t>
                      </a:r>
                      <a:endParaRPr lang="en-US" dirty="0"/>
                    </a:p>
                  </a:txBody>
                  <a:tcPr/>
                </a:tc>
              </a:tr>
              <a:tr h="452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Irrigation</a:t>
                      </a:r>
                    </a:p>
                  </a:txBody>
                  <a:tcPr/>
                </a:tc>
                <a:tc>
                  <a:txBody>
                    <a:bodyPr/>
                    <a:lstStyle/>
                    <a:p>
                      <a:pPr algn="ctr"/>
                      <a:r>
                        <a:rPr lang="en-US" dirty="0" smtClean="0"/>
                        <a:t>0</a:t>
                      </a:r>
                      <a:endParaRPr lang="en-US" dirty="0"/>
                    </a:p>
                  </a:txBody>
                  <a:tcPr/>
                </a:tc>
                <a:tc>
                  <a:txBody>
                    <a:bodyPr/>
                    <a:lstStyle/>
                    <a:p>
                      <a:pPr algn="ctr"/>
                      <a:r>
                        <a:rPr lang="en-US" dirty="0" smtClean="0"/>
                        <a:t>100</a:t>
                      </a:r>
                      <a:endParaRPr lang="en-US" dirty="0"/>
                    </a:p>
                  </a:txBody>
                  <a:tcPr/>
                </a:tc>
              </a:tr>
              <a:tr h="452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Golf</a:t>
                      </a:r>
                      <a:endParaRPr lang="en-US" dirty="0"/>
                    </a:p>
                  </a:txBody>
                  <a:tcPr/>
                </a:tc>
                <a:tc>
                  <a:txBody>
                    <a:bodyPr/>
                    <a:lstStyle/>
                    <a:p>
                      <a:pPr algn="ctr"/>
                      <a:r>
                        <a:rPr lang="en-US" dirty="0" smtClean="0"/>
                        <a:t>0</a:t>
                      </a:r>
                      <a:endParaRPr lang="en-US" dirty="0"/>
                    </a:p>
                  </a:txBody>
                  <a:tcPr/>
                </a:tc>
                <a:tc>
                  <a:txBody>
                    <a:bodyPr/>
                    <a:lstStyle/>
                    <a:p>
                      <a:pPr algn="ctr"/>
                      <a:r>
                        <a:rPr lang="en-US" dirty="0" smtClean="0"/>
                        <a:t>100</a:t>
                      </a:r>
                      <a:endParaRPr lang="en-US" dirty="0"/>
                    </a:p>
                  </a:txBody>
                  <a:tcPr/>
                </a:tc>
              </a:tr>
            </a:tbl>
          </a:graphicData>
        </a:graphic>
      </p:graphicFrame>
    </p:spTree>
    <p:extLst>
      <p:ext uri="{BB962C8B-B14F-4D97-AF65-F5344CB8AC3E}">
        <p14:creationId xmlns:p14="http://schemas.microsoft.com/office/powerpoint/2010/main" val="24012091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End Use Breakdown</a:t>
            </a:r>
            <a:br>
              <a:rPr lang="en-US" dirty="0" smtClean="0"/>
            </a:br>
            <a:r>
              <a:rPr lang="en-US" dirty="0" smtClean="0"/>
              <a:t>Typical Single Family Account</a:t>
            </a:r>
            <a:endParaRPr lang="en-US" dirty="0"/>
          </a:p>
        </p:txBody>
      </p:sp>
      <p:graphicFrame>
        <p:nvGraphicFramePr>
          <p:cNvPr id="8" name="Content Placeholder 7"/>
          <p:cNvGraphicFramePr>
            <a:graphicFrameLocks noGrp="1"/>
          </p:cNvGraphicFramePr>
          <p:nvPr>
            <p:ph sz="half" idx="4294967295"/>
            <p:extLst>
              <p:ext uri="{D42A27DB-BD31-4B8C-83A1-F6EECF244321}">
                <p14:modId xmlns:p14="http://schemas.microsoft.com/office/powerpoint/2010/main" val="4292554653"/>
              </p:ext>
            </p:extLst>
          </p:nvPr>
        </p:nvGraphicFramePr>
        <p:xfrm>
          <a:off x="685800" y="1524000"/>
          <a:ext cx="4876800" cy="533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p:cNvGraphicFramePr>
            <a:graphicFrameLocks noGrp="1"/>
          </p:cNvGraphicFramePr>
          <p:nvPr>
            <p:ph sz="half" idx="4294967295"/>
            <p:extLst>
              <p:ext uri="{D42A27DB-BD31-4B8C-83A1-F6EECF244321}">
                <p14:modId xmlns:p14="http://schemas.microsoft.com/office/powerpoint/2010/main" val="2650660737"/>
              </p:ext>
            </p:extLst>
          </p:nvPr>
        </p:nvGraphicFramePr>
        <p:xfrm>
          <a:off x="5088294"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3623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68215811"/>
              </p:ext>
            </p:extLst>
          </p:nvPr>
        </p:nvGraphicFramePr>
        <p:xfrm>
          <a:off x="685800" y="2667000"/>
          <a:ext cx="7823200" cy="2819402"/>
        </p:xfrm>
        <a:graphic>
          <a:graphicData uri="http://schemas.openxmlformats.org/drawingml/2006/table">
            <a:tbl>
              <a:tblPr firstRow="1" bandRow="1">
                <a:tableStyleId>{5C22544A-7EE6-4342-B048-85BDC9FD1C3A}</a:tableStyleId>
              </a:tblPr>
              <a:tblGrid>
                <a:gridCol w="1981200"/>
                <a:gridCol w="1371600"/>
                <a:gridCol w="1219200"/>
                <a:gridCol w="1524000"/>
                <a:gridCol w="1727200"/>
              </a:tblGrid>
              <a:tr h="723512">
                <a:tc>
                  <a:txBody>
                    <a:bodyPr/>
                    <a:lstStyle/>
                    <a:p>
                      <a:pPr algn="ctr"/>
                      <a:r>
                        <a:rPr lang="en-US" dirty="0" smtClean="0"/>
                        <a:t>Item</a:t>
                      </a:r>
                      <a:endParaRPr lang="en-US" dirty="0"/>
                    </a:p>
                  </a:txBody>
                  <a:tcPr anchor="ctr"/>
                </a:tc>
                <a:tc>
                  <a:txBody>
                    <a:bodyPr/>
                    <a:lstStyle/>
                    <a:p>
                      <a:pPr algn="ctr"/>
                      <a:r>
                        <a:rPr lang="en-US" dirty="0" smtClean="0"/>
                        <a:t>Standard</a:t>
                      </a:r>
                      <a:endParaRPr lang="en-US" dirty="0"/>
                    </a:p>
                  </a:txBody>
                  <a:tcPr anchor="ctr"/>
                </a:tc>
                <a:tc>
                  <a:txBody>
                    <a:bodyPr/>
                    <a:lstStyle/>
                    <a:p>
                      <a:pPr algn="ctr"/>
                      <a:r>
                        <a:rPr lang="en-US" dirty="0" smtClean="0"/>
                        <a:t>No. surveyed</a:t>
                      </a:r>
                      <a:endParaRPr lang="en-US" dirty="0"/>
                    </a:p>
                  </a:txBody>
                  <a:tcPr anchor="ctr"/>
                </a:tc>
                <a:tc>
                  <a:txBody>
                    <a:bodyPr/>
                    <a:lstStyle/>
                    <a:p>
                      <a:pPr algn="ctr"/>
                      <a:r>
                        <a:rPr lang="en-US" dirty="0" smtClean="0"/>
                        <a:t>Average per household</a:t>
                      </a:r>
                      <a:endParaRPr lang="en-US" dirty="0"/>
                    </a:p>
                  </a:txBody>
                  <a:tcPr anchor="ctr"/>
                </a:tc>
                <a:tc>
                  <a:txBody>
                    <a:bodyPr/>
                    <a:lstStyle/>
                    <a:p>
                      <a:pPr algn="ctr"/>
                      <a:r>
                        <a:rPr lang="en-US" dirty="0" smtClean="0"/>
                        <a:t>Percent water efficient </a:t>
                      </a:r>
                      <a:endParaRPr lang="en-US" dirty="0"/>
                    </a:p>
                  </a:txBody>
                  <a:tcPr anchor="ctr"/>
                </a:tc>
              </a:tr>
              <a:tr h="419178">
                <a:tc>
                  <a:txBody>
                    <a:bodyPr/>
                    <a:lstStyle/>
                    <a:p>
                      <a:r>
                        <a:rPr lang="en-US" dirty="0" smtClean="0"/>
                        <a:t>Faucets</a:t>
                      </a:r>
                      <a:endParaRPr lang="en-US" dirty="0"/>
                    </a:p>
                  </a:txBody>
                  <a:tcPr/>
                </a:tc>
                <a:tc>
                  <a:txBody>
                    <a:bodyPr/>
                    <a:lstStyle/>
                    <a:p>
                      <a:pPr algn="ctr"/>
                      <a:r>
                        <a:rPr lang="en-US" dirty="0" smtClean="0"/>
                        <a:t>2.2 gpm</a:t>
                      </a:r>
                      <a:endParaRPr lang="en-US" dirty="0"/>
                    </a:p>
                  </a:txBody>
                  <a:tcPr anchor="ctr"/>
                </a:tc>
                <a:tc>
                  <a:txBody>
                    <a:bodyPr/>
                    <a:lstStyle/>
                    <a:p>
                      <a:pPr algn="ctr"/>
                      <a:r>
                        <a:rPr lang="en-US" dirty="0" smtClean="0"/>
                        <a:t>352</a:t>
                      </a:r>
                      <a:endParaRPr lang="en-US" dirty="0"/>
                    </a:p>
                  </a:txBody>
                  <a:tcPr anchor="ctr"/>
                </a:tc>
                <a:tc>
                  <a:txBody>
                    <a:bodyPr/>
                    <a:lstStyle/>
                    <a:p>
                      <a:pPr algn="ctr"/>
                      <a:r>
                        <a:rPr lang="en-US" dirty="0" smtClean="0"/>
                        <a:t>3.5</a:t>
                      </a:r>
                      <a:endParaRPr lang="en-US" dirty="0"/>
                    </a:p>
                  </a:txBody>
                  <a:tcPr anchor="ctr"/>
                </a:tc>
                <a:tc>
                  <a:txBody>
                    <a:bodyPr/>
                    <a:lstStyle/>
                    <a:p>
                      <a:pPr algn="ctr"/>
                      <a:r>
                        <a:rPr lang="en-US" dirty="0" smtClean="0"/>
                        <a:t>83%</a:t>
                      </a:r>
                      <a:endParaRPr lang="en-US" dirty="0"/>
                    </a:p>
                  </a:txBody>
                  <a:tcPr anchor="ctr"/>
                </a:tc>
              </a:tr>
              <a:tr h="419178">
                <a:tc>
                  <a:txBody>
                    <a:bodyPr/>
                    <a:lstStyle/>
                    <a:p>
                      <a:r>
                        <a:rPr lang="en-US" dirty="0" smtClean="0"/>
                        <a:t>Showerheads</a:t>
                      </a:r>
                      <a:endParaRPr lang="en-US" dirty="0"/>
                    </a:p>
                  </a:txBody>
                  <a:tcPr/>
                </a:tc>
                <a:tc>
                  <a:txBody>
                    <a:bodyPr/>
                    <a:lstStyle/>
                    <a:p>
                      <a:pPr algn="ctr"/>
                      <a:r>
                        <a:rPr lang="en-US" dirty="0" smtClean="0"/>
                        <a:t>2.5 gpm</a:t>
                      </a:r>
                      <a:endParaRPr lang="en-US" dirty="0"/>
                    </a:p>
                  </a:txBody>
                  <a:tcPr anchor="ctr"/>
                </a:tc>
                <a:tc>
                  <a:txBody>
                    <a:bodyPr/>
                    <a:lstStyle/>
                    <a:p>
                      <a:pPr algn="ctr"/>
                      <a:r>
                        <a:rPr lang="en-US" dirty="0" smtClean="0"/>
                        <a:t>176</a:t>
                      </a:r>
                      <a:endParaRPr lang="en-US" dirty="0"/>
                    </a:p>
                  </a:txBody>
                  <a:tcPr anchor="ctr"/>
                </a:tc>
                <a:tc>
                  <a:txBody>
                    <a:bodyPr/>
                    <a:lstStyle/>
                    <a:p>
                      <a:pPr algn="ctr"/>
                      <a:r>
                        <a:rPr lang="en-US" dirty="0" smtClean="0"/>
                        <a:t>1.8</a:t>
                      </a:r>
                      <a:endParaRPr lang="en-US" dirty="0"/>
                    </a:p>
                  </a:txBody>
                  <a:tcPr anchor="ctr"/>
                </a:tc>
                <a:tc>
                  <a:txBody>
                    <a:bodyPr/>
                    <a:lstStyle/>
                    <a:p>
                      <a:pPr algn="ctr"/>
                      <a:r>
                        <a:rPr lang="en-US" dirty="0" smtClean="0"/>
                        <a:t>92%</a:t>
                      </a:r>
                      <a:endParaRPr lang="en-US" dirty="0"/>
                    </a:p>
                  </a:txBody>
                  <a:tcPr anchor="ctr"/>
                </a:tc>
              </a:tr>
              <a:tr h="419178">
                <a:tc>
                  <a:txBody>
                    <a:bodyPr/>
                    <a:lstStyle/>
                    <a:p>
                      <a:r>
                        <a:rPr lang="en-US" dirty="0" smtClean="0"/>
                        <a:t>Toilets</a:t>
                      </a:r>
                      <a:endParaRPr lang="en-US" dirty="0"/>
                    </a:p>
                  </a:txBody>
                  <a:tcPr/>
                </a:tc>
                <a:tc>
                  <a:txBody>
                    <a:bodyPr/>
                    <a:lstStyle/>
                    <a:p>
                      <a:pPr algn="ctr"/>
                      <a:r>
                        <a:rPr lang="en-US" dirty="0" smtClean="0"/>
                        <a:t>1.6 gpf</a:t>
                      </a:r>
                      <a:endParaRPr lang="en-US" dirty="0"/>
                    </a:p>
                  </a:txBody>
                  <a:tcPr anchor="ctr"/>
                </a:tc>
                <a:tc>
                  <a:txBody>
                    <a:bodyPr/>
                    <a:lstStyle/>
                    <a:p>
                      <a:pPr algn="ctr"/>
                      <a:r>
                        <a:rPr lang="en-US" dirty="0" smtClean="0"/>
                        <a:t>208</a:t>
                      </a:r>
                      <a:endParaRPr lang="en-US" dirty="0"/>
                    </a:p>
                  </a:txBody>
                  <a:tcPr anchor="ctr"/>
                </a:tc>
                <a:tc>
                  <a:txBody>
                    <a:bodyPr/>
                    <a:lstStyle/>
                    <a:p>
                      <a:pPr algn="ctr"/>
                      <a:r>
                        <a:rPr lang="en-US" dirty="0" smtClean="0"/>
                        <a:t>2.1</a:t>
                      </a:r>
                      <a:endParaRPr lang="en-US" dirty="0"/>
                    </a:p>
                  </a:txBody>
                  <a:tcPr anchor="ctr"/>
                </a:tc>
                <a:tc>
                  <a:txBody>
                    <a:bodyPr/>
                    <a:lstStyle/>
                    <a:p>
                      <a:pPr algn="ctr"/>
                      <a:r>
                        <a:rPr lang="en-US" dirty="0" smtClean="0"/>
                        <a:t>90%</a:t>
                      </a:r>
                      <a:endParaRPr lang="en-US" dirty="0"/>
                    </a:p>
                  </a:txBody>
                  <a:tcPr anchor="ctr"/>
                </a:tc>
              </a:tr>
              <a:tr h="419178">
                <a:tc>
                  <a:txBody>
                    <a:bodyPr/>
                    <a:lstStyle/>
                    <a:p>
                      <a:r>
                        <a:rPr lang="en-US" dirty="0" smtClean="0"/>
                        <a:t>Clothes Washers</a:t>
                      </a:r>
                      <a:endParaRPr lang="en-US" dirty="0"/>
                    </a:p>
                  </a:txBody>
                  <a:tcPr/>
                </a:tc>
                <a:tc>
                  <a:txBody>
                    <a:bodyPr/>
                    <a:lstStyle/>
                    <a:p>
                      <a:pPr algn="ctr"/>
                      <a:r>
                        <a:rPr lang="en-US" dirty="0" smtClean="0"/>
                        <a:t>Type</a:t>
                      </a:r>
                      <a:endParaRPr lang="en-US" dirty="0"/>
                    </a:p>
                  </a:txBody>
                  <a:tcPr anchor="ctr"/>
                </a:tc>
                <a:tc>
                  <a:txBody>
                    <a:bodyPr/>
                    <a:lstStyle/>
                    <a:p>
                      <a:pPr algn="ctr"/>
                      <a:r>
                        <a:rPr lang="en-US" dirty="0" smtClean="0"/>
                        <a:t>96</a:t>
                      </a:r>
                      <a:endParaRPr lang="en-US" dirty="0"/>
                    </a:p>
                  </a:txBody>
                  <a:tcPr anchor="ctr"/>
                </a:tc>
                <a:tc>
                  <a:txBody>
                    <a:bodyPr/>
                    <a:lstStyle/>
                    <a:p>
                      <a:pPr algn="ctr"/>
                      <a:r>
                        <a:rPr lang="en-US" dirty="0" smtClean="0"/>
                        <a:t>0.96</a:t>
                      </a:r>
                      <a:endParaRPr lang="en-US" dirty="0"/>
                    </a:p>
                  </a:txBody>
                  <a:tcPr anchor="ctr"/>
                </a:tc>
                <a:tc>
                  <a:txBody>
                    <a:bodyPr/>
                    <a:lstStyle/>
                    <a:p>
                      <a:pPr algn="ctr"/>
                      <a:r>
                        <a:rPr lang="en-US" dirty="0" smtClean="0"/>
                        <a:t>62%</a:t>
                      </a:r>
                      <a:endParaRPr lang="en-US" dirty="0"/>
                    </a:p>
                  </a:txBody>
                  <a:tcPr anchor="ctr"/>
                </a:tc>
              </a:tr>
              <a:tr h="419178">
                <a:tc>
                  <a:txBody>
                    <a:bodyPr/>
                    <a:lstStyle/>
                    <a:p>
                      <a:r>
                        <a:rPr lang="en-US" dirty="0" smtClean="0"/>
                        <a:t>Dishwashers</a:t>
                      </a:r>
                      <a:endParaRPr lang="en-US" dirty="0"/>
                    </a:p>
                  </a:txBody>
                  <a:tcPr/>
                </a:tc>
                <a:tc>
                  <a:txBody>
                    <a:bodyPr/>
                    <a:lstStyle/>
                    <a:p>
                      <a:pPr algn="ctr"/>
                      <a:r>
                        <a:rPr lang="en-US" dirty="0" smtClean="0"/>
                        <a:t>Age</a:t>
                      </a:r>
                      <a:endParaRPr lang="en-US" dirty="0"/>
                    </a:p>
                  </a:txBody>
                  <a:tcPr anchor="ctr"/>
                </a:tc>
                <a:tc>
                  <a:txBody>
                    <a:bodyPr/>
                    <a:lstStyle/>
                    <a:p>
                      <a:pPr algn="ctr"/>
                      <a:r>
                        <a:rPr lang="en-US" dirty="0" smtClean="0"/>
                        <a:t>81</a:t>
                      </a:r>
                      <a:endParaRPr lang="en-US" dirty="0"/>
                    </a:p>
                  </a:txBody>
                  <a:tcPr anchor="ctr"/>
                </a:tc>
                <a:tc>
                  <a:txBody>
                    <a:bodyPr/>
                    <a:lstStyle/>
                    <a:p>
                      <a:pPr algn="ctr"/>
                      <a:r>
                        <a:rPr lang="en-US" dirty="0" smtClean="0"/>
                        <a:t>0.81</a:t>
                      </a:r>
                      <a:endParaRPr lang="en-US" dirty="0"/>
                    </a:p>
                  </a:txBody>
                  <a:tcPr anchor="ctr"/>
                </a:tc>
                <a:tc>
                  <a:txBody>
                    <a:bodyPr/>
                    <a:lstStyle/>
                    <a:p>
                      <a:pPr algn="ctr"/>
                      <a:r>
                        <a:rPr lang="en-US" dirty="0" smtClean="0"/>
                        <a:t>65%</a:t>
                      </a:r>
                      <a:endParaRPr lang="en-US" dirty="0"/>
                    </a:p>
                  </a:txBody>
                  <a:tcPr anchor="ctr"/>
                </a:tc>
              </a:tr>
            </a:tbl>
          </a:graphicData>
        </a:graphic>
      </p:graphicFrame>
      <p:sp>
        <p:nvSpPr>
          <p:cNvPr id="3" name="Title 2"/>
          <p:cNvSpPr>
            <a:spLocks noGrp="1"/>
          </p:cNvSpPr>
          <p:nvPr>
            <p:ph type="title"/>
          </p:nvPr>
        </p:nvSpPr>
        <p:spPr>
          <a:xfrm>
            <a:off x="457200" y="304800"/>
            <a:ext cx="8229600" cy="1252728"/>
          </a:xfrm>
        </p:spPr>
        <p:txBody>
          <a:bodyPr>
            <a:noAutofit/>
          </a:bodyPr>
          <a:lstStyle/>
          <a:p>
            <a:r>
              <a:rPr lang="en-US" sz="3200" dirty="0" smtClean="0"/>
              <a:t>Baseline Conservation Survey:</a:t>
            </a:r>
            <a:br>
              <a:rPr lang="en-US" sz="3200" dirty="0" smtClean="0"/>
            </a:br>
            <a:r>
              <a:rPr lang="en-US" sz="3200" dirty="0" smtClean="0"/>
              <a:t>Summary of Key Findings for </a:t>
            </a:r>
            <a:br>
              <a:rPr lang="en-US" sz="3200" dirty="0" smtClean="0"/>
            </a:br>
            <a:r>
              <a:rPr lang="en-US" sz="3200" dirty="0" smtClean="0"/>
              <a:t>Single Family Residential Accounts </a:t>
            </a:r>
            <a:endParaRPr lang="en-US" sz="3200" dirty="0"/>
          </a:p>
        </p:txBody>
      </p:sp>
    </p:spTree>
    <p:extLst>
      <p:ext uri="{BB962C8B-B14F-4D97-AF65-F5344CB8AC3E}">
        <p14:creationId xmlns:p14="http://schemas.microsoft.com/office/powerpoint/2010/main" val="17480562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82959662"/>
              </p:ext>
            </p:extLst>
          </p:nvPr>
        </p:nvGraphicFramePr>
        <p:xfrm>
          <a:off x="685800" y="2667000"/>
          <a:ext cx="7823200" cy="2819402"/>
        </p:xfrm>
        <a:graphic>
          <a:graphicData uri="http://schemas.openxmlformats.org/drawingml/2006/table">
            <a:tbl>
              <a:tblPr firstRow="1" bandRow="1">
                <a:tableStyleId>{5C22544A-7EE6-4342-B048-85BDC9FD1C3A}</a:tableStyleId>
              </a:tblPr>
              <a:tblGrid>
                <a:gridCol w="1981200"/>
                <a:gridCol w="1371600"/>
                <a:gridCol w="1219200"/>
                <a:gridCol w="1524000"/>
                <a:gridCol w="1727200"/>
              </a:tblGrid>
              <a:tr h="723512">
                <a:tc>
                  <a:txBody>
                    <a:bodyPr/>
                    <a:lstStyle/>
                    <a:p>
                      <a:pPr algn="ctr"/>
                      <a:r>
                        <a:rPr lang="en-US" dirty="0" smtClean="0"/>
                        <a:t>Item</a:t>
                      </a:r>
                      <a:endParaRPr lang="en-US" dirty="0"/>
                    </a:p>
                  </a:txBody>
                  <a:tcPr anchor="ctr"/>
                </a:tc>
                <a:tc>
                  <a:txBody>
                    <a:bodyPr/>
                    <a:lstStyle/>
                    <a:p>
                      <a:pPr algn="ctr"/>
                      <a:r>
                        <a:rPr lang="en-US" dirty="0" smtClean="0"/>
                        <a:t>Standard</a:t>
                      </a:r>
                      <a:endParaRPr lang="en-US" dirty="0"/>
                    </a:p>
                  </a:txBody>
                  <a:tcPr anchor="ctr"/>
                </a:tc>
                <a:tc>
                  <a:txBody>
                    <a:bodyPr/>
                    <a:lstStyle/>
                    <a:p>
                      <a:pPr algn="ctr"/>
                      <a:r>
                        <a:rPr lang="en-US" dirty="0" smtClean="0"/>
                        <a:t>No. surveyed</a:t>
                      </a:r>
                      <a:endParaRPr lang="en-US" dirty="0"/>
                    </a:p>
                  </a:txBody>
                  <a:tcPr anchor="ctr"/>
                </a:tc>
                <a:tc>
                  <a:txBody>
                    <a:bodyPr/>
                    <a:lstStyle/>
                    <a:p>
                      <a:pPr algn="ctr"/>
                      <a:r>
                        <a:rPr lang="en-US" dirty="0" smtClean="0"/>
                        <a:t>Average per household</a:t>
                      </a:r>
                      <a:endParaRPr lang="en-US" dirty="0"/>
                    </a:p>
                  </a:txBody>
                  <a:tcPr anchor="ctr"/>
                </a:tc>
                <a:tc>
                  <a:txBody>
                    <a:bodyPr/>
                    <a:lstStyle/>
                    <a:p>
                      <a:pPr algn="ctr"/>
                      <a:r>
                        <a:rPr lang="en-US" dirty="0" smtClean="0"/>
                        <a:t>Percent water efficient </a:t>
                      </a:r>
                      <a:endParaRPr lang="en-US" dirty="0"/>
                    </a:p>
                  </a:txBody>
                  <a:tcPr anchor="ctr"/>
                </a:tc>
              </a:tr>
              <a:tr h="419178">
                <a:tc>
                  <a:txBody>
                    <a:bodyPr/>
                    <a:lstStyle/>
                    <a:p>
                      <a:r>
                        <a:rPr lang="en-US" dirty="0" smtClean="0"/>
                        <a:t>Faucets</a:t>
                      </a:r>
                      <a:endParaRPr lang="en-US" dirty="0"/>
                    </a:p>
                  </a:txBody>
                  <a:tcPr/>
                </a:tc>
                <a:tc>
                  <a:txBody>
                    <a:bodyPr/>
                    <a:lstStyle/>
                    <a:p>
                      <a:pPr algn="ctr"/>
                      <a:r>
                        <a:rPr lang="en-US" dirty="0" smtClean="0"/>
                        <a:t>2.2 gpm</a:t>
                      </a:r>
                      <a:endParaRPr lang="en-US" dirty="0"/>
                    </a:p>
                  </a:txBody>
                  <a:tcPr anchor="ctr"/>
                </a:tc>
                <a:tc>
                  <a:txBody>
                    <a:bodyPr/>
                    <a:lstStyle/>
                    <a:p>
                      <a:pPr algn="ctr"/>
                      <a:r>
                        <a:rPr lang="en-US" dirty="0" smtClean="0"/>
                        <a:t>322</a:t>
                      </a:r>
                      <a:endParaRPr lang="en-US" dirty="0"/>
                    </a:p>
                  </a:txBody>
                  <a:tcPr anchor="ctr"/>
                </a:tc>
                <a:tc>
                  <a:txBody>
                    <a:bodyPr/>
                    <a:lstStyle/>
                    <a:p>
                      <a:pPr algn="ctr"/>
                      <a:r>
                        <a:rPr lang="en-US" dirty="0" smtClean="0"/>
                        <a:t>2.4</a:t>
                      </a:r>
                      <a:endParaRPr lang="en-US" dirty="0"/>
                    </a:p>
                  </a:txBody>
                  <a:tcPr anchor="ctr"/>
                </a:tc>
                <a:tc>
                  <a:txBody>
                    <a:bodyPr/>
                    <a:lstStyle/>
                    <a:p>
                      <a:pPr algn="ctr"/>
                      <a:r>
                        <a:rPr lang="en-US" dirty="0" smtClean="0"/>
                        <a:t>87%</a:t>
                      </a:r>
                      <a:endParaRPr lang="en-US" dirty="0"/>
                    </a:p>
                  </a:txBody>
                  <a:tcPr anchor="ctr"/>
                </a:tc>
              </a:tr>
              <a:tr h="419178">
                <a:tc>
                  <a:txBody>
                    <a:bodyPr/>
                    <a:lstStyle/>
                    <a:p>
                      <a:r>
                        <a:rPr lang="en-US" dirty="0" smtClean="0"/>
                        <a:t>Showerheads</a:t>
                      </a:r>
                      <a:endParaRPr lang="en-US" dirty="0"/>
                    </a:p>
                  </a:txBody>
                  <a:tcPr/>
                </a:tc>
                <a:tc>
                  <a:txBody>
                    <a:bodyPr/>
                    <a:lstStyle/>
                    <a:p>
                      <a:pPr algn="ctr"/>
                      <a:r>
                        <a:rPr lang="en-US" dirty="0" smtClean="0"/>
                        <a:t>2.5 gpm</a:t>
                      </a:r>
                      <a:endParaRPr lang="en-US" dirty="0"/>
                    </a:p>
                  </a:txBody>
                  <a:tcPr anchor="ctr"/>
                </a:tc>
                <a:tc>
                  <a:txBody>
                    <a:bodyPr/>
                    <a:lstStyle/>
                    <a:p>
                      <a:pPr algn="ctr"/>
                      <a:r>
                        <a:rPr lang="en-US" dirty="0" smtClean="0"/>
                        <a:t>152</a:t>
                      </a:r>
                      <a:endParaRPr lang="en-US" dirty="0"/>
                    </a:p>
                  </a:txBody>
                  <a:tcPr anchor="ctr"/>
                </a:tc>
                <a:tc>
                  <a:txBody>
                    <a:bodyPr/>
                    <a:lstStyle/>
                    <a:p>
                      <a:pPr algn="ctr"/>
                      <a:r>
                        <a:rPr lang="en-US" dirty="0" smtClean="0"/>
                        <a:t>1.2</a:t>
                      </a:r>
                      <a:endParaRPr lang="en-US" dirty="0"/>
                    </a:p>
                  </a:txBody>
                  <a:tcPr anchor="ctr"/>
                </a:tc>
                <a:tc>
                  <a:txBody>
                    <a:bodyPr/>
                    <a:lstStyle/>
                    <a:p>
                      <a:pPr algn="ctr"/>
                      <a:r>
                        <a:rPr lang="en-US" dirty="0" smtClean="0"/>
                        <a:t>95%</a:t>
                      </a:r>
                      <a:endParaRPr lang="en-US" dirty="0"/>
                    </a:p>
                  </a:txBody>
                  <a:tcPr anchor="ctr"/>
                </a:tc>
              </a:tr>
              <a:tr h="419178">
                <a:tc>
                  <a:txBody>
                    <a:bodyPr/>
                    <a:lstStyle/>
                    <a:p>
                      <a:r>
                        <a:rPr lang="en-US" dirty="0" smtClean="0"/>
                        <a:t>Toilets</a:t>
                      </a:r>
                      <a:endParaRPr lang="en-US" dirty="0"/>
                    </a:p>
                  </a:txBody>
                  <a:tcPr/>
                </a:tc>
                <a:tc>
                  <a:txBody>
                    <a:bodyPr/>
                    <a:lstStyle/>
                    <a:p>
                      <a:pPr algn="ctr"/>
                      <a:r>
                        <a:rPr lang="en-US" dirty="0" smtClean="0"/>
                        <a:t>1.6 gpf</a:t>
                      </a:r>
                      <a:endParaRPr lang="en-US" dirty="0"/>
                    </a:p>
                  </a:txBody>
                  <a:tcPr anchor="ctr"/>
                </a:tc>
                <a:tc>
                  <a:txBody>
                    <a:bodyPr/>
                    <a:lstStyle/>
                    <a:p>
                      <a:pPr algn="ctr"/>
                      <a:r>
                        <a:rPr lang="en-US" dirty="0" smtClean="0"/>
                        <a:t>181</a:t>
                      </a:r>
                      <a:endParaRPr lang="en-US" dirty="0"/>
                    </a:p>
                  </a:txBody>
                  <a:tcPr anchor="ctr"/>
                </a:tc>
                <a:tc>
                  <a:txBody>
                    <a:bodyPr/>
                    <a:lstStyle/>
                    <a:p>
                      <a:pPr algn="ctr"/>
                      <a:r>
                        <a:rPr lang="en-US" dirty="0" smtClean="0"/>
                        <a:t>1.3</a:t>
                      </a:r>
                      <a:endParaRPr lang="en-US" dirty="0"/>
                    </a:p>
                  </a:txBody>
                  <a:tcPr anchor="ctr"/>
                </a:tc>
                <a:tc>
                  <a:txBody>
                    <a:bodyPr/>
                    <a:lstStyle/>
                    <a:p>
                      <a:pPr algn="ctr"/>
                      <a:r>
                        <a:rPr lang="en-US" dirty="0" smtClean="0"/>
                        <a:t>89%</a:t>
                      </a:r>
                      <a:endParaRPr lang="en-US" dirty="0"/>
                    </a:p>
                  </a:txBody>
                  <a:tcPr anchor="ctr"/>
                </a:tc>
              </a:tr>
              <a:tr h="419178">
                <a:tc>
                  <a:txBody>
                    <a:bodyPr/>
                    <a:lstStyle/>
                    <a:p>
                      <a:r>
                        <a:rPr lang="en-US" dirty="0" smtClean="0"/>
                        <a:t>Clothes Washers</a:t>
                      </a:r>
                      <a:endParaRPr lang="en-US" dirty="0"/>
                    </a:p>
                  </a:txBody>
                  <a:tcPr/>
                </a:tc>
                <a:tc>
                  <a:txBody>
                    <a:bodyPr/>
                    <a:lstStyle/>
                    <a:p>
                      <a:pPr algn="ctr"/>
                      <a:r>
                        <a:rPr lang="en-US" dirty="0" smtClean="0"/>
                        <a:t>Type</a:t>
                      </a:r>
                      <a:endParaRPr lang="en-US" dirty="0"/>
                    </a:p>
                  </a:txBody>
                  <a:tcPr anchor="ctr"/>
                </a:tc>
                <a:tc>
                  <a:txBody>
                    <a:bodyPr/>
                    <a:lstStyle/>
                    <a:p>
                      <a:pPr algn="ctr"/>
                      <a:r>
                        <a:rPr lang="en-US" dirty="0" smtClean="0"/>
                        <a:t>44/109</a:t>
                      </a:r>
                      <a:endParaRPr lang="en-US" dirty="0"/>
                    </a:p>
                  </a:txBody>
                  <a:tcPr anchor="ctr"/>
                </a:tc>
                <a:tc>
                  <a:txBody>
                    <a:bodyPr/>
                    <a:lstStyle/>
                    <a:p>
                      <a:pPr algn="ctr"/>
                      <a:r>
                        <a:rPr lang="en-US" dirty="0" smtClean="0"/>
                        <a:t>0.4/0.08</a:t>
                      </a:r>
                      <a:endParaRPr lang="en-US" dirty="0"/>
                    </a:p>
                  </a:txBody>
                  <a:tcPr anchor="ctr"/>
                </a:tc>
                <a:tc>
                  <a:txBody>
                    <a:bodyPr/>
                    <a:lstStyle/>
                    <a:p>
                      <a:pPr algn="ctr"/>
                      <a:r>
                        <a:rPr lang="en-US" dirty="0" smtClean="0"/>
                        <a:t>58/46%</a:t>
                      </a:r>
                      <a:endParaRPr lang="en-US" dirty="0"/>
                    </a:p>
                  </a:txBody>
                  <a:tcPr anchor="ctr"/>
                </a:tc>
              </a:tr>
              <a:tr h="419178">
                <a:tc>
                  <a:txBody>
                    <a:bodyPr/>
                    <a:lstStyle/>
                    <a:p>
                      <a:r>
                        <a:rPr lang="en-US" dirty="0" smtClean="0"/>
                        <a:t>Dishwashers</a:t>
                      </a:r>
                      <a:endParaRPr lang="en-US" dirty="0"/>
                    </a:p>
                  </a:txBody>
                  <a:tcPr/>
                </a:tc>
                <a:tc>
                  <a:txBody>
                    <a:bodyPr/>
                    <a:lstStyle/>
                    <a:p>
                      <a:pPr algn="ctr"/>
                      <a:r>
                        <a:rPr lang="en-US" dirty="0" smtClean="0"/>
                        <a:t>Age</a:t>
                      </a:r>
                      <a:endParaRPr lang="en-US" dirty="0"/>
                    </a:p>
                  </a:txBody>
                  <a:tcPr anchor="ctr"/>
                </a:tc>
                <a:tc>
                  <a:txBody>
                    <a:bodyPr/>
                    <a:lstStyle/>
                    <a:p>
                      <a:pPr algn="ctr"/>
                      <a:r>
                        <a:rPr lang="en-US" dirty="0" smtClean="0"/>
                        <a:t>49</a:t>
                      </a:r>
                      <a:endParaRPr lang="en-US" dirty="0"/>
                    </a:p>
                  </a:txBody>
                  <a:tcPr anchor="ctr"/>
                </a:tc>
                <a:tc>
                  <a:txBody>
                    <a:bodyPr/>
                    <a:lstStyle/>
                    <a:p>
                      <a:pPr algn="ctr"/>
                      <a:r>
                        <a:rPr lang="en-US" dirty="0" smtClean="0"/>
                        <a:t>0.4</a:t>
                      </a:r>
                      <a:endParaRPr lang="en-US" dirty="0"/>
                    </a:p>
                  </a:txBody>
                  <a:tcPr anchor="ctr"/>
                </a:tc>
                <a:tc>
                  <a:txBody>
                    <a:bodyPr/>
                    <a:lstStyle/>
                    <a:p>
                      <a:pPr algn="ctr"/>
                      <a:r>
                        <a:rPr lang="en-US" dirty="0" smtClean="0"/>
                        <a:t>45%</a:t>
                      </a:r>
                      <a:endParaRPr lang="en-US" dirty="0"/>
                    </a:p>
                  </a:txBody>
                  <a:tcPr anchor="ctr"/>
                </a:tc>
              </a:tr>
            </a:tbl>
          </a:graphicData>
        </a:graphic>
      </p:graphicFrame>
      <p:sp>
        <p:nvSpPr>
          <p:cNvPr id="3" name="Title 2"/>
          <p:cNvSpPr>
            <a:spLocks noGrp="1"/>
          </p:cNvSpPr>
          <p:nvPr>
            <p:ph type="title"/>
          </p:nvPr>
        </p:nvSpPr>
        <p:spPr/>
        <p:txBody>
          <a:bodyPr>
            <a:noAutofit/>
          </a:bodyPr>
          <a:lstStyle/>
          <a:p>
            <a:r>
              <a:rPr lang="en-US" sz="3200" dirty="0"/>
              <a:t>Baseline Conservation Survey:</a:t>
            </a:r>
            <a:br>
              <a:rPr lang="en-US" sz="3200" dirty="0"/>
            </a:br>
            <a:r>
              <a:rPr lang="en-US" sz="3200" dirty="0"/>
              <a:t>Summary of Key Findings for </a:t>
            </a:r>
            <a:r>
              <a:rPr lang="en-US" sz="3200" dirty="0" smtClean="0"/>
              <a:t/>
            </a:r>
            <a:br>
              <a:rPr lang="en-US" sz="3200" dirty="0" smtClean="0"/>
            </a:br>
            <a:r>
              <a:rPr lang="en-US" sz="3200" dirty="0" smtClean="0"/>
              <a:t>Multi-Family Residential Accounts </a:t>
            </a:r>
            <a:endParaRPr lang="en-US" sz="3200" dirty="0"/>
          </a:p>
        </p:txBody>
      </p:sp>
    </p:spTree>
    <p:extLst>
      <p:ext uri="{BB962C8B-B14F-4D97-AF65-F5344CB8AC3E}">
        <p14:creationId xmlns:p14="http://schemas.microsoft.com/office/powerpoint/2010/main" val="2491512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Lot Characteristics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51121019"/>
              </p:ext>
            </p:extLst>
          </p:nvPr>
        </p:nvGraphicFramePr>
        <p:xfrm>
          <a:off x="228600" y="1524000"/>
          <a:ext cx="8686800" cy="5200398"/>
        </p:xfrm>
        <a:graphic>
          <a:graphicData uri="http://schemas.openxmlformats.org/drawingml/2006/table">
            <a:tbl>
              <a:tblPr firstRow="1" bandRow="1">
                <a:tableStyleId>{5C22544A-7EE6-4342-B048-85BDC9FD1C3A}</a:tableStyleId>
              </a:tblPr>
              <a:tblGrid>
                <a:gridCol w="3429000"/>
                <a:gridCol w="1676400"/>
                <a:gridCol w="1600200"/>
                <a:gridCol w="1981200"/>
              </a:tblGrid>
              <a:tr h="813144">
                <a:tc>
                  <a:txBody>
                    <a:bodyPr/>
                    <a:lstStyle/>
                    <a:p>
                      <a:pPr algn="ctr"/>
                      <a:endParaRPr lang="en-US" dirty="0"/>
                    </a:p>
                  </a:txBody>
                  <a:tcPr anchor="ctr"/>
                </a:tc>
                <a:tc>
                  <a:txBody>
                    <a:bodyPr/>
                    <a:lstStyle/>
                    <a:p>
                      <a:pPr algn="ctr"/>
                      <a:r>
                        <a:rPr lang="en-US" sz="2400" dirty="0" smtClean="0"/>
                        <a:t>Single</a:t>
                      </a:r>
                      <a:r>
                        <a:rPr lang="en-US" sz="2400" baseline="0" dirty="0" smtClean="0"/>
                        <a:t> Family</a:t>
                      </a:r>
                      <a:endParaRPr lang="en-US" sz="2400" dirty="0"/>
                    </a:p>
                  </a:txBody>
                  <a:tcPr anchor="ctr"/>
                </a:tc>
                <a:tc>
                  <a:txBody>
                    <a:bodyPr/>
                    <a:lstStyle/>
                    <a:p>
                      <a:pPr algn="ctr"/>
                      <a:r>
                        <a:rPr lang="en-US" sz="2400" dirty="0" smtClean="0"/>
                        <a:t>Multi-Family</a:t>
                      </a:r>
                      <a:endParaRPr lang="en-US" sz="2400" dirty="0"/>
                    </a:p>
                  </a:txBody>
                  <a:tcPr anchor="ctr"/>
                </a:tc>
                <a:tc>
                  <a:txBody>
                    <a:bodyPr/>
                    <a:lstStyle/>
                    <a:p>
                      <a:pPr algn="ctr"/>
                      <a:r>
                        <a:rPr lang="en-US" sz="2400" dirty="0" smtClean="0"/>
                        <a:t>Commercial (includes Schools)</a:t>
                      </a:r>
                      <a:endParaRPr lang="en-US" sz="2400" dirty="0"/>
                    </a:p>
                  </a:txBody>
                  <a:tcPr anchor="ctr"/>
                </a:tc>
              </a:tr>
              <a:tr h="701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Mean Lot Size (sq. ft.)</a:t>
                      </a:r>
                      <a:endParaRPr lang="en-US" sz="2200" dirty="0"/>
                    </a:p>
                  </a:txBody>
                  <a:tcPr anchor="ctr"/>
                </a:tc>
                <a:tc>
                  <a:txBody>
                    <a:bodyPr/>
                    <a:lstStyle/>
                    <a:p>
                      <a:pPr algn="ctr"/>
                      <a:r>
                        <a:rPr lang="en-US" sz="2200" b="0" baseline="0" dirty="0" smtClean="0"/>
                        <a:t>8,574</a:t>
                      </a:r>
                      <a:endParaRPr lang="en-US" sz="2200" b="0" baseline="0" dirty="0"/>
                    </a:p>
                  </a:txBody>
                  <a:tcPr anchor="ctr"/>
                </a:tc>
                <a:tc>
                  <a:txBody>
                    <a:bodyPr/>
                    <a:lstStyle/>
                    <a:p>
                      <a:pPr algn="ctr"/>
                      <a:r>
                        <a:rPr lang="en-US" sz="2200" b="0" baseline="0" dirty="0" smtClean="0"/>
                        <a:t>~50,000</a:t>
                      </a:r>
                      <a:endParaRPr lang="en-US" sz="2200" b="0" baseline="0" dirty="0"/>
                    </a:p>
                  </a:txBody>
                  <a:tcPr anchor="ctr"/>
                </a:tc>
                <a:tc>
                  <a:txBody>
                    <a:bodyPr/>
                    <a:lstStyle/>
                    <a:p>
                      <a:pPr algn="ctr"/>
                      <a:r>
                        <a:rPr lang="en-US" sz="2200" b="0" baseline="0" dirty="0" smtClean="0"/>
                        <a:t>~104,450</a:t>
                      </a:r>
                      <a:endParaRPr lang="en-US" sz="2200" b="0" baseline="0" dirty="0"/>
                    </a:p>
                  </a:txBody>
                  <a:tcPr anchor="ctr"/>
                </a:tc>
              </a:tr>
              <a:tr h="685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Median</a:t>
                      </a:r>
                      <a:r>
                        <a:rPr lang="en-US" sz="2200" baseline="0" dirty="0" smtClean="0"/>
                        <a:t> Lot Size </a:t>
                      </a:r>
                      <a:r>
                        <a:rPr lang="en-US" sz="2200" dirty="0" smtClean="0"/>
                        <a:t>(sq. ft.)</a:t>
                      </a:r>
                    </a:p>
                  </a:txBody>
                  <a:tcPr anchor="ctr"/>
                </a:tc>
                <a:tc>
                  <a:txBody>
                    <a:bodyPr/>
                    <a:lstStyle/>
                    <a:p>
                      <a:pPr algn="ctr"/>
                      <a:r>
                        <a:rPr lang="en-US" sz="2200" b="0" baseline="0" dirty="0" smtClean="0"/>
                        <a:t>6,316</a:t>
                      </a:r>
                      <a:endParaRPr lang="en-US" sz="2200" b="0" baseline="0" dirty="0"/>
                    </a:p>
                  </a:txBody>
                  <a:tcPr anchor="ctr"/>
                </a:tc>
                <a:tc>
                  <a:txBody>
                    <a:bodyPr/>
                    <a:lstStyle/>
                    <a:p>
                      <a:pPr algn="ctr"/>
                      <a:r>
                        <a:rPr lang="en-US" sz="2200" b="0" baseline="0" dirty="0" smtClean="0"/>
                        <a:t>9,600</a:t>
                      </a:r>
                      <a:endParaRPr lang="en-US" sz="2200" b="0" baseline="0" dirty="0"/>
                    </a:p>
                  </a:txBody>
                  <a:tcPr anchor="ctr"/>
                </a:tc>
                <a:tc>
                  <a:txBody>
                    <a:bodyPr/>
                    <a:lstStyle/>
                    <a:p>
                      <a:pPr algn="ctr"/>
                      <a:r>
                        <a:rPr lang="en-US" sz="2200" b="0" baseline="0" dirty="0" smtClean="0"/>
                        <a:t>14,810</a:t>
                      </a:r>
                      <a:endParaRPr lang="en-US" sz="2200" b="0" baseline="0" dirty="0"/>
                    </a:p>
                  </a:txBody>
                  <a:tcPr anchor="ctr"/>
                </a:tc>
              </a:tr>
              <a:tr h="620946">
                <a:tc>
                  <a:txBody>
                    <a:bodyPr/>
                    <a:lstStyle/>
                    <a:p>
                      <a:r>
                        <a:rPr lang="en-US" sz="2200" dirty="0" smtClean="0"/>
                        <a:t>Sites with Landscaping</a:t>
                      </a:r>
                      <a:endParaRPr lang="en-US" sz="2200" dirty="0"/>
                    </a:p>
                  </a:txBody>
                  <a:tcPr anchor="ctr"/>
                </a:tc>
                <a:tc>
                  <a:txBody>
                    <a:bodyPr/>
                    <a:lstStyle/>
                    <a:p>
                      <a:pPr algn="ctr"/>
                      <a:r>
                        <a:rPr lang="en-US" sz="2200" b="0" baseline="0" dirty="0" smtClean="0"/>
                        <a:t>98%</a:t>
                      </a:r>
                      <a:endParaRPr lang="en-US" sz="2200" b="0" baseline="0" dirty="0"/>
                    </a:p>
                  </a:txBody>
                  <a:tcPr anchor="ctr"/>
                </a:tc>
                <a:tc>
                  <a:txBody>
                    <a:bodyPr/>
                    <a:lstStyle/>
                    <a:p>
                      <a:pPr algn="ctr"/>
                      <a:r>
                        <a:rPr lang="en-US" sz="2200" b="0" baseline="0" dirty="0" smtClean="0"/>
                        <a:t>73%</a:t>
                      </a:r>
                      <a:endParaRPr lang="en-US" sz="2200" b="0" baseline="0" dirty="0"/>
                    </a:p>
                  </a:txBody>
                  <a:tcPr anchor="ctr"/>
                </a:tc>
                <a:tc>
                  <a:txBody>
                    <a:bodyPr/>
                    <a:lstStyle/>
                    <a:p>
                      <a:pPr algn="ctr"/>
                      <a:r>
                        <a:rPr lang="en-US" sz="2200" b="0" baseline="0" dirty="0" smtClean="0"/>
                        <a:t>54%</a:t>
                      </a:r>
                      <a:endParaRPr lang="en-US" sz="2200" b="0" baseline="0" dirty="0"/>
                    </a:p>
                  </a:txBody>
                  <a:tcPr anchor="ctr"/>
                </a:tc>
              </a:tr>
              <a:tr h="6209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Average Lot Area in Landscaping sq. ft. (%)</a:t>
                      </a:r>
                      <a:endParaRPr lang="en-US" sz="2200" dirty="0"/>
                    </a:p>
                  </a:txBody>
                  <a:tcPr anchor="ctr"/>
                </a:tc>
                <a:tc>
                  <a:txBody>
                    <a:bodyPr/>
                    <a:lstStyle/>
                    <a:p>
                      <a:pPr algn="ctr"/>
                      <a:r>
                        <a:rPr lang="en-US" sz="2200" b="0" baseline="0" dirty="0" smtClean="0"/>
                        <a:t>1,884 </a:t>
                      </a:r>
                    </a:p>
                    <a:p>
                      <a:pPr algn="ctr"/>
                      <a:r>
                        <a:rPr lang="en-US" sz="2200" b="0" baseline="0" dirty="0" smtClean="0"/>
                        <a:t>(22%)</a:t>
                      </a:r>
                      <a:endParaRPr lang="en-US" sz="2200" b="0" baseline="0" dirty="0"/>
                    </a:p>
                  </a:txBody>
                  <a:tcPr anchor="ctr"/>
                </a:tc>
                <a:tc>
                  <a:txBody>
                    <a:bodyPr/>
                    <a:lstStyle/>
                    <a:p>
                      <a:pPr algn="ctr"/>
                      <a:r>
                        <a:rPr lang="en-US" sz="2200" b="0" baseline="0" dirty="0" smtClean="0"/>
                        <a:t>5,800</a:t>
                      </a:r>
                    </a:p>
                    <a:p>
                      <a:pPr algn="ctr"/>
                      <a:r>
                        <a:rPr lang="en-US" sz="2200" b="0" baseline="0" dirty="0" smtClean="0"/>
                        <a:t>(12%)</a:t>
                      </a:r>
                      <a:endParaRPr lang="en-US" sz="2200" b="0" baseline="0" dirty="0"/>
                    </a:p>
                  </a:txBody>
                  <a:tcPr anchor="ctr"/>
                </a:tc>
                <a:tc>
                  <a:txBody>
                    <a:bodyPr/>
                    <a:lstStyle/>
                    <a:p>
                      <a:pPr algn="ctr"/>
                      <a:r>
                        <a:rPr lang="en-US" sz="2200" b="0" baseline="0" dirty="0" smtClean="0"/>
                        <a:t>4,835</a:t>
                      </a:r>
                    </a:p>
                    <a:p>
                      <a:pPr algn="ctr"/>
                      <a:r>
                        <a:rPr lang="en-US" sz="2200" b="0" baseline="0" dirty="0" smtClean="0"/>
                        <a:t>(5%)</a:t>
                      </a:r>
                      <a:endParaRPr lang="en-US" sz="2200" b="0" baseline="0" dirty="0"/>
                    </a:p>
                  </a:txBody>
                  <a:tcPr anchor="ctr"/>
                </a:tc>
              </a:tr>
              <a:tr h="620946">
                <a:tc>
                  <a:txBody>
                    <a:bodyPr/>
                    <a:lstStyle/>
                    <a:p>
                      <a:pPr algn="l"/>
                      <a:r>
                        <a:rPr lang="en-US" sz="2200" dirty="0" smtClean="0"/>
                        <a:t>Sites with Turf</a:t>
                      </a:r>
                      <a:endParaRPr lang="en-US" sz="2200" dirty="0"/>
                    </a:p>
                  </a:txBody>
                  <a:tcPr anchor="ctr"/>
                </a:tc>
                <a:tc>
                  <a:txBody>
                    <a:bodyPr/>
                    <a:lstStyle/>
                    <a:p>
                      <a:pPr algn="ctr"/>
                      <a:r>
                        <a:rPr lang="en-US" sz="2200" dirty="0" smtClean="0"/>
                        <a:t>48%</a:t>
                      </a:r>
                      <a:endParaRPr lang="en-US" sz="2200" dirty="0"/>
                    </a:p>
                  </a:txBody>
                  <a:tcPr anchor="ctr"/>
                </a:tc>
                <a:tc>
                  <a:txBody>
                    <a:bodyPr/>
                    <a:lstStyle/>
                    <a:p>
                      <a:pPr algn="ctr"/>
                      <a:r>
                        <a:rPr lang="en-US" sz="2200" dirty="0" smtClean="0"/>
                        <a:t>51%</a:t>
                      </a:r>
                      <a:endParaRPr lang="en-US" sz="2200" dirty="0"/>
                    </a:p>
                  </a:txBody>
                  <a:tcPr anchor="ctr"/>
                </a:tc>
                <a:tc>
                  <a:txBody>
                    <a:bodyPr/>
                    <a:lstStyle/>
                    <a:p>
                      <a:pPr algn="ctr"/>
                      <a:r>
                        <a:rPr lang="en-US" sz="2200" dirty="0" smtClean="0"/>
                        <a:t>15%</a:t>
                      </a:r>
                      <a:endParaRPr lang="en-US" sz="2200" dirty="0"/>
                    </a:p>
                  </a:txBody>
                  <a:tcPr anchor="ctr"/>
                </a:tc>
              </a:tr>
              <a:tr h="6209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Average</a:t>
                      </a:r>
                      <a:r>
                        <a:rPr lang="en-US" sz="2200" baseline="0" dirty="0" smtClean="0"/>
                        <a:t> Turf Area (</a:t>
                      </a:r>
                      <a:r>
                        <a:rPr lang="en-US" sz="2200" dirty="0" smtClean="0"/>
                        <a:t>sq. ft.)</a:t>
                      </a:r>
                      <a:endParaRPr lang="en-US" sz="2200" dirty="0"/>
                    </a:p>
                  </a:txBody>
                  <a:tcPr anchor="ctr"/>
                </a:tc>
                <a:tc>
                  <a:txBody>
                    <a:bodyPr/>
                    <a:lstStyle/>
                    <a:p>
                      <a:pPr algn="ctr"/>
                      <a:r>
                        <a:rPr lang="en-US" sz="2200" dirty="0" smtClean="0"/>
                        <a:t>542</a:t>
                      </a:r>
                      <a:endParaRPr lang="en-US" sz="2200" dirty="0"/>
                    </a:p>
                  </a:txBody>
                  <a:tcPr anchor="ctr"/>
                </a:tc>
                <a:tc>
                  <a:txBody>
                    <a:bodyPr/>
                    <a:lstStyle/>
                    <a:p>
                      <a:pPr algn="ctr"/>
                      <a:r>
                        <a:rPr lang="en-US" sz="2200" dirty="0" smtClean="0"/>
                        <a:t>2,744</a:t>
                      </a:r>
                      <a:endParaRPr lang="en-US" sz="2200" dirty="0"/>
                    </a:p>
                  </a:txBody>
                  <a:tcPr anchor="ctr"/>
                </a:tc>
                <a:tc>
                  <a:txBody>
                    <a:bodyPr/>
                    <a:lstStyle/>
                    <a:p>
                      <a:pPr algn="ctr"/>
                      <a:r>
                        <a:rPr lang="en-US" sz="2200" dirty="0" smtClean="0"/>
                        <a:t>3,005</a:t>
                      </a:r>
                      <a:endParaRPr lang="en-US" sz="2200" dirty="0"/>
                    </a:p>
                  </a:txBody>
                  <a:tcPr anchor="ctr"/>
                </a:tc>
              </a:tr>
            </a:tbl>
          </a:graphicData>
        </a:graphic>
      </p:graphicFrame>
    </p:spTree>
    <p:extLst>
      <p:ext uri="{BB962C8B-B14F-4D97-AF65-F5344CB8AC3E}">
        <p14:creationId xmlns:p14="http://schemas.microsoft.com/office/powerpoint/2010/main" val="2181411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Irrigation Characteristics</a:t>
            </a:r>
            <a:br>
              <a:rPr lang="en-US" dirty="0" smtClean="0"/>
            </a:br>
            <a:r>
              <a:rPr lang="en-US" dirty="0" smtClean="0"/>
              <a:t>Types of Irrigation Equipment </a:t>
            </a:r>
            <a:endParaRPr 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p:cNvSpPr txBox="1"/>
          <p:nvPr/>
        </p:nvSpPr>
        <p:spPr>
          <a:xfrm>
            <a:off x="533400" y="2057400"/>
            <a:ext cx="7772400" cy="461665"/>
          </a:xfrm>
          <a:prstGeom prst="rect">
            <a:avLst/>
          </a:prstGeom>
          <a:noFill/>
        </p:spPr>
        <p:txBody>
          <a:bodyPr wrap="square" rtlCol="0">
            <a:spAutoFit/>
          </a:bodyPr>
          <a:lstStyle/>
          <a:p>
            <a:r>
              <a:rPr lang="en-US" sz="2400" dirty="0" smtClean="0"/>
              <a:t>Single Family             Multi-Family	              Commercial</a:t>
            </a:r>
            <a:endParaRPr lang="en-US" sz="2400" dirty="0"/>
          </a:p>
        </p:txBody>
      </p:sp>
      <p:sp>
        <p:nvSpPr>
          <p:cNvPr id="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8365" t="15229" r="37558" b="11513"/>
          <a:stretch/>
        </p:blipFill>
        <p:spPr bwMode="auto">
          <a:xfrm>
            <a:off x="533400" y="2554984"/>
            <a:ext cx="2286000" cy="228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79477" t="39220" r="2632" b="33602"/>
          <a:stretch/>
        </p:blipFill>
        <p:spPr bwMode="auto">
          <a:xfrm>
            <a:off x="1219200" y="5025102"/>
            <a:ext cx="1384595" cy="126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20935" t="19302" r="39533" b="4130"/>
          <a:stretch/>
        </p:blipFill>
        <p:spPr bwMode="auto">
          <a:xfrm>
            <a:off x="3520379" y="2570750"/>
            <a:ext cx="2103241" cy="2450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12782" t="20017" r="39570" b="6027"/>
          <a:stretch/>
        </p:blipFill>
        <p:spPr bwMode="auto">
          <a:xfrm>
            <a:off x="6096000" y="2579602"/>
            <a:ext cx="2506964" cy="234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4487" t="63341" r="3812" b="15568"/>
          <a:stretch/>
        </p:blipFill>
        <p:spPr bwMode="auto">
          <a:xfrm>
            <a:off x="2819399" y="5562600"/>
            <a:ext cx="1560355" cy="9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1428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37617"/>
          </a:xfrm>
        </p:spPr>
        <p:txBody>
          <a:bodyPr>
            <a:normAutofit/>
          </a:bodyPr>
          <a:lstStyle/>
          <a:p>
            <a:r>
              <a:rPr lang="en-US" dirty="0" smtClean="0"/>
              <a:t>Turf and Irrigation Characteristics</a:t>
            </a:r>
            <a:br>
              <a:rPr lang="en-US" dirty="0" smtClean="0"/>
            </a:br>
            <a:r>
              <a:rPr lang="en-US" sz="3100" dirty="0" smtClean="0"/>
              <a:t>Watering Turf with In-Ground Irrigation System</a:t>
            </a:r>
            <a:endParaRPr lang="en-US" sz="3100" dirty="0"/>
          </a:p>
        </p:txBody>
      </p:sp>
      <p:graphicFrame>
        <p:nvGraphicFramePr>
          <p:cNvPr id="3" name="Table 2"/>
          <p:cNvGraphicFramePr>
            <a:graphicFrameLocks noGrp="1"/>
          </p:cNvGraphicFramePr>
          <p:nvPr>
            <p:extLst>
              <p:ext uri="{D42A27DB-BD31-4B8C-83A1-F6EECF244321}">
                <p14:modId xmlns:p14="http://schemas.microsoft.com/office/powerpoint/2010/main" val="778781705"/>
              </p:ext>
            </p:extLst>
          </p:nvPr>
        </p:nvGraphicFramePr>
        <p:xfrm>
          <a:off x="228600" y="1600200"/>
          <a:ext cx="8686801" cy="1025871"/>
        </p:xfrm>
        <a:graphic>
          <a:graphicData uri="http://schemas.openxmlformats.org/drawingml/2006/table">
            <a:tbl>
              <a:tblPr firstRow="1" bandRow="1">
                <a:tableStyleId>{5C22544A-7EE6-4342-B048-85BDC9FD1C3A}</a:tableStyleId>
              </a:tblPr>
              <a:tblGrid>
                <a:gridCol w="2930487"/>
                <a:gridCol w="2930487"/>
                <a:gridCol w="2825827"/>
              </a:tblGrid>
              <a:tr h="269530">
                <a:tc>
                  <a:txBody>
                    <a:bodyPr/>
                    <a:lstStyle/>
                    <a:p>
                      <a:pPr algn="ctr"/>
                      <a:r>
                        <a:rPr lang="en-US" sz="2400" dirty="0" smtClean="0"/>
                        <a:t>Single Family</a:t>
                      </a:r>
                      <a:endParaRPr lang="en-US" sz="2400" dirty="0"/>
                    </a:p>
                  </a:txBody>
                  <a:tcPr/>
                </a:tc>
                <a:tc>
                  <a:txBody>
                    <a:bodyPr/>
                    <a:lstStyle/>
                    <a:p>
                      <a:pPr algn="ctr"/>
                      <a:r>
                        <a:rPr lang="en-US" sz="2400" dirty="0" smtClean="0"/>
                        <a:t>Multi-Family</a:t>
                      </a:r>
                      <a:endParaRPr lang="en-US" sz="2400" dirty="0"/>
                    </a:p>
                  </a:txBody>
                  <a:tcPr/>
                </a:tc>
                <a:tc>
                  <a:txBody>
                    <a:bodyPr/>
                    <a:lstStyle/>
                    <a:p>
                      <a:pPr algn="ctr"/>
                      <a:r>
                        <a:rPr lang="en-US" sz="2400" dirty="0" smtClean="0"/>
                        <a:t>Commercial</a:t>
                      </a:r>
                      <a:endParaRPr lang="en-US" sz="2400" dirty="0"/>
                    </a:p>
                  </a:txBody>
                  <a:tcPr/>
                </a:tc>
              </a:tr>
              <a:tr h="568671">
                <a:tc>
                  <a:txBody>
                    <a:bodyPr/>
                    <a:lstStyle/>
                    <a:p>
                      <a:pPr algn="ctr"/>
                      <a:r>
                        <a:rPr lang="en-US" sz="2400" dirty="0" smtClean="0"/>
                        <a:t>62.5%</a:t>
                      </a:r>
                      <a:endParaRPr lang="en-US" sz="2400" dirty="0"/>
                    </a:p>
                  </a:txBody>
                  <a:tcPr anchor="ctr"/>
                </a:tc>
                <a:tc>
                  <a:txBody>
                    <a:bodyPr/>
                    <a:lstStyle/>
                    <a:p>
                      <a:pPr algn="ctr"/>
                      <a:r>
                        <a:rPr lang="en-US" sz="2400" dirty="0" smtClean="0"/>
                        <a:t>71.2%</a:t>
                      </a:r>
                      <a:endParaRPr lang="en-US" sz="2400" dirty="0"/>
                    </a:p>
                  </a:txBody>
                  <a:tcPr anchor="ctr"/>
                </a:tc>
                <a:tc>
                  <a:txBody>
                    <a:bodyPr/>
                    <a:lstStyle/>
                    <a:p>
                      <a:pPr algn="ctr"/>
                      <a:r>
                        <a:rPr lang="en-US" sz="2400" dirty="0" smtClean="0"/>
                        <a:t>74.4%</a:t>
                      </a:r>
                      <a:endParaRPr lang="en-US" sz="2400" dirty="0"/>
                    </a:p>
                  </a:txBody>
                  <a:tcPr anchor="ctr"/>
                </a:tc>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743200"/>
            <a:ext cx="5730766" cy="380453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350" y="3505200"/>
            <a:ext cx="2552702" cy="1914526"/>
          </a:xfrm>
          <a:prstGeom prst="rect">
            <a:avLst/>
          </a:prstGeom>
        </p:spPr>
      </p:pic>
    </p:spTree>
    <p:extLst>
      <p:ext uri="{BB962C8B-B14F-4D97-AF65-F5344CB8AC3E}">
        <p14:creationId xmlns:p14="http://schemas.microsoft.com/office/powerpoint/2010/main" val="15763576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Future Supply</a:t>
            </a:r>
            <a:endParaRPr lang="en-US" b="1"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9487574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057400"/>
            <a:ext cx="7408333" cy="4068763"/>
          </a:xfrm>
        </p:spPr>
        <p:txBody>
          <a:bodyPr>
            <a:normAutofit/>
          </a:bodyPr>
          <a:lstStyle/>
          <a:p>
            <a:r>
              <a:rPr lang="en-US" dirty="0" smtClean="0"/>
              <a:t>Confluence Model Inputs</a:t>
            </a:r>
          </a:p>
          <a:p>
            <a:pPr lvl="1"/>
            <a:r>
              <a:rPr lang="en-US" dirty="0" smtClean="0"/>
              <a:t>Hydrology</a:t>
            </a:r>
          </a:p>
          <a:p>
            <a:pPr lvl="1"/>
            <a:r>
              <a:rPr lang="en-US" dirty="0" smtClean="0"/>
              <a:t>Operating rule </a:t>
            </a:r>
            <a:r>
              <a:rPr lang="en-US" dirty="0"/>
              <a:t>c</a:t>
            </a:r>
            <a:r>
              <a:rPr lang="en-US" dirty="0" smtClean="0"/>
              <a:t>urves for various sources</a:t>
            </a:r>
          </a:p>
          <a:p>
            <a:pPr lvl="1"/>
            <a:r>
              <a:rPr lang="en-US" dirty="0" smtClean="0"/>
              <a:t>System demand – by customer class</a:t>
            </a:r>
          </a:p>
          <a:p>
            <a:pPr lvl="1"/>
            <a:r>
              <a:rPr lang="en-US" dirty="0" smtClean="0"/>
              <a:t>Water rights constraints</a:t>
            </a:r>
          </a:p>
          <a:p>
            <a:pPr marL="274320" lvl="1"/>
            <a:r>
              <a:rPr lang="en-US" dirty="0" smtClean="0"/>
              <a:t>Models aren’t static, as you learn more about the system and how the model forecasts it, questions and issues are identified that are researched and result in refining the model. </a:t>
            </a:r>
            <a:r>
              <a:rPr lang="en-US" dirty="0"/>
              <a:t>This continuous “calibration” process </a:t>
            </a:r>
            <a:r>
              <a:rPr lang="en-US" dirty="0" smtClean="0"/>
              <a:t>is always a part of developing and using a supply model.</a:t>
            </a:r>
            <a:endParaRPr lang="en-US" dirty="0"/>
          </a:p>
          <a:p>
            <a:endParaRPr lang="en-US" dirty="0" smtClean="0"/>
          </a:p>
          <a:p>
            <a:endParaRPr lang="en-US" dirty="0" smtClean="0">
              <a:solidFill>
                <a:srgbClr val="FF0000"/>
              </a:solidFill>
            </a:endParaRPr>
          </a:p>
          <a:p>
            <a:endParaRPr lang="en-US" dirty="0"/>
          </a:p>
          <a:p>
            <a:pPr marL="0" indent="0">
              <a:buNone/>
            </a:pPr>
            <a:endParaRPr lang="en-US" dirty="0" smtClean="0"/>
          </a:p>
        </p:txBody>
      </p:sp>
      <p:sp>
        <p:nvSpPr>
          <p:cNvPr id="3" name="Title 2"/>
          <p:cNvSpPr>
            <a:spLocks noGrp="1"/>
          </p:cNvSpPr>
          <p:nvPr>
            <p:ph type="title"/>
          </p:nvPr>
        </p:nvSpPr>
        <p:spPr/>
        <p:txBody>
          <a:bodyPr>
            <a:normAutofit/>
          </a:bodyPr>
          <a:lstStyle/>
          <a:p>
            <a:r>
              <a:rPr lang="en-US" dirty="0" smtClean="0"/>
              <a:t>Supply Modeling</a:t>
            </a:r>
            <a:endParaRPr lang="en-US" dirty="0"/>
          </a:p>
        </p:txBody>
      </p:sp>
    </p:spTree>
    <p:extLst>
      <p:ext uri="{BB962C8B-B14F-4D97-AF65-F5344CB8AC3E}">
        <p14:creationId xmlns:p14="http://schemas.microsoft.com/office/powerpoint/2010/main" val="33767213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667301821"/>
              </p:ext>
            </p:extLst>
          </p:nvPr>
        </p:nvGraphicFramePr>
        <p:xfrm>
          <a:off x="533400" y="381000"/>
          <a:ext cx="8153400" cy="6289088"/>
        </p:xfrm>
        <a:graphic>
          <a:graphicData uri="http://schemas.openxmlformats.org/drawingml/2006/table">
            <a:tbl>
              <a:tblPr/>
              <a:tblGrid>
                <a:gridCol w="1630680"/>
                <a:gridCol w="1630680"/>
                <a:gridCol w="1630680"/>
                <a:gridCol w="1630680"/>
                <a:gridCol w="1630680"/>
              </a:tblGrid>
              <a:tr h="342472">
                <a:tc gridSpan="5">
                  <a:txBody>
                    <a:bodyPr/>
                    <a:lstStyle/>
                    <a:p>
                      <a:pPr algn="ctr" fontAlgn="b"/>
                      <a:r>
                        <a:rPr lang="en-US" sz="1600" b="1" i="0" u="none" strike="noStrike" dirty="0">
                          <a:solidFill>
                            <a:srgbClr val="000000"/>
                          </a:solidFill>
                          <a:effectLst/>
                          <a:latin typeface="+mn-lt"/>
                        </a:rPr>
                        <a:t>Summary of Santa Cruz Confluence Assumption Changes over 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95910">
                <a:tc>
                  <a:txBody>
                    <a:bodyPr/>
                    <a:lstStyle/>
                    <a:p>
                      <a:pPr algn="l" fontAlgn="b"/>
                      <a:r>
                        <a:rPr lang="en-US" sz="1600" b="1" i="0" u="none" strike="noStrike" dirty="0">
                          <a:solidFill>
                            <a:srgbClr val="000000"/>
                          </a:solidFill>
                          <a:effectLst/>
                          <a:latin typeface="+mn-lt"/>
                        </a:rPr>
                        <a:t>Modeling Parameter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mn-lt"/>
                        </a:rPr>
                        <a:t>For IWP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mn-lt"/>
                        </a:rPr>
                        <a:t>Interim Assumption Adjustment (2010)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mn-lt"/>
                        </a:rPr>
                        <a:t>HCP</a:t>
                      </a:r>
                      <a:br>
                        <a:rPr lang="en-US" sz="1600" b="1" i="0" u="none" strike="noStrike">
                          <a:solidFill>
                            <a:srgbClr val="000000"/>
                          </a:solidFill>
                          <a:effectLst/>
                          <a:latin typeface="+mn-lt"/>
                        </a:rPr>
                      </a:br>
                      <a:r>
                        <a:rPr lang="en-US" sz="1600" b="1" i="0" u="none" strike="noStrike">
                          <a:solidFill>
                            <a:srgbClr val="000000"/>
                          </a:solidFill>
                          <a:effectLst/>
                          <a:latin typeface="+mn-lt"/>
                        </a:rPr>
                        <a:t>(outdated)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mn-lt"/>
                        </a:rPr>
                        <a:t>Current/HCP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7955">
                <a:tc>
                  <a:txBody>
                    <a:bodyPr/>
                    <a:lstStyle/>
                    <a:p>
                      <a:pPr algn="l" fontAlgn="b"/>
                      <a:r>
                        <a:rPr lang="en-US" sz="1600" b="1" i="0" u="none" strike="noStrike" dirty="0">
                          <a:solidFill>
                            <a:srgbClr val="000000"/>
                          </a:solidFill>
                          <a:effectLst/>
                          <a:latin typeface="+mn-lt"/>
                        </a:rPr>
                        <a:t>Annual Demand (mg)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4,600 - 5,300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3,500 - 4,500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3,500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3,500 - 4,000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95910">
                <a:tc>
                  <a:txBody>
                    <a:bodyPr/>
                    <a:lstStyle/>
                    <a:p>
                      <a:pPr algn="l" fontAlgn="b"/>
                      <a:r>
                        <a:rPr lang="en-US" sz="1600" b="1" i="0" u="none" strike="noStrike">
                          <a:solidFill>
                            <a:srgbClr val="000000"/>
                          </a:solidFill>
                          <a:effectLst/>
                          <a:latin typeface="+mn-lt"/>
                        </a:rPr>
                        <a:t>Demand Shape (Percent of annual demand in peak season)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1932">
                <a:tc>
                  <a:txBody>
                    <a:bodyPr/>
                    <a:lstStyle/>
                    <a:p>
                      <a:pPr algn="l" fontAlgn="b"/>
                      <a:r>
                        <a:rPr lang="en-US" sz="1600" b="1" i="0" u="none" strike="noStrike">
                          <a:solidFill>
                            <a:srgbClr val="000000"/>
                          </a:solidFill>
                          <a:effectLst/>
                          <a:latin typeface="+mn-lt"/>
                        </a:rPr>
                        <a:t>Loch Lomond Rule Curves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Calibrated to 1977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Calibrated to 1977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Calibrated to 1977; then to 1990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Calibrated to 1990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7955">
                <a:tc>
                  <a:txBody>
                    <a:bodyPr/>
                    <a:lstStyle/>
                    <a:p>
                      <a:pPr algn="l" fontAlgn="b"/>
                      <a:r>
                        <a:rPr lang="en-US" sz="1600" b="1" i="0" u="none" strike="noStrike">
                          <a:solidFill>
                            <a:srgbClr val="000000"/>
                          </a:solidFill>
                          <a:effectLst/>
                          <a:latin typeface="+mn-lt"/>
                        </a:rPr>
                        <a:t>Loch Lomond Water Right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mn-lt"/>
                        </a:rPr>
                        <a:t>1.043</a:t>
                      </a:r>
                      <a:r>
                        <a:rPr lang="en-US" sz="1600" b="0" i="0" u="none" strike="noStrike" baseline="0" dirty="0" smtClean="0">
                          <a:solidFill>
                            <a:srgbClr val="000000"/>
                          </a:solidFill>
                          <a:effectLst/>
                          <a:latin typeface="+mn-lt"/>
                        </a:rPr>
                        <a:t> billion gallon annual withdrawal l</a:t>
                      </a:r>
                      <a:r>
                        <a:rPr lang="en-US" sz="1600" b="0" i="0" u="none" strike="noStrike" dirty="0" smtClean="0">
                          <a:solidFill>
                            <a:srgbClr val="000000"/>
                          </a:solidFill>
                          <a:effectLst/>
                          <a:latin typeface="+mn-lt"/>
                        </a:rPr>
                        <a:t>imit</a:t>
                      </a:r>
                      <a:endParaRPr lang="en-US" sz="16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mn-lt"/>
                        </a:rPr>
                        <a:t>1.043</a:t>
                      </a:r>
                      <a:r>
                        <a:rPr lang="en-US" sz="1600" b="0" i="0" u="none" strike="noStrike" baseline="0" dirty="0" smtClean="0">
                          <a:solidFill>
                            <a:srgbClr val="000000"/>
                          </a:solidFill>
                          <a:effectLst/>
                          <a:latin typeface="+mn-lt"/>
                        </a:rPr>
                        <a:t> billion gallon</a:t>
                      </a:r>
                      <a:r>
                        <a:rPr lang="en-US" sz="1600" b="0" i="0" u="none" strike="noStrike" dirty="0" smtClean="0">
                          <a:solidFill>
                            <a:srgbClr val="000000"/>
                          </a:solidFill>
                          <a:effectLst/>
                          <a:latin typeface="+mn-lt"/>
                        </a:rPr>
                        <a:t> </a:t>
                      </a:r>
                      <a:r>
                        <a:rPr lang="en-US" sz="1600" b="0" i="0" u="none" strike="noStrike" dirty="0">
                          <a:solidFill>
                            <a:srgbClr val="000000"/>
                          </a:solidFill>
                          <a:effectLst/>
                          <a:latin typeface="+mn-lt"/>
                        </a:rPr>
                        <a:t>annual withdrawal limit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mn-lt"/>
                        </a:rPr>
                        <a:t>1.043 billion gallon annual withdrawal </a:t>
                      </a:r>
                      <a:r>
                        <a:rPr lang="en-US" sz="1600" b="0" i="0" u="none" strike="noStrike" dirty="0">
                          <a:solidFill>
                            <a:srgbClr val="000000"/>
                          </a:solidFill>
                          <a:effectLst/>
                          <a:latin typeface="+mn-lt"/>
                        </a:rPr>
                        <a:t>limit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No Limit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1932">
                <a:tc>
                  <a:txBody>
                    <a:bodyPr/>
                    <a:lstStyle/>
                    <a:p>
                      <a:pPr algn="l" fontAlgn="b"/>
                      <a:r>
                        <a:rPr lang="en-US" sz="1600" b="1" i="0" u="none" strike="noStrike">
                          <a:solidFill>
                            <a:srgbClr val="000000"/>
                          </a:solidFill>
                          <a:effectLst/>
                          <a:latin typeface="+mn-lt"/>
                        </a:rPr>
                        <a:t>N. Coast Annual Ad Demand (mg)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30.8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30.8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81.4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1932">
                <a:tc>
                  <a:txBody>
                    <a:bodyPr/>
                    <a:lstStyle/>
                    <a:p>
                      <a:pPr algn="l" fontAlgn="b"/>
                      <a:r>
                        <a:rPr lang="en-US" sz="1600" b="1" i="0" u="none" strike="noStrike">
                          <a:solidFill>
                            <a:srgbClr val="000000"/>
                          </a:solidFill>
                          <a:effectLst/>
                          <a:latin typeface="+mn-lt"/>
                        </a:rPr>
                        <a:t>Tait St. Diversion Capacity (cfs)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11.52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11.52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11.52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Peak:  12.2</a:t>
                      </a:r>
                      <a:br>
                        <a:rPr lang="en-US" sz="1600" b="0" i="0" u="none" strike="noStrike" dirty="0">
                          <a:solidFill>
                            <a:srgbClr val="000000"/>
                          </a:solidFill>
                          <a:effectLst/>
                          <a:latin typeface="+mn-lt"/>
                        </a:rPr>
                      </a:br>
                      <a:r>
                        <a:rPr lang="en-US" sz="1600" b="0" i="0" u="none" strike="noStrike" dirty="0">
                          <a:solidFill>
                            <a:srgbClr val="000000"/>
                          </a:solidFill>
                          <a:effectLst/>
                          <a:latin typeface="+mn-lt"/>
                        </a:rPr>
                        <a:t>Off-Peak:  11.52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19799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p:txBody>
          <a:bodyPr/>
          <a:lstStyle/>
          <a:p>
            <a:pPr eaLnBrk="1" hangingPunct="1"/>
            <a:r>
              <a:rPr lang="en-US" altLang="en-US" dirty="0" smtClean="0">
                <a:effectLst/>
              </a:rPr>
              <a:t>Average Monthly </a:t>
            </a:r>
            <a:br>
              <a:rPr lang="en-US" altLang="en-US" dirty="0" smtClean="0">
                <a:effectLst/>
              </a:rPr>
            </a:br>
            <a:r>
              <a:rPr lang="en-US" altLang="en-US" dirty="0" smtClean="0">
                <a:effectLst/>
              </a:rPr>
              <a:t>System Demand</a:t>
            </a:r>
          </a:p>
        </p:txBody>
      </p:sp>
      <p:graphicFrame>
        <p:nvGraphicFramePr>
          <p:cNvPr id="4099" name="Object 5"/>
          <p:cNvGraphicFramePr>
            <a:graphicFrameLocks noGrp="1" noChangeAspect="1"/>
          </p:cNvGraphicFramePr>
          <p:nvPr>
            <p:ph idx="1"/>
          </p:nvPr>
        </p:nvGraphicFramePr>
        <p:xfrm>
          <a:off x="477838" y="1600200"/>
          <a:ext cx="8188325" cy="4525963"/>
        </p:xfrm>
        <a:graphic>
          <a:graphicData uri="http://schemas.openxmlformats.org/presentationml/2006/ole">
            <mc:AlternateContent xmlns:mc="http://schemas.openxmlformats.org/markup-compatibility/2006">
              <mc:Choice xmlns:v="urn:schemas-microsoft-com:vml" Requires="v">
                <p:oleObj spid="_x0000_s1087" name="Chart" r:id="rId3" imgW="8220159" imgH="4543394" progId="MSGraph.Chart.8">
                  <p:embed followColorScheme="full"/>
                </p:oleObj>
              </mc:Choice>
              <mc:Fallback>
                <p:oleObj name="Chart" r:id="rId3" imgW="8220159" imgH="4543394" progId="MSGraph.Chart.8">
                  <p:embed followColorScheme="full"/>
                  <p:pic>
                    <p:nvPicPr>
                      <p:cNvPr id="0" name=""/>
                      <p:cNvPicPr>
                        <a:picLocks noChangeAspect="1" noChangeArrowheads="1"/>
                      </p:cNvPicPr>
                      <p:nvPr/>
                    </p:nvPicPr>
                    <p:blipFill>
                      <a:blip r:embed="rId4"/>
                      <a:srcRect/>
                      <a:stretch>
                        <a:fillRect/>
                      </a:stretch>
                    </p:blipFill>
                    <p:spPr bwMode="auto">
                      <a:xfrm>
                        <a:off x="477838" y="1600200"/>
                        <a:ext cx="818832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6" name="TextBox 15"/>
          <p:cNvSpPr txBox="1"/>
          <p:nvPr/>
        </p:nvSpPr>
        <p:spPr>
          <a:xfrm>
            <a:off x="152400" y="1828800"/>
            <a:ext cx="461665" cy="3722132"/>
          </a:xfrm>
          <a:prstGeom prst="rect">
            <a:avLst/>
          </a:prstGeom>
          <a:noFill/>
        </p:spPr>
        <p:txBody>
          <a:bodyPr vert="vert270" wrap="square" rtlCol="0">
            <a:spAutoFit/>
          </a:bodyPr>
          <a:lstStyle/>
          <a:p>
            <a:pPr algn="ctr"/>
            <a:r>
              <a:rPr lang="en-US" dirty="0" smtClean="0">
                <a:latin typeface="Comic Sans MS" panose="030F0702030302020204" pitchFamily="66" charset="0"/>
              </a:rPr>
              <a:t>Millions of Gallons per Day</a:t>
            </a:r>
            <a:endParaRPr lang="en-US" dirty="0">
              <a:latin typeface="Comic Sans MS" panose="030F0702030302020204" pitchFamily="66" charset="0"/>
            </a:endParaRPr>
          </a:p>
        </p:txBody>
      </p:sp>
    </p:spTree>
    <p:extLst>
      <p:ext uri="{BB962C8B-B14F-4D97-AF65-F5344CB8AC3E}">
        <p14:creationId xmlns:p14="http://schemas.microsoft.com/office/powerpoint/2010/main" val="24438158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Forces Affecting Future Supply</a:t>
            </a:r>
            <a:endParaRPr lang="en-US" b="1" dirty="0"/>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01154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a:t>Sources of and </a:t>
            </a:r>
            <a:r>
              <a:rPr lang="en-US" dirty="0" smtClean="0"/>
              <a:t>rationale </a:t>
            </a:r>
            <a:r>
              <a:rPr lang="en-US" dirty="0"/>
              <a:t>for s</a:t>
            </a:r>
            <a:r>
              <a:rPr lang="en-US" dirty="0" smtClean="0"/>
              <a:t>electing flow </a:t>
            </a:r>
            <a:r>
              <a:rPr lang="en-US" dirty="0"/>
              <a:t>s</a:t>
            </a:r>
            <a:r>
              <a:rPr lang="en-US" dirty="0" smtClean="0"/>
              <a:t>ets for use in Recon:</a:t>
            </a:r>
          </a:p>
          <a:p>
            <a:pPr lvl="1"/>
            <a:r>
              <a:rPr lang="en-US" dirty="0" smtClean="0"/>
              <a:t>Modeling changes are underway and are expected to be finalized by the fall;</a:t>
            </a:r>
          </a:p>
          <a:p>
            <a:pPr lvl="1"/>
            <a:r>
              <a:rPr lang="en-US" dirty="0"/>
              <a:t>D</a:t>
            </a:r>
            <a:r>
              <a:rPr lang="en-US" dirty="0" smtClean="0"/>
              <a:t>EIR fish flow release flow sets have been presented to the public previously, so maintaining consistency with these flow sets seems to make sense, especially for use in Recon.</a:t>
            </a:r>
            <a:endParaRPr lang="en-US" dirty="0"/>
          </a:p>
        </p:txBody>
      </p:sp>
      <p:sp>
        <p:nvSpPr>
          <p:cNvPr id="5" name="Title 4"/>
          <p:cNvSpPr>
            <a:spLocks noGrp="1"/>
          </p:cNvSpPr>
          <p:nvPr>
            <p:ph type="title"/>
          </p:nvPr>
        </p:nvSpPr>
        <p:spPr/>
        <p:txBody>
          <a:bodyPr>
            <a:normAutofit/>
          </a:bodyPr>
          <a:lstStyle/>
          <a:p>
            <a:r>
              <a:rPr lang="en-US" dirty="0" smtClean="0"/>
              <a:t>Fish Flow Releases</a:t>
            </a:r>
            <a:endParaRPr lang="en-US" dirty="0"/>
          </a:p>
        </p:txBody>
      </p:sp>
    </p:spTree>
    <p:extLst>
      <p:ext uri="{BB962C8B-B14F-4D97-AF65-F5344CB8AC3E}">
        <p14:creationId xmlns:p14="http://schemas.microsoft.com/office/powerpoint/2010/main" val="5633975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72067" y="2209800"/>
            <a:ext cx="7408333" cy="4495800"/>
          </a:xfrm>
        </p:spPr>
        <p:txBody>
          <a:bodyPr>
            <a:normAutofit fontScale="92500" lnSpcReduction="10000"/>
          </a:bodyPr>
          <a:lstStyle/>
          <a:p>
            <a:r>
              <a:rPr lang="en-US" dirty="0"/>
              <a:t>Tier 1 refers to the (then) current voluntary flow releases initiated by the City in 2007 to maintain current habitat levels.</a:t>
            </a:r>
          </a:p>
          <a:p>
            <a:r>
              <a:rPr lang="en-US" dirty="0"/>
              <a:t>Tier 2 would limit City diversions &amp; thereby increase </a:t>
            </a:r>
            <a:r>
              <a:rPr lang="en-US" dirty="0" err="1"/>
              <a:t>baseflows</a:t>
            </a:r>
            <a:r>
              <a:rPr lang="en-US" dirty="0"/>
              <a:t> in priority streams (Laguna Creek and the San Lorenzo River below </a:t>
            </a:r>
            <a:r>
              <a:rPr lang="en-US" dirty="0" err="1"/>
              <a:t>Tait</a:t>
            </a:r>
            <a:r>
              <a:rPr lang="en-US" dirty="0"/>
              <a:t> Street), as well as increase winter flows for adult migration and spawning in these streams.</a:t>
            </a:r>
          </a:p>
          <a:p>
            <a:r>
              <a:rPr lang="en-US" dirty="0"/>
              <a:t>Tier 3 would further limit City diversions to further increase </a:t>
            </a:r>
            <a:r>
              <a:rPr lang="en-US" dirty="0" err="1"/>
              <a:t>baseflows</a:t>
            </a:r>
            <a:r>
              <a:rPr lang="en-US" dirty="0"/>
              <a:t> in North Coast streams and the San Lorenzo River, providing 80 percent of optimum flows for fish habitat. Tier 3 leaves the most water in the streams for fish habitat, and results in the least amount of flowing water available for City diversion</a:t>
            </a:r>
            <a:r>
              <a:rPr lang="en-US" dirty="0" smtClean="0"/>
              <a:t>.</a:t>
            </a:r>
            <a:endParaRPr lang="en-US" dirty="0"/>
          </a:p>
        </p:txBody>
      </p:sp>
      <p:sp>
        <p:nvSpPr>
          <p:cNvPr id="4" name="Title 3"/>
          <p:cNvSpPr>
            <a:spLocks noGrp="1"/>
          </p:cNvSpPr>
          <p:nvPr>
            <p:ph type="title"/>
          </p:nvPr>
        </p:nvSpPr>
        <p:spPr/>
        <p:txBody>
          <a:bodyPr>
            <a:normAutofit fontScale="90000"/>
          </a:bodyPr>
          <a:lstStyle/>
          <a:p>
            <a:r>
              <a:rPr lang="en-US" dirty="0" smtClean="0"/>
              <a:t>Fish Flow Tiers – what do they mean?</a:t>
            </a:r>
            <a:br>
              <a:rPr lang="en-US" dirty="0" smtClean="0"/>
            </a:br>
            <a:r>
              <a:rPr lang="en-US" sz="2700" dirty="0" smtClean="0"/>
              <a:t>Tier 1, 2 and 3</a:t>
            </a:r>
            <a:endParaRPr lang="en-US" sz="2700" dirty="0"/>
          </a:p>
        </p:txBody>
      </p:sp>
    </p:spTree>
    <p:extLst>
      <p:ext uri="{BB962C8B-B14F-4D97-AF65-F5344CB8AC3E}">
        <p14:creationId xmlns:p14="http://schemas.microsoft.com/office/powerpoint/2010/main" val="7957468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1" y="1905000"/>
            <a:ext cx="8305800" cy="4648200"/>
          </a:xfrm>
        </p:spPr>
        <p:txBody>
          <a:bodyPr>
            <a:normAutofit lnSpcReduction="10000"/>
          </a:bodyPr>
          <a:lstStyle/>
          <a:p>
            <a:r>
              <a:rPr lang="en-US" sz="2000" dirty="0"/>
              <a:t>Tier 3/2 is a combination of </a:t>
            </a:r>
            <a:r>
              <a:rPr lang="en-US" sz="2000" dirty="0" smtClean="0"/>
              <a:t>tiers three and two.  It is designed to maintain </a:t>
            </a:r>
            <a:r>
              <a:rPr lang="en-US" sz="2000" dirty="0"/>
              <a:t>flows to maintain all life history stages of steelhead and </a:t>
            </a:r>
            <a:r>
              <a:rPr lang="en-US" sz="2000" dirty="0" err="1" smtClean="0"/>
              <a:t>coho</a:t>
            </a:r>
            <a:r>
              <a:rPr lang="en-US" sz="2000" dirty="0" smtClean="0"/>
              <a:t> and includes:</a:t>
            </a:r>
            <a:endParaRPr lang="en-US" sz="2000" dirty="0"/>
          </a:p>
          <a:p>
            <a:pPr lvl="1"/>
            <a:r>
              <a:rPr lang="en-US" sz="2000" dirty="0"/>
              <a:t>Minimum in-stream </a:t>
            </a:r>
            <a:r>
              <a:rPr lang="en-US" sz="2000" dirty="0" smtClean="0"/>
              <a:t>flows to </a:t>
            </a:r>
            <a:r>
              <a:rPr lang="en-US" sz="2000" dirty="0"/>
              <a:t>maintain all life history stages </a:t>
            </a:r>
            <a:r>
              <a:rPr lang="en-US" sz="2000" dirty="0" smtClean="0"/>
              <a:t>for </a:t>
            </a:r>
            <a:r>
              <a:rPr lang="en-US" sz="2000" dirty="0" err="1" smtClean="0"/>
              <a:t>coho</a:t>
            </a:r>
            <a:r>
              <a:rPr lang="en-US" sz="2000" dirty="0" smtClean="0"/>
              <a:t> salmon and steelhead; </a:t>
            </a:r>
            <a:endParaRPr lang="en-US" sz="2000" dirty="0"/>
          </a:p>
          <a:p>
            <a:pPr lvl="1"/>
            <a:r>
              <a:rPr lang="en-US" sz="2000" dirty="0"/>
              <a:t>Bypass flows in wet and normal years </a:t>
            </a:r>
            <a:r>
              <a:rPr lang="en-US" sz="2000" dirty="0" smtClean="0"/>
              <a:t>to </a:t>
            </a:r>
            <a:r>
              <a:rPr lang="en-US" sz="2000" dirty="0"/>
              <a:t>achieve habitat values for all life stages of steelhead and </a:t>
            </a:r>
            <a:r>
              <a:rPr lang="en-US" sz="2000" dirty="0" err="1"/>
              <a:t>coho</a:t>
            </a:r>
            <a:r>
              <a:rPr lang="en-US" sz="2000" dirty="0"/>
              <a:t> that are approximately 80 percent of the habitat value that would occur in the absence of the City </a:t>
            </a:r>
            <a:r>
              <a:rPr lang="en-US" sz="2000" dirty="0" smtClean="0"/>
              <a:t>diversions; and</a:t>
            </a:r>
            <a:endParaRPr lang="en-US" sz="2000" dirty="0"/>
          </a:p>
          <a:p>
            <a:pPr lvl="1"/>
            <a:r>
              <a:rPr lang="en-US" sz="2000" dirty="0"/>
              <a:t>In dry and critically dry years, bypass flows are targeted to provide approximately 80 percent of habitat values that would occur in the absence of City diversion in Laguna and San Lorenzo River below </a:t>
            </a:r>
            <a:r>
              <a:rPr lang="en-US" sz="2000" dirty="0" err="1"/>
              <a:t>Tait</a:t>
            </a:r>
            <a:r>
              <a:rPr lang="en-US" sz="2000" dirty="0"/>
              <a:t> Street, while providing habitat values in the other streams that are improvements over existing operations, but do not fully achieve 80 percent of the habitat value.</a:t>
            </a:r>
          </a:p>
          <a:p>
            <a:endParaRPr lang="en-US" dirty="0"/>
          </a:p>
        </p:txBody>
      </p:sp>
      <p:sp>
        <p:nvSpPr>
          <p:cNvPr id="4" name="Title 3"/>
          <p:cNvSpPr>
            <a:spLocks noGrp="1"/>
          </p:cNvSpPr>
          <p:nvPr>
            <p:ph type="title"/>
          </p:nvPr>
        </p:nvSpPr>
        <p:spPr/>
        <p:txBody>
          <a:bodyPr>
            <a:normAutofit fontScale="90000"/>
          </a:bodyPr>
          <a:lstStyle/>
          <a:p>
            <a:r>
              <a:rPr lang="en-US" dirty="0"/>
              <a:t>Fish Flow Tiers – what do they mean</a:t>
            </a:r>
            <a:r>
              <a:rPr lang="en-US" dirty="0" smtClean="0"/>
              <a:t>?</a:t>
            </a:r>
            <a:br>
              <a:rPr lang="en-US" dirty="0" smtClean="0"/>
            </a:br>
            <a:r>
              <a:rPr lang="en-US" sz="2700" dirty="0" smtClean="0"/>
              <a:t>Tier 3/2</a:t>
            </a:r>
            <a:endParaRPr lang="en-US" sz="2700" dirty="0"/>
          </a:p>
        </p:txBody>
      </p:sp>
    </p:spTree>
    <p:extLst>
      <p:ext uri="{BB962C8B-B14F-4D97-AF65-F5344CB8AC3E}">
        <p14:creationId xmlns:p14="http://schemas.microsoft.com/office/powerpoint/2010/main" val="34533127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Monthly Source Production Under 1977 Hydrologic Conditions – Natural Flows (millions of gallons per month)</a:t>
            </a:r>
            <a:endParaRPr lang="en-US" sz="2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0217118"/>
              </p:ext>
            </p:extLst>
          </p:nvPr>
        </p:nvGraphicFramePr>
        <p:xfrm>
          <a:off x="457200" y="20574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89745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sz="2800" dirty="0" smtClean="0"/>
              <a:t>Monthly Source Production Under 1977 Hydrologic Conditions – Tier 3/2 </a:t>
            </a:r>
            <a:r>
              <a:rPr lang="en-US" sz="2800" dirty="0"/>
              <a:t>Flows (millions of gallons per month)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25850671"/>
              </p:ext>
            </p:extLst>
          </p:nvPr>
        </p:nvGraphicFramePr>
        <p:xfrm>
          <a:off x="533400" y="20574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1185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sz="2800" dirty="0" smtClean="0"/>
              <a:t>Monthly Source Production Under 1977 Hydrologic Conditions – Tier 3 Flows (millions of gallons per month)</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6159478"/>
              </p:ext>
            </p:extLst>
          </p:nvPr>
        </p:nvGraphicFramePr>
        <p:xfrm>
          <a:off x="533400" y="1981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55935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DFG 5:  </a:t>
            </a:r>
            <a:r>
              <a:rPr lang="en-US" dirty="0" smtClean="0"/>
              <a:t>is the CDFWs </a:t>
            </a:r>
            <a:r>
              <a:rPr lang="en-US" dirty="0"/>
              <a:t>counter proposal to Tier 3/2 which includes a number of infrastructure improvements such as a second pipe between </a:t>
            </a:r>
            <a:r>
              <a:rPr lang="en-US" dirty="0" smtClean="0"/>
              <a:t>Felton diversion and Newell Creek Dam  </a:t>
            </a:r>
            <a:endParaRPr lang="en-US" dirty="0"/>
          </a:p>
          <a:p>
            <a:endParaRPr lang="en-US" dirty="0"/>
          </a:p>
        </p:txBody>
      </p:sp>
      <p:sp>
        <p:nvSpPr>
          <p:cNvPr id="3" name="Title 2"/>
          <p:cNvSpPr>
            <a:spLocks noGrp="1"/>
          </p:cNvSpPr>
          <p:nvPr>
            <p:ph type="title"/>
          </p:nvPr>
        </p:nvSpPr>
        <p:spPr/>
        <p:txBody>
          <a:bodyPr>
            <a:normAutofit fontScale="90000"/>
          </a:bodyPr>
          <a:lstStyle/>
          <a:p>
            <a:r>
              <a:rPr lang="en-US" dirty="0"/>
              <a:t>Fish Flow Tiers – what do they mean</a:t>
            </a:r>
            <a:r>
              <a:rPr lang="en-US" dirty="0" smtClean="0"/>
              <a:t>?</a:t>
            </a:r>
            <a:br>
              <a:rPr lang="en-US" dirty="0" smtClean="0"/>
            </a:br>
            <a:r>
              <a:rPr lang="en-US" sz="2700" dirty="0" smtClean="0"/>
              <a:t>DFG 5</a:t>
            </a:r>
            <a:endParaRPr lang="en-US" sz="2700" dirty="0"/>
          </a:p>
        </p:txBody>
      </p:sp>
    </p:spTree>
    <p:extLst>
      <p:ext uri="{BB962C8B-B14F-4D97-AF65-F5344CB8AC3E}">
        <p14:creationId xmlns:p14="http://schemas.microsoft.com/office/powerpoint/2010/main" val="36520134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152400"/>
            <a:ext cx="8382000" cy="6705600"/>
          </a:xfrm>
        </p:spPr>
        <p:txBody>
          <a:bodyPr>
            <a:noAutofit/>
          </a:bodyPr>
          <a:lstStyle/>
          <a:p>
            <a:pPr marL="0" indent="0">
              <a:lnSpc>
                <a:spcPct val="110000"/>
              </a:lnSpc>
              <a:spcBef>
                <a:spcPts val="0"/>
              </a:spcBef>
              <a:buNone/>
            </a:pPr>
            <a:r>
              <a:rPr lang="en-US" sz="1400" b="1" dirty="0"/>
              <a:t>Tier </a:t>
            </a:r>
            <a:r>
              <a:rPr lang="en-US" sz="1400" b="1" dirty="0" smtClean="0"/>
              <a:t>3: </a:t>
            </a:r>
            <a:endParaRPr lang="en-US" sz="1400" dirty="0"/>
          </a:p>
          <a:p>
            <a:pPr marL="0" indent="0">
              <a:lnSpc>
                <a:spcPct val="110000"/>
              </a:lnSpc>
              <a:spcBef>
                <a:spcPts val="0"/>
              </a:spcBef>
              <a:buNone/>
            </a:pPr>
            <a:r>
              <a:rPr lang="en-US" sz="1400" dirty="0"/>
              <a:t>As submitted to the resource agencies in August 2011 as part of a broader draft conservation strategy (which also included much </a:t>
            </a:r>
            <a:r>
              <a:rPr lang="en-US" sz="1400" dirty="0" smtClean="0"/>
              <a:t>lower </a:t>
            </a:r>
            <a:r>
              <a:rPr lang="en-US" sz="1400" dirty="0"/>
              <a:t>flow goals known as Tiers 1 and 2), this flow strategy for North Coast and </a:t>
            </a:r>
            <a:r>
              <a:rPr lang="en-US" sz="1400" dirty="0" err="1"/>
              <a:t>Tait</a:t>
            </a:r>
            <a:r>
              <a:rPr lang="en-US" sz="1400" dirty="0"/>
              <a:t> St. sources includes: </a:t>
            </a:r>
          </a:p>
          <a:p>
            <a:pPr>
              <a:lnSpc>
                <a:spcPct val="110000"/>
              </a:lnSpc>
              <a:spcBef>
                <a:spcPts val="0"/>
              </a:spcBef>
            </a:pPr>
            <a:r>
              <a:rPr lang="en-US" sz="1400" dirty="0" smtClean="0"/>
              <a:t>Diversions </a:t>
            </a:r>
            <a:r>
              <a:rPr lang="en-US" sz="1400" dirty="0"/>
              <a:t>would be limited to achieve approximately 80% of the habitat value in North Coast streams and the San Lorenzo River that would exist in the absence of City diversions. </a:t>
            </a:r>
          </a:p>
          <a:p>
            <a:pPr marL="0" indent="0">
              <a:lnSpc>
                <a:spcPct val="110000"/>
              </a:lnSpc>
              <a:spcBef>
                <a:spcPts val="0"/>
              </a:spcBef>
              <a:buNone/>
            </a:pPr>
            <a:endParaRPr lang="en-US" sz="1400" dirty="0"/>
          </a:p>
          <a:p>
            <a:pPr marL="0" indent="0">
              <a:lnSpc>
                <a:spcPct val="110000"/>
              </a:lnSpc>
              <a:spcBef>
                <a:spcPts val="0"/>
              </a:spcBef>
              <a:buNone/>
            </a:pPr>
            <a:r>
              <a:rPr lang="en-US" sz="1400" b="1" dirty="0" smtClean="0"/>
              <a:t>Tier 3/2:</a:t>
            </a:r>
            <a:endParaRPr lang="en-US" sz="1400" dirty="0"/>
          </a:p>
          <a:p>
            <a:pPr marL="0" indent="0">
              <a:lnSpc>
                <a:spcPct val="110000"/>
              </a:lnSpc>
              <a:spcBef>
                <a:spcPts val="0"/>
              </a:spcBef>
              <a:buNone/>
            </a:pPr>
            <a:r>
              <a:rPr lang="en-US" sz="1400" dirty="0"/>
              <a:t>Upon receiving feedback that the August 2011 City proposal needed to be more responsive to several issues including dry year rearing flows and </a:t>
            </a:r>
            <a:r>
              <a:rPr lang="en-US" sz="1400" dirty="0" err="1"/>
              <a:t>smolt</a:t>
            </a:r>
            <a:r>
              <a:rPr lang="en-US" sz="1400" dirty="0"/>
              <a:t> outmigration, a hybrid Tier 3/2 flow proposal was developed and submitted to the resource agencies in July 2012. This includes the following flow goals for the North Coast and </a:t>
            </a:r>
            <a:r>
              <a:rPr lang="en-US" sz="1400" dirty="0" err="1"/>
              <a:t>Tait</a:t>
            </a:r>
            <a:r>
              <a:rPr lang="en-US" sz="1400" dirty="0"/>
              <a:t> St. sources:</a:t>
            </a:r>
          </a:p>
          <a:p>
            <a:pPr>
              <a:lnSpc>
                <a:spcPct val="110000"/>
              </a:lnSpc>
              <a:spcBef>
                <a:spcPts val="0"/>
              </a:spcBef>
            </a:pPr>
            <a:r>
              <a:rPr lang="en-US" sz="1400" dirty="0" smtClean="0"/>
              <a:t>Under </a:t>
            </a:r>
            <a:r>
              <a:rPr lang="en-US" sz="1400" dirty="0"/>
              <a:t>this hybrid scenario, Laguna Creek and the San Lorenzo River would receive Tier 3 flows in normal and wet years and Tier 2 flows in drier years with a small number of “exception” years where a minimal flow (aka “Tier 1”) would be provided in extreme drought conditions. Tier 2 flows generally include lower flows for </a:t>
            </a:r>
            <a:r>
              <a:rPr lang="en-US" sz="1400" dirty="0" err="1"/>
              <a:t>smolt</a:t>
            </a:r>
            <a:r>
              <a:rPr lang="en-US" sz="1400" dirty="0"/>
              <a:t> outmigration and rearing than does Tier 3, while Tier I flows have minimal flows to support only rearing in all streams.  </a:t>
            </a:r>
          </a:p>
          <a:p>
            <a:pPr marL="0" indent="0">
              <a:lnSpc>
                <a:spcPct val="110000"/>
              </a:lnSpc>
              <a:spcBef>
                <a:spcPts val="0"/>
              </a:spcBef>
              <a:buNone/>
            </a:pPr>
            <a:r>
              <a:rPr lang="en-US" sz="1400" dirty="0"/>
              <a:t> </a:t>
            </a:r>
          </a:p>
          <a:p>
            <a:pPr marL="0" indent="0">
              <a:lnSpc>
                <a:spcPct val="110000"/>
              </a:lnSpc>
              <a:spcBef>
                <a:spcPts val="0"/>
              </a:spcBef>
              <a:buNone/>
            </a:pPr>
            <a:r>
              <a:rPr lang="en-US" sz="1400" b="1" dirty="0"/>
              <a:t>DFG </a:t>
            </a:r>
            <a:r>
              <a:rPr lang="en-US" sz="1400" b="1" dirty="0" smtClean="0"/>
              <a:t>5:</a:t>
            </a:r>
            <a:endParaRPr lang="en-US" sz="1400" dirty="0"/>
          </a:p>
          <a:p>
            <a:pPr marL="0" indent="0">
              <a:lnSpc>
                <a:spcPct val="110000"/>
              </a:lnSpc>
              <a:spcBef>
                <a:spcPts val="0"/>
              </a:spcBef>
              <a:buNone/>
            </a:pPr>
            <a:r>
              <a:rPr lang="en-US" sz="1400" dirty="0"/>
              <a:t>In response to the City’s July 2012 proposal, the Department of Fish and Wildlife (then DFG) submitted a counterproposal in September 2012. This proposal included the following modifications of the City’s July 2012 proposal for  North Coast and </a:t>
            </a:r>
            <a:r>
              <a:rPr lang="en-US" sz="1400" dirty="0" err="1"/>
              <a:t>Tait</a:t>
            </a:r>
            <a:r>
              <a:rPr lang="en-US" sz="1400" dirty="0"/>
              <a:t> St. sources:</a:t>
            </a:r>
          </a:p>
          <a:p>
            <a:pPr>
              <a:lnSpc>
                <a:spcPct val="110000"/>
              </a:lnSpc>
              <a:spcBef>
                <a:spcPts val="0"/>
              </a:spcBef>
            </a:pPr>
            <a:r>
              <a:rPr lang="en-US" sz="1400" dirty="0" smtClean="0"/>
              <a:t>Criteria </a:t>
            </a:r>
            <a:r>
              <a:rPr lang="en-US" sz="1400" dirty="0"/>
              <a:t>for determining “exception years” (and subsequently reduced flow goals) based on reservoir storage levels. </a:t>
            </a:r>
          </a:p>
          <a:p>
            <a:pPr>
              <a:lnSpc>
                <a:spcPct val="110000"/>
              </a:lnSpc>
              <a:spcBef>
                <a:spcPts val="0"/>
              </a:spcBef>
            </a:pPr>
            <a:r>
              <a:rPr lang="en-US" sz="1400" dirty="0"/>
              <a:t>Lower adult migration flow triggers</a:t>
            </a:r>
          </a:p>
          <a:p>
            <a:pPr>
              <a:lnSpc>
                <a:spcPct val="110000"/>
              </a:lnSpc>
              <a:spcBef>
                <a:spcPts val="0"/>
              </a:spcBef>
            </a:pPr>
            <a:r>
              <a:rPr lang="en-US" sz="1400" dirty="0"/>
              <a:t>Increased </a:t>
            </a:r>
            <a:r>
              <a:rPr lang="en-US" sz="1400" dirty="0" err="1"/>
              <a:t>smolt</a:t>
            </a:r>
            <a:r>
              <a:rPr lang="en-US" sz="1400" dirty="0"/>
              <a:t> </a:t>
            </a:r>
            <a:r>
              <a:rPr lang="en-US" sz="1400" dirty="0" smtClean="0"/>
              <a:t>outmigration flows</a:t>
            </a:r>
            <a:endParaRPr lang="en-US" sz="1400" dirty="0"/>
          </a:p>
          <a:p>
            <a:pPr>
              <a:lnSpc>
                <a:spcPct val="110000"/>
              </a:lnSpc>
              <a:spcBef>
                <a:spcPts val="0"/>
              </a:spcBef>
            </a:pPr>
            <a:r>
              <a:rPr lang="en-US" sz="1400" dirty="0"/>
              <a:t>Generally higher rearing flows</a:t>
            </a:r>
          </a:p>
          <a:p>
            <a:pPr>
              <a:lnSpc>
                <a:spcPct val="110000"/>
              </a:lnSpc>
              <a:spcBef>
                <a:spcPts val="0"/>
              </a:spcBef>
            </a:pPr>
            <a:r>
              <a:rPr lang="en-US" sz="1400" dirty="0"/>
              <a:t>Reduced adult migration, spawning and incubation flows in Liddell and Majors Creeks in dry years</a:t>
            </a:r>
          </a:p>
          <a:p>
            <a:endParaRPr lang="en-US" sz="1400" dirty="0"/>
          </a:p>
        </p:txBody>
      </p:sp>
    </p:spTree>
    <p:extLst>
      <p:ext uri="{BB962C8B-B14F-4D97-AF65-F5344CB8AC3E}">
        <p14:creationId xmlns:p14="http://schemas.microsoft.com/office/powerpoint/2010/main" val="21192755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Climate Change</a:t>
            </a:r>
            <a:endParaRPr lang="en-US" b="1"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26720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effectLst/>
              </a:rPr>
              <a:t>Supply and Demand in </a:t>
            </a:r>
            <a:br>
              <a:rPr lang="en-US" altLang="en-US" dirty="0" smtClean="0">
                <a:effectLst/>
              </a:rPr>
            </a:br>
            <a:r>
              <a:rPr lang="en-US" altLang="en-US" dirty="0" smtClean="0">
                <a:effectLst/>
              </a:rPr>
              <a:t>Average Conditions</a:t>
            </a:r>
          </a:p>
        </p:txBody>
      </p:sp>
      <p:graphicFrame>
        <p:nvGraphicFramePr>
          <p:cNvPr id="2" name="Object 3"/>
          <p:cNvGraphicFramePr>
            <a:graphicFrameLocks noGrp="1" noChangeAspect="1"/>
          </p:cNvGraphicFramePr>
          <p:nvPr>
            <p:ph idx="1"/>
            <p:extLst>
              <p:ext uri="{D42A27DB-BD31-4B8C-83A1-F6EECF244321}">
                <p14:modId xmlns:p14="http://schemas.microsoft.com/office/powerpoint/2010/main" val="4107050134"/>
              </p:ext>
            </p:extLst>
          </p:nvPr>
        </p:nvGraphicFramePr>
        <p:xfrm>
          <a:off x="539750" y="1652588"/>
          <a:ext cx="8064500"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5124" name="TextBox 1"/>
          <p:cNvSpPr txBox="1">
            <a:spLocks noChangeArrowheads="1"/>
          </p:cNvSpPr>
          <p:nvPr/>
        </p:nvSpPr>
        <p:spPr bwMode="auto">
          <a:xfrm>
            <a:off x="1752600" y="48768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North Coast</a:t>
            </a:r>
          </a:p>
        </p:txBody>
      </p:sp>
      <p:sp>
        <p:nvSpPr>
          <p:cNvPr id="6" name="TextBox 5"/>
          <p:cNvSpPr txBox="1"/>
          <p:nvPr/>
        </p:nvSpPr>
        <p:spPr>
          <a:xfrm>
            <a:off x="152400" y="1828800"/>
            <a:ext cx="461665" cy="3722132"/>
          </a:xfrm>
          <a:prstGeom prst="rect">
            <a:avLst/>
          </a:prstGeom>
          <a:noFill/>
        </p:spPr>
        <p:txBody>
          <a:bodyPr vert="vert270" wrap="square" rtlCol="0">
            <a:spAutoFit/>
          </a:bodyPr>
          <a:lstStyle/>
          <a:p>
            <a:pPr algn="ctr"/>
            <a:r>
              <a:rPr lang="en-US" dirty="0" smtClean="0">
                <a:latin typeface="Comic Sans MS" panose="030F0702030302020204" pitchFamily="66" charset="0"/>
              </a:rPr>
              <a:t>Millions of Gallons per Day</a:t>
            </a:r>
            <a:endParaRPr lang="en-US" dirty="0">
              <a:latin typeface="Comic Sans MS" panose="030F0702030302020204" pitchFamily="66" charset="0"/>
            </a:endParaRPr>
          </a:p>
        </p:txBody>
      </p:sp>
    </p:spTree>
    <p:extLst>
      <p:ext uri="{BB962C8B-B14F-4D97-AF65-F5344CB8AC3E}">
        <p14:creationId xmlns:p14="http://schemas.microsoft.com/office/powerpoint/2010/main" val="19708718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399"/>
            <a:ext cx="84582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438275"/>
            <a:ext cx="9201150" cy="398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6" y="5456939"/>
            <a:ext cx="9129823"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43956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sz="3200" dirty="0"/>
              <a:t>P</a:t>
            </a:r>
            <a:r>
              <a:rPr lang="en-US" sz="3200" dirty="0" smtClean="0"/>
              <a:t>robable </a:t>
            </a:r>
            <a:r>
              <a:rPr lang="en-US" sz="3200" dirty="0"/>
              <a:t>increased </a:t>
            </a:r>
            <a:r>
              <a:rPr lang="en-US" sz="3200" dirty="0" smtClean="0"/>
              <a:t>variability overall, </a:t>
            </a:r>
            <a:endParaRPr lang="en-US" sz="3200" dirty="0"/>
          </a:p>
          <a:p>
            <a:r>
              <a:rPr lang="en-US" sz="3200" dirty="0"/>
              <a:t>P</a:t>
            </a:r>
            <a:r>
              <a:rPr lang="en-US" sz="3200" dirty="0" smtClean="0"/>
              <a:t>robable </a:t>
            </a:r>
            <a:r>
              <a:rPr lang="en-US" sz="3200" dirty="0"/>
              <a:t>increased frequency of drought, </a:t>
            </a:r>
            <a:r>
              <a:rPr lang="en-US" sz="3200" dirty="0" smtClean="0"/>
              <a:t>and</a:t>
            </a:r>
            <a:endParaRPr lang="en-US" sz="3200" dirty="0"/>
          </a:p>
          <a:p>
            <a:r>
              <a:rPr lang="en-US" sz="3200" dirty="0"/>
              <a:t>P</a:t>
            </a:r>
            <a:r>
              <a:rPr lang="en-US" sz="3200" dirty="0" smtClean="0"/>
              <a:t>robable </a:t>
            </a:r>
            <a:r>
              <a:rPr lang="en-US" sz="3200" dirty="0"/>
              <a:t>changes in precipitation patterns</a:t>
            </a:r>
          </a:p>
          <a:p>
            <a:endParaRPr lang="en-US" dirty="0"/>
          </a:p>
        </p:txBody>
      </p:sp>
      <p:sp>
        <p:nvSpPr>
          <p:cNvPr id="3" name="Title 2"/>
          <p:cNvSpPr>
            <a:spLocks noGrp="1"/>
          </p:cNvSpPr>
          <p:nvPr>
            <p:ph type="title"/>
          </p:nvPr>
        </p:nvSpPr>
        <p:spPr/>
        <p:txBody>
          <a:bodyPr>
            <a:normAutofit/>
          </a:bodyPr>
          <a:lstStyle/>
          <a:p>
            <a:r>
              <a:rPr lang="en-US" sz="3600" dirty="0" smtClean="0"/>
              <a:t>Potential Implications of Climate Change for Santa Cruz’s Water Supply</a:t>
            </a:r>
            <a:endParaRPr lang="en-US" sz="3600" dirty="0"/>
          </a:p>
        </p:txBody>
      </p:sp>
    </p:spTree>
    <p:extLst>
      <p:ext uri="{BB962C8B-B14F-4D97-AF65-F5344CB8AC3E}">
        <p14:creationId xmlns:p14="http://schemas.microsoft.com/office/powerpoint/2010/main" val="36313755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0032" y="2057400"/>
            <a:ext cx="7772400" cy="1930160"/>
          </a:xfrm>
        </p:spPr>
        <p:txBody>
          <a:bodyPr>
            <a:normAutofit fontScale="90000"/>
          </a:bodyPr>
          <a:lstStyle/>
          <a:p>
            <a:r>
              <a:rPr lang="en-US" b="1" dirty="0" smtClean="0"/>
              <a:t>Implications of Potential Source of Supply Changes on </a:t>
            </a:r>
            <a:br>
              <a:rPr lang="en-US" b="1" dirty="0" smtClean="0"/>
            </a:br>
            <a:r>
              <a:rPr lang="en-US" b="1" dirty="0" smtClean="0"/>
              <a:t>Source Characteristics</a:t>
            </a:r>
            <a:endParaRPr lang="en-US" b="1" dirty="0"/>
          </a:p>
        </p:txBody>
      </p:sp>
      <p:sp>
        <p:nvSpPr>
          <p:cNvPr id="4" name="Text Placeholder 3"/>
          <p:cNvSpPr>
            <a:spLocks noGrp="1"/>
          </p:cNvSpPr>
          <p:nvPr>
            <p:ph type="body" idx="1"/>
          </p:nvPr>
        </p:nvSpPr>
        <p:spPr>
          <a:xfrm>
            <a:off x="1367365" y="1437449"/>
            <a:ext cx="6417734" cy="238952"/>
          </a:xfrm>
        </p:spPr>
        <p:txBody>
          <a:bodyPr>
            <a:normAutofit fontScale="55000" lnSpcReduction="20000"/>
          </a:bodyPr>
          <a:lstStyle/>
          <a:p>
            <a:endParaRPr lang="en-US" dirty="0"/>
          </a:p>
        </p:txBody>
      </p:sp>
    </p:spTree>
    <p:extLst>
      <p:ext uri="{BB962C8B-B14F-4D97-AF65-F5344CB8AC3E}">
        <p14:creationId xmlns:p14="http://schemas.microsoft.com/office/powerpoint/2010/main" val="38587333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2"/>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38100" y="-50800"/>
            <a:ext cx="9218613" cy="6858000"/>
          </a:xfrm>
        </p:spPr>
      </p:pic>
      <p:sp>
        <p:nvSpPr>
          <p:cNvPr id="4" name="TextBox 3"/>
          <p:cNvSpPr txBox="1"/>
          <p:nvPr/>
        </p:nvSpPr>
        <p:spPr>
          <a:xfrm>
            <a:off x="-38100" y="0"/>
            <a:ext cx="9182100" cy="1631950"/>
          </a:xfrm>
          <a:prstGeom prst="rect">
            <a:avLst/>
          </a:prstGeom>
          <a:noFill/>
        </p:spPr>
        <p:txBody>
          <a:bodyPr>
            <a:spAutoFit/>
          </a:bodyPr>
          <a:lstStyle/>
          <a:p>
            <a:pPr algn="ctr">
              <a:defRPr/>
            </a:pPr>
            <a:r>
              <a:rPr lang="en-US" dirty="0">
                <a:solidFill>
                  <a:schemeClr val="accent1">
                    <a:lumMod val="75000"/>
                  </a:schemeClr>
                </a:solidFill>
              </a:rPr>
              <a:t>Watershed Impacts on Water Quality: </a:t>
            </a:r>
          </a:p>
        </p:txBody>
      </p:sp>
      <p:sp>
        <p:nvSpPr>
          <p:cNvPr id="5" name="TextBox 4"/>
          <p:cNvSpPr txBox="1"/>
          <p:nvPr/>
        </p:nvSpPr>
        <p:spPr>
          <a:xfrm>
            <a:off x="3962400" y="2209800"/>
            <a:ext cx="4413388" cy="2308324"/>
          </a:xfrm>
          <a:prstGeom prst="rect">
            <a:avLst/>
          </a:prstGeom>
          <a:noFill/>
        </p:spPr>
        <p:txBody>
          <a:bodyPr wrap="none">
            <a:spAutoFit/>
          </a:bodyPr>
          <a:lstStyle/>
          <a:p>
            <a:pPr marL="685800" indent="-685800">
              <a:buFont typeface="Arial" pitchFamily="34" charset="0"/>
              <a:buChar char="•"/>
              <a:defRPr/>
            </a:pPr>
            <a:r>
              <a:rPr lang="en-US" sz="3600" dirty="0">
                <a:solidFill>
                  <a:schemeClr val="accent1">
                    <a:lumMod val="50000"/>
                  </a:schemeClr>
                </a:solidFill>
              </a:rPr>
              <a:t>Coliform/Bacteria</a:t>
            </a:r>
          </a:p>
          <a:p>
            <a:pPr marL="685800" indent="-685800">
              <a:buFont typeface="Arial" pitchFamily="34" charset="0"/>
              <a:buChar char="•"/>
              <a:defRPr/>
            </a:pPr>
            <a:r>
              <a:rPr lang="en-US" sz="3600" dirty="0">
                <a:solidFill>
                  <a:schemeClr val="accent1">
                    <a:lumMod val="50000"/>
                  </a:schemeClr>
                </a:solidFill>
              </a:rPr>
              <a:t>TOC       </a:t>
            </a:r>
            <a:r>
              <a:rPr lang="en-US" sz="3600" dirty="0" smtClean="0">
                <a:solidFill>
                  <a:schemeClr val="accent1">
                    <a:lumMod val="50000"/>
                  </a:schemeClr>
                </a:solidFill>
              </a:rPr>
              <a:t> TTHM</a:t>
            </a:r>
            <a:endParaRPr lang="en-US" sz="3600" dirty="0">
              <a:solidFill>
                <a:schemeClr val="accent1">
                  <a:lumMod val="50000"/>
                </a:schemeClr>
              </a:solidFill>
            </a:endParaRPr>
          </a:p>
          <a:p>
            <a:pPr marL="685800" indent="-685800">
              <a:buFont typeface="Arial" pitchFamily="34" charset="0"/>
              <a:buChar char="•"/>
              <a:defRPr/>
            </a:pPr>
            <a:r>
              <a:rPr lang="en-US" sz="3600" dirty="0">
                <a:solidFill>
                  <a:schemeClr val="accent1">
                    <a:lumMod val="50000"/>
                  </a:schemeClr>
                </a:solidFill>
              </a:rPr>
              <a:t>Sludge Processing</a:t>
            </a:r>
          </a:p>
          <a:p>
            <a:pPr marL="685800" indent="-685800">
              <a:buFont typeface="Arial" pitchFamily="34" charset="0"/>
              <a:buChar char="•"/>
              <a:defRPr/>
            </a:pPr>
            <a:r>
              <a:rPr lang="en-US" sz="3600" dirty="0">
                <a:solidFill>
                  <a:schemeClr val="accent1">
                    <a:lumMod val="50000"/>
                  </a:schemeClr>
                </a:solidFill>
              </a:rPr>
              <a:t>Sand Removal</a:t>
            </a:r>
          </a:p>
        </p:txBody>
      </p:sp>
      <p:sp>
        <p:nvSpPr>
          <p:cNvPr id="6" name="Right Arrow 5"/>
          <p:cNvSpPr/>
          <p:nvPr/>
        </p:nvSpPr>
        <p:spPr bwMode="auto">
          <a:xfrm>
            <a:off x="5626100" y="2879724"/>
            <a:ext cx="685800" cy="484188"/>
          </a:xfrm>
          <a:prstGeom prst="rightArrow">
            <a:avLst/>
          </a:prstGeom>
          <a:solidFill>
            <a:schemeClr val="accent1">
              <a:lumMod val="50000"/>
            </a:schemeClr>
          </a:solidFill>
          <a:ln>
            <a:noFill/>
          </a:ln>
          <a:effectLst/>
          <a:extLst/>
        </p:spPr>
        <p:txBody>
          <a:bodyPr anchor="ctr"/>
          <a:lstStyle/>
          <a:p>
            <a:pPr>
              <a:defRPr/>
            </a:pPr>
            <a:endParaRPr lang="en-US"/>
          </a:p>
        </p:txBody>
      </p:sp>
    </p:spTree>
    <p:extLst>
      <p:ext uri="{BB962C8B-B14F-4D97-AF65-F5344CB8AC3E}">
        <p14:creationId xmlns:p14="http://schemas.microsoft.com/office/powerpoint/2010/main" val="1156053231"/>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9601200" cy="342900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429000"/>
            <a:ext cx="9601200" cy="365760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955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14"/>
            <a:ext cx="9144001" cy="6898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0240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19"/>
          <p:cNvGrpSpPr>
            <a:grpSpLocks noChangeAspect="1"/>
          </p:cNvGrpSpPr>
          <p:nvPr/>
        </p:nvGrpSpPr>
        <p:grpSpPr bwMode="auto">
          <a:xfrm>
            <a:off x="2209800" y="1828800"/>
            <a:ext cx="4260850" cy="3975100"/>
            <a:chOff x="1536" y="912"/>
            <a:chExt cx="2684" cy="2504"/>
          </a:xfrm>
        </p:grpSpPr>
        <p:sp>
          <p:nvSpPr>
            <p:cNvPr id="20496" name="AutoShape 18"/>
            <p:cNvSpPr>
              <a:spLocks noChangeAspect="1" noChangeArrowheads="1" noTextEdit="1"/>
            </p:cNvSpPr>
            <p:nvPr/>
          </p:nvSpPr>
          <p:spPr bwMode="auto">
            <a:xfrm>
              <a:off x="1536" y="912"/>
              <a:ext cx="2684" cy="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97" name="Rectangle 20"/>
            <p:cNvSpPr>
              <a:spLocks noChangeArrowheads="1"/>
            </p:cNvSpPr>
            <p:nvPr/>
          </p:nvSpPr>
          <p:spPr bwMode="auto">
            <a:xfrm>
              <a:off x="1569" y="945"/>
              <a:ext cx="2624" cy="24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endParaRPr lang="en-US" altLang="en-US"/>
            </a:p>
          </p:txBody>
        </p:sp>
        <p:sp>
          <p:nvSpPr>
            <p:cNvPr id="20498" name="Freeform 21"/>
            <p:cNvSpPr>
              <a:spLocks/>
            </p:cNvSpPr>
            <p:nvPr/>
          </p:nvSpPr>
          <p:spPr bwMode="auto">
            <a:xfrm>
              <a:off x="2871" y="1576"/>
              <a:ext cx="598" cy="598"/>
            </a:xfrm>
            <a:custGeom>
              <a:avLst/>
              <a:gdLst>
                <a:gd name="T0" fmla="*/ 14 w 598"/>
                <a:gd name="T1" fmla="*/ 0 h 598"/>
                <a:gd name="T2" fmla="*/ 34 w 598"/>
                <a:gd name="T3" fmla="*/ 7 h 598"/>
                <a:gd name="T4" fmla="*/ 54 w 598"/>
                <a:gd name="T5" fmla="*/ 7 h 598"/>
                <a:gd name="T6" fmla="*/ 67 w 598"/>
                <a:gd name="T7" fmla="*/ 7 h 598"/>
                <a:gd name="T8" fmla="*/ 87 w 598"/>
                <a:gd name="T9" fmla="*/ 7 h 598"/>
                <a:gd name="T10" fmla="*/ 107 w 598"/>
                <a:gd name="T11" fmla="*/ 13 h 598"/>
                <a:gd name="T12" fmla="*/ 120 w 598"/>
                <a:gd name="T13" fmla="*/ 13 h 598"/>
                <a:gd name="T14" fmla="*/ 140 w 598"/>
                <a:gd name="T15" fmla="*/ 20 h 598"/>
                <a:gd name="T16" fmla="*/ 160 w 598"/>
                <a:gd name="T17" fmla="*/ 20 h 598"/>
                <a:gd name="T18" fmla="*/ 166 w 598"/>
                <a:gd name="T19" fmla="*/ 27 h 598"/>
                <a:gd name="T20" fmla="*/ 186 w 598"/>
                <a:gd name="T21" fmla="*/ 33 h 598"/>
                <a:gd name="T22" fmla="*/ 206 w 598"/>
                <a:gd name="T23" fmla="*/ 40 h 598"/>
                <a:gd name="T24" fmla="*/ 220 w 598"/>
                <a:gd name="T25" fmla="*/ 40 h 598"/>
                <a:gd name="T26" fmla="*/ 240 w 598"/>
                <a:gd name="T27" fmla="*/ 47 h 598"/>
                <a:gd name="T28" fmla="*/ 253 w 598"/>
                <a:gd name="T29" fmla="*/ 60 h 598"/>
                <a:gd name="T30" fmla="*/ 266 w 598"/>
                <a:gd name="T31" fmla="*/ 60 h 598"/>
                <a:gd name="T32" fmla="*/ 286 w 598"/>
                <a:gd name="T33" fmla="*/ 73 h 598"/>
                <a:gd name="T34" fmla="*/ 299 w 598"/>
                <a:gd name="T35" fmla="*/ 80 h 598"/>
                <a:gd name="T36" fmla="*/ 313 w 598"/>
                <a:gd name="T37" fmla="*/ 87 h 598"/>
                <a:gd name="T38" fmla="*/ 326 w 598"/>
                <a:gd name="T39" fmla="*/ 100 h 598"/>
                <a:gd name="T40" fmla="*/ 346 w 598"/>
                <a:gd name="T41" fmla="*/ 113 h 598"/>
                <a:gd name="T42" fmla="*/ 352 w 598"/>
                <a:gd name="T43" fmla="*/ 113 h 598"/>
                <a:gd name="T44" fmla="*/ 372 w 598"/>
                <a:gd name="T45" fmla="*/ 126 h 598"/>
                <a:gd name="T46" fmla="*/ 386 w 598"/>
                <a:gd name="T47" fmla="*/ 140 h 598"/>
                <a:gd name="T48" fmla="*/ 392 w 598"/>
                <a:gd name="T49" fmla="*/ 146 h 598"/>
                <a:gd name="T50" fmla="*/ 412 w 598"/>
                <a:gd name="T51" fmla="*/ 160 h 598"/>
                <a:gd name="T52" fmla="*/ 426 w 598"/>
                <a:gd name="T53" fmla="*/ 173 h 598"/>
                <a:gd name="T54" fmla="*/ 432 w 598"/>
                <a:gd name="T55" fmla="*/ 186 h 598"/>
                <a:gd name="T56" fmla="*/ 445 w 598"/>
                <a:gd name="T57" fmla="*/ 199 h 598"/>
                <a:gd name="T58" fmla="*/ 459 w 598"/>
                <a:gd name="T59" fmla="*/ 213 h 598"/>
                <a:gd name="T60" fmla="*/ 465 w 598"/>
                <a:gd name="T61" fmla="*/ 226 h 598"/>
                <a:gd name="T62" fmla="*/ 479 w 598"/>
                <a:gd name="T63" fmla="*/ 239 h 598"/>
                <a:gd name="T64" fmla="*/ 492 w 598"/>
                <a:gd name="T65" fmla="*/ 253 h 598"/>
                <a:gd name="T66" fmla="*/ 499 w 598"/>
                <a:gd name="T67" fmla="*/ 266 h 598"/>
                <a:gd name="T68" fmla="*/ 512 w 598"/>
                <a:gd name="T69" fmla="*/ 279 h 598"/>
                <a:gd name="T70" fmla="*/ 519 w 598"/>
                <a:gd name="T71" fmla="*/ 299 h 598"/>
                <a:gd name="T72" fmla="*/ 525 w 598"/>
                <a:gd name="T73" fmla="*/ 306 h 598"/>
                <a:gd name="T74" fmla="*/ 532 w 598"/>
                <a:gd name="T75" fmla="*/ 326 h 598"/>
                <a:gd name="T76" fmla="*/ 545 w 598"/>
                <a:gd name="T77" fmla="*/ 346 h 598"/>
                <a:gd name="T78" fmla="*/ 545 w 598"/>
                <a:gd name="T79" fmla="*/ 352 h 598"/>
                <a:gd name="T80" fmla="*/ 558 w 598"/>
                <a:gd name="T81" fmla="*/ 372 h 598"/>
                <a:gd name="T82" fmla="*/ 565 w 598"/>
                <a:gd name="T83" fmla="*/ 392 h 598"/>
                <a:gd name="T84" fmla="*/ 565 w 598"/>
                <a:gd name="T85" fmla="*/ 405 h 598"/>
                <a:gd name="T86" fmla="*/ 572 w 598"/>
                <a:gd name="T87" fmla="*/ 425 h 598"/>
                <a:gd name="T88" fmla="*/ 578 w 598"/>
                <a:gd name="T89" fmla="*/ 445 h 598"/>
                <a:gd name="T90" fmla="*/ 578 w 598"/>
                <a:gd name="T91" fmla="*/ 452 h 598"/>
                <a:gd name="T92" fmla="*/ 585 w 598"/>
                <a:gd name="T93" fmla="*/ 472 h 598"/>
                <a:gd name="T94" fmla="*/ 592 w 598"/>
                <a:gd name="T95" fmla="*/ 492 h 598"/>
                <a:gd name="T96" fmla="*/ 592 w 598"/>
                <a:gd name="T97" fmla="*/ 505 h 598"/>
                <a:gd name="T98" fmla="*/ 598 w 598"/>
                <a:gd name="T99" fmla="*/ 525 h 598"/>
                <a:gd name="T100" fmla="*/ 598 w 598"/>
                <a:gd name="T101" fmla="*/ 545 h 598"/>
                <a:gd name="T102" fmla="*/ 598 w 598"/>
                <a:gd name="T103" fmla="*/ 558 h 598"/>
                <a:gd name="T104" fmla="*/ 598 w 598"/>
                <a:gd name="T105" fmla="*/ 578 h 598"/>
                <a:gd name="T106" fmla="*/ 598 w 598"/>
                <a:gd name="T107" fmla="*/ 598 h 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98" h="598">
                  <a:moveTo>
                    <a:pt x="0" y="0"/>
                  </a:moveTo>
                  <a:lnTo>
                    <a:pt x="0" y="0"/>
                  </a:lnTo>
                  <a:lnTo>
                    <a:pt x="14" y="0"/>
                  </a:lnTo>
                  <a:lnTo>
                    <a:pt x="27" y="0"/>
                  </a:lnTo>
                  <a:lnTo>
                    <a:pt x="34" y="7"/>
                  </a:lnTo>
                  <a:lnTo>
                    <a:pt x="47" y="7"/>
                  </a:lnTo>
                  <a:lnTo>
                    <a:pt x="54" y="7"/>
                  </a:lnTo>
                  <a:lnTo>
                    <a:pt x="67" y="7"/>
                  </a:lnTo>
                  <a:lnTo>
                    <a:pt x="73" y="7"/>
                  </a:lnTo>
                  <a:lnTo>
                    <a:pt x="87" y="7"/>
                  </a:lnTo>
                  <a:lnTo>
                    <a:pt x="93" y="7"/>
                  </a:lnTo>
                  <a:lnTo>
                    <a:pt x="107" y="13"/>
                  </a:lnTo>
                  <a:lnTo>
                    <a:pt x="120" y="13"/>
                  </a:lnTo>
                  <a:lnTo>
                    <a:pt x="127" y="13"/>
                  </a:lnTo>
                  <a:lnTo>
                    <a:pt x="140" y="20"/>
                  </a:lnTo>
                  <a:lnTo>
                    <a:pt x="147" y="20"/>
                  </a:lnTo>
                  <a:lnTo>
                    <a:pt x="160" y="20"/>
                  </a:lnTo>
                  <a:lnTo>
                    <a:pt x="166" y="27"/>
                  </a:lnTo>
                  <a:lnTo>
                    <a:pt x="180" y="27"/>
                  </a:lnTo>
                  <a:lnTo>
                    <a:pt x="186" y="33"/>
                  </a:lnTo>
                  <a:lnTo>
                    <a:pt x="200" y="33"/>
                  </a:lnTo>
                  <a:lnTo>
                    <a:pt x="206" y="40"/>
                  </a:lnTo>
                  <a:lnTo>
                    <a:pt x="220" y="40"/>
                  </a:lnTo>
                  <a:lnTo>
                    <a:pt x="226" y="47"/>
                  </a:lnTo>
                  <a:lnTo>
                    <a:pt x="240" y="47"/>
                  </a:lnTo>
                  <a:lnTo>
                    <a:pt x="246" y="53"/>
                  </a:lnTo>
                  <a:lnTo>
                    <a:pt x="253" y="60"/>
                  </a:lnTo>
                  <a:lnTo>
                    <a:pt x="266" y="60"/>
                  </a:lnTo>
                  <a:lnTo>
                    <a:pt x="273" y="67"/>
                  </a:lnTo>
                  <a:lnTo>
                    <a:pt x="286" y="73"/>
                  </a:lnTo>
                  <a:lnTo>
                    <a:pt x="293" y="80"/>
                  </a:lnTo>
                  <a:lnTo>
                    <a:pt x="299" y="80"/>
                  </a:lnTo>
                  <a:lnTo>
                    <a:pt x="313" y="87"/>
                  </a:lnTo>
                  <a:lnTo>
                    <a:pt x="319" y="93"/>
                  </a:lnTo>
                  <a:lnTo>
                    <a:pt x="326" y="100"/>
                  </a:lnTo>
                  <a:lnTo>
                    <a:pt x="339" y="106"/>
                  </a:lnTo>
                  <a:lnTo>
                    <a:pt x="346" y="113"/>
                  </a:lnTo>
                  <a:lnTo>
                    <a:pt x="352" y="113"/>
                  </a:lnTo>
                  <a:lnTo>
                    <a:pt x="366" y="120"/>
                  </a:lnTo>
                  <a:lnTo>
                    <a:pt x="372" y="126"/>
                  </a:lnTo>
                  <a:lnTo>
                    <a:pt x="379" y="133"/>
                  </a:lnTo>
                  <a:lnTo>
                    <a:pt x="386" y="140"/>
                  </a:lnTo>
                  <a:lnTo>
                    <a:pt x="392" y="146"/>
                  </a:lnTo>
                  <a:lnTo>
                    <a:pt x="399" y="153"/>
                  </a:lnTo>
                  <a:lnTo>
                    <a:pt x="412" y="160"/>
                  </a:lnTo>
                  <a:lnTo>
                    <a:pt x="419" y="166"/>
                  </a:lnTo>
                  <a:lnTo>
                    <a:pt x="426" y="173"/>
                  </a:lnTo>
                  <a:lnTo>
                    <a:pt x="432" y="186"/>
                  </a:lnTo>
                  <a:lnTo>
                    <a:pt x="439" y="193"/>
                  </a:lnTo>
                  <a:lnTo>
                    <a:pt x="445" y="199"/>
                  </a:lnTo>
                  <a:lnTo>
                    <a:pt x="452" y="206"/>
                  </a:lnTo>
                  <a:lnTo>
                    <a:pt x="459" y="213"/>
                  </a:lnTo>
                  <a:lnTo>
                    <a:pt x="465" y="226"/>
                  </a:lnTo>
                  <a:lnTo>
                    <a:pt x="472" y="233"/>
                  </a:lnTo>
                  <a:lnTo>
                    <a:pt x="479" y="239"/>
                  </a:lnTo>
                  <a:lnTo>
                    <a:pt x="485" y="246"/>
                  </a:lnTo>
                  <a:lnTo>
                    <a:pt x="492" y="253"/>
                  </a:lnTo>
                  <a:lnTo>
                    <a:pt x="499" y="266"/>
                  </a:lnTo>
                  <a:lnTo>
                    <a:pt x="505" y="273"/>
                  </a:lnTo>
                  <a:lnTo>
                    <a:pt x="512" y="279"/>
                  </a:lnTo>
                  <a:lnTo>
                    <a:pt x="512" y="292"/>
                  </a:lnTo>
                  <a:lnTo>
                    <a:pt x="519" y="299"/>
                  </a:lnTo>
                  <a:lnTo>
                    <a:pt x="525" y="306"/>
                  </a:lnTo>
                  <a:lnTo>
                    <a:pt x="532" y="319"/>
                  </a:lnTo>
                  <a:lnTo>
                    <a:pt x="532" y="326"/>
                  </a:lnTo>
                  <a:lnTo>
                    <a:pt x="538" y="339"/>
                  </a:lnTo>
                  <a:lnTo>
                    <a:pt x="545" y="346"/>
                  </a:lnTo>
                  <a:lnTo>
                    <a:pt x="545" y="352"/>
                  </a:lnTo>
                  <a:lnTo>
                    <a:pt x="552" y="365"/>
                  </a:lnTo>
                  <a:lnTo>
                    <a:pt x="558" y="372"/>
                  </a:lnTo>
                  <a:lnTo>
                    <a:pt x="558" y="385"/>
                  </a:lnTo>
                  <a:lnTo>
                    <a:pt x="565" y="392"/>
                  </a:lnTo>
                  <a:lnTo>
                    <a:pt x="565" y="405"/>
                  </a:lnTo>
                  <a:lnTo>
                    <a:pt x="572" y="412"/>
                  </a:lnTo>
                  <a:lnTo>
                    <a:pt x="572" y="425"/>
                  </a:lnTo>
                  <a:lnTo>
                    <a:pt x="578" y="432"/>
                  </a:lnTo>
                  <a:lnTo>
                    <a:pt x="578" y="445"/>
                  </a:lnTo>
                  <a:lnTo>
                    <a:pt x="578" y="452"/>
                  </a:lnTo>
                  <a:lnTo>
                    <a:pt x="585" y="465"/>
                  </a:lnTo>
                  <a:lnTo>
                    <a:pt x="585" y="472"/>
                  </a:lnTo>
                  <a:lnTo>
                    <a:pt x="592" y="485"/>
                  </a:lnTo>
                  <a:lnTo>
                    <a:pt x="592" y="492"/>
                  </a:lnTo>
                  <a:lnTo>
                    <a:pt x="592" y="505"/>
                  </a:lnTo>
                  <a:lnTo>
                    <a:pt x="592" y="512"/>
                  </a:lnTo>
                  <a:lnTo>
                    <a:pt x="598" y="525"/>
                  </a:lnTo>
                  <a:lnTo>
                    <a:pt x="598" y="532"/>
                  </a:lnTo>
                  <a:lnTo>
                    <a:pt x="598" y="545"/>
                  </a:lnTo>
                  <a:lnTo>
                    <a:pt x="598" y="558"/>
                  </a:lnTo>
                  <a:lnTo>
                    <a:pt x="598" y="565"/>
                  </a:lnTo>
                  <a:lnTo>
                    <a:pt x="598" y="578"/>
                  </a:lnTo>
                  <a:lnTo>
                    <a:pt x="598" y="585"/>
                  </a:lnTo>
                  <a:lnTo>
                    <a:pt x="598" y="598"/>
                  </a:lnTo>
                  <a:lnTo>
                    <a:pt x="0" y="598"/>
                  </a:lnTo>
                  <a:lnTo>
                    <a:pt x="0" y="0"/>
                  </a:lnTo>
                  <a:close/>
                </a:path>
              </a:pathLst>
            </a:custGeom>
            <a:solidFill>
              <a:srgbClr val="000000"/>
            </a:solidFill>
            <a:ln w="11113">
              <a:solidFill>
                <a:srgbClr val="000000"/>
              </a:solidFill>
              <a:prstDash val="solid"/>
              <a:round/>
              <a:headEnd/>
              <a:tailEnd/>
            </a:ln>
          </p:spPr>
          <p:txBody>
            <a:bodyPr/>
            <a:lstStyle/>
            <a:p>
              <a:endParaRPr lang="en-US"/>
            </a:p>
          </p:txBody>
        </p:sp>
        <p:sp>
          <p:nvSpPr>
            <p:cNvPr id="20499" name="Freeform 22"/>
            <p:cNvSpPr>
              <a:spLocks/>
            </p:cNvSpPr>
            <p:nvPr/>
          </p:nvSpPr>
          <p:spPr bwMode="auto">
            <a:xfrm>
              <a:off x="2300" y="2174"/>
              <a:ext cx="1169" cy="591"/>
            </a:xfrm>
            <a:custGeom>
              <a:avLst/>
              <a:gdLst>
                <a:gd name="T0" fmla="*/ 1169 w 1169"/>
                <a:gd name="T1" fmla="*/ 20 h 591"/>
                <a:gd name="T2" fmla="*/ 1169 w 1169"/>
                <a:gd name="T3" fmla="*/ 53 h 591"/>
                <a:gd name="T4" fmla="*/ 1163 w 1169"/>
                <a:gd name="T5" fmla="*/ 80 h 591"/>
                <a:gd name="T6" fmla="*/ 1163 w 1169"/>
                <a:gd name="T7" fmla="*/ 100 h 591"/>
                <a:gd name="T8" fmla="*/ 1156 w 1169"/>
                <a:gd name="T9" fmla="*/ 133 h 591"/>
                <a:gd name="T10" fmla="*/ 1149 w 1169"/>
                <a:gd name="T11" fmla="*/ 159 h 591"/>
                <a:gd name="T12" fmla="*/ 1143 w 1169"/>
                <a:gd name="T13" fmla="*/ 179 h 591"/>
                <a:gd name="T14" fmla="*/ 1129 w 1169"/>
                <a:gd name="T15" fmla="*/ 213 h 591"/>
                <a:gd name="T16" fmla="*/ 1116 w 1169"/>
                <a:gd name="T17" fmla="*/ 239 h 591"/>
                <a:gd name="T18" fmla="*/ 1109 w 1169"/>
                <a:gd name="T19" fmla="*/ 259 h 591"/>
                <a:gd name="T20" fmla="*/ 1096 w 1169"/>
                <a:gd name="T21" fmla="*/ 286 h 591"/>
                <a:gd name="T22" fmla="*/ 1083 w 1169"/>
                <a:gd name="T23" fmla="*/ 312 h 591"/>
                <a:gd name="T24" fmla="*/ 1070 w 1169"/>
                <a:gd name="T25" fmla="*/ 332 h 591"/>
                <a:gd name="T26" fmla="*/ 1050 w 1169"/>
                <a:gd name="T27" fmla="*/ 359 h 591"/>
                <a:gd name="T28" fmla="*/ 1030 w 1169"/>
                <a:gd name="T29" fmla="*/ 379 h 591"/>
                <a:gd name="T30" fmla="*/ 1016 w 1169"/>
                <a:gd name="T31" fmla="*/ 398 h 591"/>
                <a:gd name="T32" fmla="*/ 997 w 1169"/>
                <a:gd name="T33" fmla="*/ 418 h 591"/>
                <a:gd name="T34" fmla="*/ 970 w 1169"/>
                <a:gd name="T35" fmla="*/ 438 h 591"/>
                <a:gd name="T36" fmla="*/ 957 w 1169"/>
                <a:gd name="T37" fmla="*/ 452 h 591"/>
                <a:gd name="T38" fmla="*/ 937 w 1169"/>
                <a:gd name="T39" fmla="*/ 472 h 591"/>
                <a:gd name="T40" fmla="*/ 910 w 1169"/>
                <a:gd name="T41" fmla="*/ 491 h 591"/>
                <a:gd name="T42" fmla="*/ 890 w 1169"/>
                <a:gd name="T43" fmla="*/ 505 h 591"/>
                <a:gd name="T44" fmla="*/ 864 w 1169"/>
                <a:gd name="T45" fmla="*/ 518 h 591"/>
                <a:gd name="T46" fmla="*/ 837 w 1169"/>
                <a:gd name="T47" fmla="*/ 531 h 591"/>
                <a:gd name="T48" fmla="*/ 817 w 1169"/>
                <a:gd name="T49" fmla="*/ 545 h 591"/>
                <a:gd name="T50" fmla="*/ 791 w 1169"/>
                <a:gd name="T51" fmla="*/ 551 h 591"/>
                <a:gd name="T52" fmla="*/ 757 w 1169"/>
                <a:gd name="T53" fmla="*/ 565 h 591"/>
                <a:gd name="T54" fmla="*/ 737 w 1169"/>
                <a:gd name="T55" fmla="*/ 571 h 591"/>
                <a:gd name="T56" fmla="*/ 711 w 1169"/>
                <a:gd name="T57" fmla="*/ 578 h 591"/>
                <a:gd name="T58" fmla="*/ 678 w 1169"/>
                <a:gd name="T59" fmla="*/ 584 h 591"/>
                <a:gd name="T60" fmla="*/ 658 w 1169"/>
                <a:gd name="T61" fmla="*/ 584 h 591"/>
                <a:gd name="T62" fmla="*/ 625 w 1169"/>
                <a:gd name="T63" fmla="*/ 591 h 591"/>
                <a:gd name="T64" fmla="*/ 598 w 1169"/>
                <a:gd name="T65" fmla="*/ 591 h 591"/>
                <a:gd name="T66" fmla="*/ 571 w 1169"/>
                <a:gd name="T67" fmla="*/ 591 h 591"/>
                <a:gd name="T68" fmla="*/ 545 w 1169"/>
                <a:gd name="T69" fmla="*/ 591 h 591"/>
                <a:gd name="T70" fmla="*/ 512 w 1169"/>
                <a:gd name="T71" fmla="*/ 591 h 591"/>
                <a:gd name="T72" fmla="*/ 492 w 1169"/>
                <a:gd name="T73" fmla="*/ 584 h 591"/>
                <a:gd name="T74" fmla="*/ 458 w 1169"/>
                <a:gd name="T75" fmla="*/ 584 h 591"/>
                <a:gd name="T76" fmla="*/ 432 w 1169"/>
                <a:gd name="T77" fmla="*/ 578 h 591"/>
                <a:gd name="T78" fmla="*/ 412 w 1169"/>
                <a:gd name="T79" fmla="*/ 571 h 591"/>
                <a:gd name="T80" fmla="*/ 379 w 1169"/>
                <a:gd name="T81" fmla="*/ 558 h 591"/>
                <a:gd name="T82" fmla="*/ 352 w 1169"/>
                <a:gd name="T83" fmla="*/ 551 h 591"/>
                <a:gd name="T84" fmla="*/ 332 w 1169"/>
                <a:gd name="T85" fmla="*/ 545 h 591"/>
                <a:gd name="T86" fmla="*/ 306 w 1169"/>
                <a:gd name="T87" fmla="*/ 531 h 591"/>
                <a:gd name="T88" fmla="*/ 279 w 1169"/>
                <a:gd name="T89" fmla="*/ 511 h 591"/>
                <a:gd name="T90" fmla="*/ 259 w 1169"/>
                <a:gd name="T91" fmla="*/ 505 h 591"/>
                <a:gd name="T92" fmla="*/ 233 w 1169"/>
                <a:gd name="T93" fmla="*/ 485 h 591"/>
                <a:gd name="T94" fmla="*/ 206 w 1169"/>
                <a:gd name="T95" fmla="*/ 465 h 591"/>
                <a:gd name="T96" fmla="*/ 193 w 1169"/>
                <a:gd name="T97" fmla="*/ 452 h 591"/>
                <a:gd name="T98" fmla="*/ 166 w 1169"/>
                <a:gd name="T99" fmla="*/ 432 h 591"/>
                <a:gd name="T100" fmla="*/ 146 w 1169"/>
                <a:gd name="T101" fmla="*/ 412 h 591"/>
                <a:gd name="T102" fmla="*/ 133 w 1169"/>
                <a:gd name="T103" fmla="*/ 398 h 591"/>
                <a:gd name="T104" fmla="*/ 113 w 1169"/>
                <a:gd name="T105" fmla="*/ 372 h 591"/>
                <a:gd name="T106" fmla="*/ 93 w 1169"/>
                <a:gd name="T107" fmla="*/ 345 h 591"/>
                <a:gd name="T108" fmla="*/ 80 w 1169"/>
                <a:gd name="T109" fmla="*/ 332 h 591"/>
                <a:gd name="T110" fmla="*/ 66 w 1169"/>
                <a:gd name="T111" fmla="*/ 305 h 591"/>
                <a:gd name="T112" fmla="*/ 47 w 1169"/>
                <a:gd name="T113" fmla="*/ 279 h 591"/>
                <a:gd name="T114" fmla="*/ 40 w 1169"/>
                <a:gd name="T115" fmla="*/ 259 h 591"/>
                <a:gd name="T116" fmla="*/ 27 w 1169"/>
                <a:gd name="T117" fmla="*/ 232 h 591"/>
                <a:gd name="T118" fmla="*/ 13 w 1169"/>
                <a:gd name="T119" fmla="*/ 199 h 591"/>
                <a:gd name="T120" fmla="*/ 7 w 1169"/>
                <a:gd name="T121" fmla="*/ 179 h 591"/>
                <a:gd name="T122" fmla="*/ 0 w 1169"/>
                <a:gd name="T123" fmla="*/ 153 h 59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69" h="591">
                  <a:moveTo>
                    <a:pt x="1169" y="0"/>
                  </a:moveTo>
                  <a:lnTo>
                    <a:pt x="1169" y="0"/>
                  </a:lnTo>
                  <a:lnTo>
                    <a:pt x="1169" y="7"/>
                  </a:lnTo>
                  <a:lnTo>
                    <a:pt x="1169" y="20"/>
                  </a:lnTo>
                  <a:lnTo>
                    <a:pt x="1169" y="33"/>
                  </a:lnTo>
                  <a:lnTo>
                    <a:pt x="1169" y="40"/>
                  </a:lnTo>
                  <a:lnTo>
                    <a:pt x="1169" y="53"/>
                  </a:lnTo>
                  <a:lnTo>
                    <a:pt x="1169" y="60"/>
                  </a:lnTo>
                  <a:lnTo>
                    <a:pt x="1169" y="73"/>
                  </a:lnTo>
                  <a:lnTo>
                    <a:pt x="1163" y="80"/>
                  </a:lnTo>
                  <a:lnTo>
                    <a:pt x="1163" y="93"/>
                  </a:lnTo>
                  <a:lnTo>
                    <a:pt x="1163" y="100"/>
                  </a:lnTo>
                  <a:lnTo>
                    <a:pt x="1163" y="113"/>
                  </a:lnTo>
                  <a:lnTo>
                    <a:pt x="1156" y="120"/>
                  </a:lnTo>
                  <a:lnTo>
                    <a:pt x="1156" y="133"/>
                  </a:lnTo>
                  <a:lnTo>
                    <a:pt x="1149" y="139"/>
                  </a:lnTo>
                  <a:lnTo>
                    <a:pt x="1149" y="153"/>
                  </a:lnTo>
                  <a:lnTo>
                    <a:pt x="1149" y="159"/>
                  </a:lnTo>
                  <a:lnTo>
                    <a:pt x="1143" y="173"/>
                  </a:lnTo>
                  <a:lnTo>
                    <a:pt x="1143" y="179"/>
                  </a:lnTo>
                  <a:lnTo>
                    <a:pt x="1136" y="193"/>
                  </a:lnTo>
                  <a:lnTo>
                    <a:pt x="1136" y="199"/>
                  </a:lnTo>
                  <a:lnTo>
                    <a:pt x="1129" y="213"/>
                  </a:lnTo>
                  <a:lnTo>
                    <a:pt x="1129" y="219"/>
                  </a:lnTo>
                  <a:lnTo>
                    <a:pt x="1123" y="232"/>
                  </a:lnTo>
                  <a:lnTo>
                    <a:pt x="1116" y="239"/>
                  </a:lnTo>
                  <a:lnTo>
                    <a:pt x="1116" y="252"/>
                  </a:lnTo>
                  <a:lnTo>
                    <a:pt x="1109" y="259"/>
                  </a:lnTo>
                  <a:lnTo>
                    <a:pt x="1103" y="266"/>
                  </a:lnTo>
                  <a:lnTo>
                    <a:pt x="1103" y="279"/>
                  </a:lnTo>
                  <a:lnTo>
                    <a:pt x="1096" y="286"/>
                  </a:lnTo>
                  <a:lnTo>
                    <a:pt x="1090" y="299"/>
                  </a:lnTo>
                  <a:lnTo>
                    <a:pt x="1083" y="305"/>
                  </a:lnTo>
                  <a:lnTo>
                    <a:pt x="1083" y="312"/>
                  </a:lnTo>
                  <a:lnTo>
                    <a:pt x="1076" y="325"/>
                  </a:lnTo>
                  <a:lnTo>
                    <a:pt x="1070" y="332"/>
                  </a:lnTo>
                  <a:lnTo>
                    <a:pt x="1063" y="339"/>
                  </a:lnTo>
                  <a:lnTo>
                    <a:pt x="1056" y="345"/>
                  </a:lnTo>
                  <a:lnTo>
                    <a:pt x="1050" y="359"/>
                  </a:lnTo>
                  <a:lnTo>
                    <a:pt x="1043" y="365"/>
                  </a:lnTo>
                  <a:lnTo>
                    <a:pt x="1036" y="372"/>
                  </a:lnTo>
                  <a:lnTo>
                    <a:pt x="1030" y="379"/>
                  </a:lnTo>
                  <a:lnTo>
                    <a:pt x="1023" y="385"/>
                  </a:lnTo>
                  <a:lnTo>
                    <a:pt x="1016" y="398"/>
                  </a:lnTo>
                  <a:lnTo>
                    <a:pt x="1010" y="405"/>
                  </a:lnTo>
                  <a:lnTo>
                    <a:pt x="1003" y="412"/>
                  </a:lnTo>
                  <a:lnTo>
                    <a:pt x="997" y="418"/>
                  </a:lnTo>
                  <a:lnTo>
                    <a:pt x="990" y="425"/>
                  </a:lnTo>
                  <a:lnTo>
                    <a:pt x="983" y="432"/>
                  </a:lnTo>
                  <a:lnTo>
                    <a:pt x="970" y="438"/>
                  </a:lnTo>
                  <a:lnTo>
                    <a:pt x="963" y="445"/>
                  </a:lnTo>
                  <a:lnTo>
                    <a:pt x="957" y="452"/>
                  </a:lnTo>
                  <a:lnTo>
                    <a:pt x="950" y="458"/>
                  </a:lnTo>
                  <a:lnTo>
                    <a:pt x="943" y="465"/>
                  </a:lnTo>
                  <a:lnTo>
                    <a:pt x="937" y="472"/>
                  </a:lnTo>
                  <a:lnTo>
                    <a:pt x="923" y="478"/>
                  </a:lnTo>
                  <a:lnTo>
                    <a:pt x="917" y="485"/>
                  </a:lnTo>
                  <a:lnTo>
                    <a:pt x="910" y="491"/>
                  </a:lnTo>
                  <a:lnTo>
                    <a:pt x="897" y="498"/>
                  </a:lnTo>
                  <a:lnTo>
                    <a:pt x="890" y="505"/>
                  </a:lnTo>
                  <a:lnTo>
                    <a:pt x="884" y="505"/>
                  </a:lnTo>
                  <a:lnTo>
                    <a:pt x="870" y="511"/>
                  </a:lnTo>
                  <a:lnTo>
                    <a:pt x="864" y="518"/>
                  </a:lnTo>
                  <a:lnTo>
                    <a:pt x="857" y="525"/>
                  </a:lnTo>
                  <a:lnTo>
                    <a:pt x="844" y="531"/>
                  </a:lnTo>
                  <a:lnTo>
                    <a:pt x="837" y="531"/>
                  </a:lnTo>
                  <a:lnTo>
                    <a:pt x="824" y="538"/>
                  </a:lnTo>
                  <a:lnTo>
                    <a:pt x="817" y="545"/>
                  </a:lnTo>
                  <a:lnTo>
                    <a:pt x="811" y="545"/>
                  </a:lnTo>
                  <a:lnTo>
                    <a:pt x="797" y="551"/>
                  </a:lnTo>
                  <a:lnTo>
                    <a:pt x="791" y="551"/>
                  </a:lnTo>
                  <a:lnTo>
                    <a:pt x="777" y="558"/>
                  </a:lnTo>
                  <a:lnTo>
                    <a:pt x="771" y="558"/>
                  </a:lnTo>
                  <a:lnTo>
                    <a:pt x="757" y="565"/>
                  </a:lnTo>
                  <a:lnTo>
                    <a:pt x="751" y="565"/>
                  </a:lnTo>
                  <a:lnTo>
                    <a:pt x="737" y="571"/>
                  </a:lnTo>
                  <a:lnTo>
                    <a:pt x="731" y="571"/>
                  </a:lnTo>
                  <a:lnTo>
                    <a:pt x="718" y="578"/>
                  </a:lnTo>
                  <a:lnTo>
                    <a:pt x="711" y="578"/>
                  </a:lnTo>
                  <a:lnTo>
                    <a:pt x="698" y="578"/>
                  </a:lnTo>
                  <a:lnTo>
                    <a:pt x="691" y="584"/>
                  </a:lnTo>
                  <a:lnTo>
                    <a:pt x="678" y="584"/>
                  </a:lnTo>
                  <a:lnTo>
                    <a:pt x="664" y="584"/>
                  </a:lnTo>
                  <a:lnTo>
                    <a:pt x="658" y="584"/>
                  </a:lnTo>
                  <a:lnTo>
                    <a:pt x="644" y="591"/>
                  </a:lnTo>
                  <a:lnTo>
                    <a:pt x="638" y="591"/>
                  </a:lnTo>
                  <a:lnTo>
                    <a:pt x="625" y="591"/>
                  </a:lnTo>
                  <a:lnTo>
                    <a:pt x="618" y="591"/>
                  </a:lnTo>
                  <a:lnTo>
                    <a:pt x="605" y="591"/>
                  </a:lnTo>
                  <a:lnTo>
                    <a:pt x="598" y="591"/>
                  </a:lnTo>
                  <a:lnTo>
                    <a:pt x="585" y="591"/>
                  </a:lnTo>
                  <a:lnTo>
                    <a:pt x="571" y="591"/>
                  </a:lnTo>
                  <a:lnTo>
                    <a:pt x="565" y="591"/>
                  </a:lnTo>
                  <a:lnTo>
                    <a:pt x="551" y="591"/>
                  </a:lnTo>
                  <a:lnTo>
                    <a:pt x="545" y="591"/>
                  </a:lnTo>
                  <a:lnTo>
                    <a:pt x="531" y="591"/>
                  </a:lnTo>
                  <a:lnTo>
                    <a:pt x="525" y="591"/>
                  </a:lnTo>
                  <a:lnTo>
                    <a:pt x="512" y="591"/>
                  </a:lnTo>
                  <a:lnTo>
                    <a:pt x="505" y="591"/>
                  </a:lnTo>
                  <a:lnTo>
                    <a:pt x="492" y="584"/>
                  </a:lnTo>
                  <a:lnTo>
                    <a:pt x="478" y="584"/>
                  </a:lnTo>
                  <a:lnTo>
                    <a:pt x="472" y="584"/>
                  </a:lnTo>
                  <a:lnTo>
                    <a:pt x="458" y="584"/>
                  </a:lnTo>
                  <a:lnTo>
                    <a:pt x="452" y="578"/>
                  </a:lnTo>
                  <a:lnTo>
                    <a:pt x="438" y="578"/>
                  </a:lnTo>
                  <a:lnTo>
                    <a:pt x="432" y="578"/>
                  </a:lnTo>
                  <a:lnTo>
                    <a:pt x="419" y="571"/>
                  </a:lnTo>
                  <a:lnTo>
                    <a:pt x="412" y="571"/>
                  </a:lnTo>
                  <a:lnTo>
                    <a:pt x="399" y="565"/>
                  </a:lnTo>
                  <a:lnTo>
                    <a:pt x="392" y="565"/>
                  </a:lnTo>
                  <a:lnTo>
                    <a:pt x="379" y="558"/>
                  </a:lnTo>
                  <a:lnTo>
                    <a:pt x="372" y="558"/>
                  </a:lnTo>
                  <a:lnTo>
                    <a:pt x="359" y="551"/>
                  </a:lnTo>
                  <a:lnTo>
                    <a:pt x="352" y="551"/>
                  </a:lnTo>
                  <a:lnTo>
                    <a:pt x="345" y="545"/>
                  </a:lnTo>
                  <a:lnTo>
                    <a:pt x="332" y="545"/>
                  </a:lnTo>
                  <a:lnTo>
                    <a:pt x="326" y="538"/>
                  </a:lnTo>
                  <a:lnTo>
                    <a:pt x="312" y="531"/>
                  </a:lnTo>
                  <a:lnTo>
                    <a:pt x="306" y="531"/>
                  </a:lnTo>
                  <a:lnTo>
                    <a:pt x="292" y="525"/>
                  </a:lnTo>
                  <a:lnTo>
                    <a:pt x="286" y="518"/>
                  </a:lnTo>
                  <a:lnTo>
                    <a:pt x="279" y="511"/>
                  </a:lnTo>
                  <a:lnTo>
                    <a:pt x="266" y="505"/>
                  </a:lnTo>
                  <a:lnTo>
                    <a:pt x="259" y="505"/>
                  </a:lnTo>
                  <a:lnTo>
                    <a:pt x="252" y="498"/>
                  </a:lnTo>
                  <a:lnTo>
                    <a:pt x="239" y="491"/>
                  </a:lnTo>
                  <a:lnTo>
                    <a:pt x="233" y="485"/>
                  </a:lnTo>
                  <a:lnTo>
                    <a:pt x="226" y="478"/>
                  </a:lnTo>
                  <a:lnTo>
                    <a:pt x="219" y="472"/>
                  </a:lnTo>
                  <a:lnTo>
                    <a:pt x="206" y="465"/>
                  </a:lnTo>
                  <a:lnTo>
                    <a:pt x="199" y="458"/>
                  </a:lnTo>
                  <a:lnTo>
                    <a:pt x="193" y="452"/>
                  </a:lnTo>
                  <a:lnTo>
                    <a:pt x="186" y="445"/>
                  </a:lnTo>
                  <a:lnTo>
                    <a:pt x="173" y="438"/>
                  </a:lnTo>
                  <a:lnTo>
                    <a:pt x="166" y="432"/>
                  </a:lnTo>
                  <a:lnTo>
                    <a:pt x="159" y="425"/>
                  </a:lnTo>
                  <a:lnTo>
                    <a:pt x="153" y="418"/>
                  </a:lnTo>
                  <a:lnTo>
                    <a:pt x="146" y="412"/>
                  </a:lnTo>
                  <a:lnTo>
                    <a:pt x="140" y="405"/>
                  </a:lnTo>
                  <a:lnTo>
                    <a:pt x="133" y="398"/>
                  </a:lnTo>
                  <a:lnTo>
                    <a:pt x="126" y="385"/>
                  </a:lnTo>
                  <a:lnTo>
                    <a:pt x="120" y="379"/>
                  </a:lnTo>
                  <a:lnTo>
                    <a:pt x="113" y="372"/>
                  </a:lnTo>
                  <a:lnTo>
                    <a:pt x="106" y="365"/>
                  </a:lnTo>
                  <a:lnTo>
                    <a:pt x="100" y="359"/>
                  </a:lnTo>
                  <a:lnTo>
                    <a:pt x="93" y="345"/>
                  </a:lnTo>
                  <a:lnTo>
                    <a:pt x="86" y="339"/>
                  </a:lnTo>
                  <a:lnTo>
                    <a:pt x="80" y="332"/>
                  </a:lnTo>
                  <a:lnTo>
                    <a:pt x="73" y="325"/>
                  </a:lnTo>
                  <a:lnTo>
                    <a:pt x="66" y="312"/>
                  </a:lnTo>
                  <a:lnTo>
                    <a:pt x="66" y="305"/>
                  </a:lnTo>
                  <a:lnTo>
                    <a:pt x="60" y="299"/>
                  </a:lnTo>
                  <a:lnTo>
                    <a:pt x="53" y="286"/>
                  </a:lnTo>
                  <a:lnTo>
                    <a:pt x="47" y="279"/>
                  </a:lnTo>
                  <a:lnTo>
                    <a:pt x="47" y="266"/>
                  </a:lnTo>
                  <a:lnTo>
                    <a:pt x="40" y="259"/>
                  </a:lnTo>
                  <a:lnTo>
                    <a:pt x="33" y="252"/>
                  </a:lnTo>
                  <a:lnTo>
                    <a:pt x="33" y="239"/>
                  </a:lnTo>
                  <a:lnTo>
                    <a:pt x="27" y="232"/>
                  </a:lnTo>
                  <a:lnTo>
                    <a:pt x="20" y="219"/>
                  </a:lnTo>
                  <a:lnTo>
                    <a:pt x="20" y="213"/>
                  </a:lnTo>
                  <a:lnTo>
                    <a:pt x="13" y="199"/>
                  </a:lnTo>
                  <a:lnTo>
                    <a:pt x="13" y="193"/>
                  </a:lnTo>
                  <a:lnTo>
                    <a:pt x="7" y="179"/>
                  </a:lnTo>
                  <a:lnTo>
                    <a:pt x="7" y="173"/>
                  </a:lnTo>
                  <a:lnTo>
                    <a:pt x="0" y="159"/>
                  </a:lnTo>
                  <a:lnTo>
                    <a:pt x="0" y="153"/>
                  </a:lnTo>
                  <a:lnTo>
                    <a:pt x="571" y="0"/>
                  </a:lnTo>
                  <a:lnTo>
                    <a:pt x="1169" y="0"/>
                  </a:lnTo>
                  <a:close/>
                </a:path>
              </a:pathLst>
            </a:custGeom>
            <a:solidFill>
              <a:srgbClr val="000000"/>
            </a:solidFill>
            <a:ln w="11113">
              <a:solidFill>
                <a:srgbClr val="000000"/>
              </a:solidFill>
              <a:prstDash val="solid"/>
              <a:round/>
              <a:headEnd/>
              <a:tailEnd/>
            </a:ln>
          </p:spPr>
          <p:txBody>
            <a:bodyPr/>
            <a:lstStyle/>
            <a:p>
              <a:endParaRPr lang="en-US"/>
            </a:p>
          </p:txBody>
        </p:sp>
        <p:sp>
          <p:nvSpPr>
            <p:cNvPr id="20500" name="Freeform 23"/>
            <p:cNvSpPr>
              <a:spLocks/>
            </p:cNvSpPr>
            <p:nvPr/>
          </p:nvSpPr>
          <p:spPr bwMode="auto">
            <a:xfrm>
              <a:off x="2280" y="2174"/>
              <a:ext cx="591" cy="153"/>
            </a:xfrm>
            <a:custGeom>
              <a:avLst/>
              <a:gdLst>
                <a:gd name="T0" fmla="*/ 20 w 591"/>
                <a:gd name="T1" fmla="*/ 153 h 153"/>
                <a:gd name="T2" fmla="*/ 20 w 591"/>
                <a:gd name="T3" fmla="*/ 153 h 153"/>
                <a:gd name="T4" fmla="*/ 13 w 591"/>
                <a:gd name="T5" fmla="*/ 139 h 153"/>
                <a:gd name="T6" fmla="*/ 13 w 591"/>
                <a:gd name="T7" fmla="*/ 139 h 153"/>
                <a:gd name="T8" fmla="*/ 13 w 591"/>
                <a:gd name="T9" fmla="*/ 139 h 153"/>
                <a:gd name="T10" fmla="*/ 13 w 591"/>
                <a:gd name="T11" fmla="*/ 133 h 153"/>
                <a:gd name="T12" fmla="*/ 13 w 591"/>
                <a:gd name="T13" fmla="*/ 133 h 153"/>
                <a:gd name="T14" fmla="*/ 13 w 591"/>
                <a:gd name="T15" fmla="*/ 133 h 153"/>
                <a:gd name="T16" fmla="*/ 13 w 591"/>
                <a:gd name="T17" fmla="*/ 120 h 153"/>
                <a:gd name="T18" fmla="*/ 13 w 591"/>
                <a:gd name="T19" fmla="*/ 120 h 153"/>
                <a:gd name="T20" fmla="*/ 13 w 591"/>
                <a:gd name="T21" fmla="*/ 120 h 153"/>
                <a:gd name="T22" fmla="*/ 7 w 591"/>
                <a:gd name="T23" fmla="*/ 113 h 153"/>
                <a:gd name="T24" fmla="*/ 7 w 591"/>
                <a:gd name="T25" fmla="*/ 113 h 153"/>
                <a:gd name="T26" fmla="*/ 7 w 591"/>
                <a:gd name="T27" fmla="*/ 113 h 153"/>
                <a:gd name="T28" fmla="*/ 7 w 591"/>
                <a:gd name="T29" fmla="*/ 100 h 153"/>
                <a:gd name="T30" fmla="*/ 7 w 591"/>
                <a:gd name="T31" fmla="*/ 100 h 153"/>
                <a:gd name="T32" fmla="*/ 7 w 591"/>
                <a:gd name="T33" fmla="*/ 100 h 153"/>
                <a:gd name="T34" fmla="*/ 7 w 591"/>
                <a:gd name="T35" fmla="*/ 93 h 153"/>
                <a:gd name="T36" fmla="*/ 7 w 591"/>
                <a:gd name="T37" fmla="*/ 93 h 153"/>
                <a:gd name="T38" fmla="*/ 7 w 591"/>
                <a:gd name="T39" fmla="*/ 93 h 153"/>
                <a:gd name="T40" fmla="*/ 7 w 591"/>
                <a:gd name="T41" fmla="*/ 80 h 153"/>
                <a:gd name="T42" fmla="*/ 7 w 591"/>
                <a:gd name="T43" fmla="*/ 80 h 153"/>
                <a:gd name="T44" fmla="*/ 7 w 591"/>
                <a:gd name="T45" fmla="*/ 80 h 153"/>
                <a:gd name="T46" fmla="*/ 0 w 591"/>
                <a:gd name="T47" fmla="*/ 73 h 153"/>
                <a:gd name="T48" fmla="*/ 0 w 591"/>
                <a:gd name="T49" fmla="*/ 73 h 153"/>
                <a:gd name="T50" fmla="*/ 0 w 591"/>
                <a:gd name="T51" fmla="*/ 73 h 153"/>
                <a:gd name="T52" fmla="*/ 0 w 591"/>
                <a:gd name="T53" fmla="*/ 60 h 153"/>
                <a:gd name="T54" fmla="*/ 0 w 591"/>
                <a:gd name="T55" fmla="*/ 60 h 153"/>
                <a:gd name="T56" fmla="*/ 0 w 591"/>
                <a:gd name="T57" fmla="*/ 60 h 153"/>
                <a:gd name="T58" fmla="*/ 0 w 591"/>
                <a:gd name="T59" fmla="*/ 53 h 153"/>
                <a:gd name="T60" fmla="*/ 0 w 591"/>
                <a:gd name="T61" fmla="*/ 53 h 153"/>
                <a:gd name="T62" fmla="*/ 0 w 591"/>
                <a:gd name="T63" fmla="*/ 53 h 153"/>
                <a:gd name="T64" fmla="*/ 0 w 591"/>
                <a:gd name="T65" fmla="*/ 40 h 153"/>
                <a:gd name="T66" fmla="*/ 0 w 591"/>
                <a:gd name="T67" fmla="*/ 40 h 153"/>
                <a:gd name="T68" fmla="*/ 0 w 591"/>
                <a:gd name="T69" fmla="*/ 40 h 153"/>
                <a:gd name="T70" fmla="*/ 0 w 591"/>
                <a:gd name="T71" fmla="*/ 33 h 153"/>
                <a:gd name="T72" fmla="*/ 0 w 591"/>
                <a:gd name="T73" fmla="*/ 33 h 153"/>
                <a:gd name="T74" fmla="*/ 591 w 591"/>
                <a:gd name="T75" fmla="*/ 0 h 153"/>
                <a:gd name="T76" fmla="*/ 20 w 591"/>
                <a:gd name="T77" fmla="*/ 153 h 1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91" h="153">
                  <a:moveTo>
                    <a:pt x="20" y="153"/>
                  </a:moveTo>
                  <a:lnTo>
                    <a:pt x="20" y="153"/>
                  </a:lnTo>
                  <a:lnTo>
                    <a:pt x="13" y="139"/>
                  </a:lnTo>
                  <a:lnTo>
                    <a:pt x="13" y="133"/>
                  </a:lnTo>
                  <a:lnTo>
                    <a:pt x="13" y="120"/>
                  </a:lnTo>
                  <a:lnTo>
                    <a:pt x="7" y="113"/>
                  </a:lnTo>
                  <a:lnTo>
                    <a:pt x="7" y="100"/>
                  </a:lnTo>
                  <a:lnTo>
                    <a:pt x="7" y="93"/>
                  </a:lnTo>
                  <a:lnTo>
                    <a:pt x="7" y="80"/>
                  </a:lnTo>
                  <a:lnTo>
                    <a:pt x="0" y="73"/>
                  </a:lnTo>
                  <a:lnTo>
                    <a:pt x="0" y="60"/>
                  </a:lnTo>
                  <a:lnTo>
                    <a:pt x="0" y="53"/>
                  </a:lnTo>
                  <a:lnTo>
                    <a:pt x="0" y="40"/>
                  </a:lnTo>
                  <a:lnTo>
                    <a:pt x="0" y="33"/>
                  </a:lnTo>
                  <a:lnTo>
                    <a:pt x="591" y="0"/>
                  </a:lnTo>
                  <a:lnTo>
                    <a:pt x="20" y="153"/>
                  </a:lnTo>
                  <a:close/>
                </a:path>
              </a:pathLst>
            </a:custGeom>
            <a:solidFill>
              <a:srgbClr val="000000"/>
            </a:solidFill>
            <a:ln w="11113">
              <a:solidFill>
                <a:srgbClr val="000000"/>
              </a:solidFill>
              <a:prstDash val="solid"/>
              <a:round/>
              <a:headEnd/>
              <a:tailEnd/>
            </a:ln>
          </p:spPr>
          <p:txBody>
            <a:bodyPr/>
            <a:lstStyle/>
            <a:p>
              <a:endParaRPr lang="en-US"/>
            </a:p>
          </p:txBody>
        </p:sp>
        <p:sp>
          <p:nvSpPr>
            <p:cNvPr id="20501" name="Freeform 24"/>
            <p:cNvSpPr>
              <a:spLocks/>
            </p:cNvSpPr>
            <p:nvPr/>
          </p:nvSpPr>
          <p:spPr bwMode="auto">
            <a:xfrm>
              <a:off x="2280" y="1596"/>
              <a:ext cx="591" cy="611"/>
            </a:xfrm>
            <a:custGeom>
              <a:avLst/>
              <a:gdLst>
                <a:gd name="T0" fmla="*/ 0 w 591"/>
                <a:gd name="T1" fmla="*/ 598 h 611"/>
                <a:gd name="T2" fmla="*/ 0 w 591"/>
                <a:gd name="T3" fmla="*/ 585 h 611"/>
                <a:gd name="T4" fmla="*/ 0 w 591"/>
                <a:gd name="T5" fmla="*/ 565 h 611"/>
                <a:gd name="T6" fmla="*/ 0 w 591"/>
                <a:gd name="T7" fmla="*/ 558 h 611"/>
                <a:gd name="T8" fmla="*/ 0 w 591"/>
                <a:gd name="T9" fmla="*/ 545 h 611"/>
                <a:gd name="T10" fmla="*/ 0 w 591"/>
                <a:gd name="T11" fmla="*/ 525 h 611"/>
                <a:gd name="T12" fmla="*/ 0 w 591"/>
                <a:gd name="T13" fmla="*/ 512 h 611"/>
                <a:gd name="T14" fmla="*/ 0 w 591"/>
                <a:gd name="T15" fmla="*/ 505 h 611"/>
                <a:gd name="T16" fmla="*/ 7 w 591"/>
                <a:gd name="T17" fmla="*/ 485 h 611"/>
                <a:gd name="T18" fmla="*/ 7 w 591"/>
                <a:gd name="T19" fmla="*/ 472 h 611"/>
                <a:gd name="T20" fmla="*/ 7 w 591"/>
                <a:gd name="T21" fmla="*/ 465 h 611"/>
                <a:gd name="T22" fmla="*/ 13 w 591"/>
                <a:gd name="T23" fmla="*/ 445 h 611"/>
                <a:gd name="T24" fmla="*/ 13 w 591"/>
                <a:gd name="T25" fmla="*/ 432 h 611"/>
                <a:gd name="T26" fmla="*/ 20 w 591"/>
                <a:gd name="T27" fmla="*/ 425 h 611"/>
                <a:gd name="T28" fmla="*/ 27 w 591"/>
                <a:gd name="T29" fmla="*/ 405 h 611"/>
                <a:gd name="T30" fmla="*/ 27 w 591"/>
                <a:gd name="T31" fmla="*/ 392 h 611"/>
                <a:gd name="T32" fmla="*/ 33 w 591"/>
                <a:gd name="T33" fmla="*/ 385 h 611"/>
                <a:gd name="T34" fmla="*/ 40 w 591"/>
                <a:gd name="T35" fmla="*/ 365 h 611"/>
                <a:gd name="T36" fmla="*/ 40 w 591"/>
                <a:gd name="T37" fmla="*/ 352 h 611"/>
                <a:gd name="T38" fmla="*/ 47 w 591"/>
                <a:gd name="T39" fmla="*/ 345 h 611"/>
                <a:gd name="T40" fmla="*/ 53 w 591"/>
                <a:gd name="T41" fmla="*/ 326 h 611"/>
                <a:gd name="T42" fmla="*/ 60 w 591"/>
                <a:gd name="T43" fmla="*/ 319 h 611"/>
                <a:gd name="T44" fmla="*/ 67 w 591"/>
                <a:gd name="T45" fmla="*/ 306 h 611"/>
                <a:gd name="T46" fmla="*/ 73 w 591"/>
                <a:gd name="T47" fmla="*/ 286 h 611"/>
                <a:gd name="T48" fmla="*/ 80 w 591"/>
                <a:gd name="T49" fmla="*/ 279 h 611"/>
                <a:gd name="T50" fmla="*/ 86 w 591"/>
                <a:gd name="T51" fmla="*/ 272 h 611"/>
                <a:gd name="T52" fmla="*/ 93 w 591"/>
                <a:gd name="T53" fmla="*/ 253 h 611"/>
                <a:gd name="T54" fmla="*/ 100 w 591"/>
                <a:gd name="T55" fmla="*/ 246 h 611"/>
                <a:gd name="T56" fmla="*/ 106 w 591"/>
                <a:gd name="T57" fmla="*/ 233 h 611"/>
                <a:gd name="T58" fmla="*/ 120 w 591"/>
                <a:gd name="T59" fmla="*/ 219 h 611"/>
                <a:gd name="T60" fmla="*/ 126 w 591"/>
                <a:gd name="T61" fmla="*/ 213 h 611"/>
                <a:gd name="T62" fmla="*/ 133 w 591"/>
                <a:gd name="T63" fmla="*/ 206 h 611"/>
                <a:gd name="T64" fmla="*/ 146 w 591"/>
                <a:gd name="T65" fmla="*/ 186 h 611"/>
                <a:gd name="T66" fmla="*/ 153 w 591"/>
                <a:gd name="T67" fmla="*/ 179 h 611"/>
                <a:gd name="T68" fmla="*/ 160 w 591"/>
                <a:gd name="T69" fmla="*/ 173 h 611"/>
                <a:gd name="T70" fmla="*/ 173 w 591"/>
                <a:gd name="T71" fmla="*/ 153 h 611"/>
                <a:gd name="T72" fmla="*/ 179 w 591"/>
                <a:gd name="T73" fmla="*/ 146 h 611"/>
                <a:gd name="T74" fmla="*/ 186 w 591"/>
                <a:gd name="T75" fmla="*/ 140 h 611"/>
                <a:gd name="T76" fmla="*/ 206 w 591"/>
                <a:gd name="T77" fmla="*/ 126 h 611"/>
                <a:gd name="T78" fmla="*/ 213 w 591"/>
                <a:gd name="T79" fmla="*/ 120 h 611"/>
                <a:gd name="T80" fmla="*/ 219 w 591"/>
                <a:gd name="T81" fmla="*/ 113 h 611"/>
                <a:gd name="T82" fmla="*/ 239 w 591"/>
                <a:gd name="T83" fmla="*/ 100 h 611"/>
                <a:gd name="T84" fmla="*/ 246 w 591"/>
                <a:gd name="T85" fmla="*/ 93 h 611"/>
                <a:gd name="T86" fmla="*/ 253 w 591"/>
                <a:gd name="T87" fmla="*/ 93 h 611"/>
                <a:gd name="T88" fmla="*/ 272 w 591"/>
                <a:gd name="T89" fmla="*/ 80 h 611"/>
                <a:gd name="T90" fmla="*/ 279 w 591"/>
                <a:gd name="T91" fmla="*/ 73 h 611"/>
                <a:gd name="T92" fmla="*/ 286 w 591"/>
                <a:gd name="T93" fmla="*/ 67 h 611"/>
                <a:gd name="T94" fmla="*/ 306 w 591"/>
                <a:gd name="T95" fmla="*/ 60 h 611"/>
                <a:gd name="T96" fmla="*/ 312 w 591"/>
                <a:gd name="T97" fmla="*/ 53 h 611"/>
                <a:gd name="T98" fmla="*/ 326 w 591"/>
                <a:gd name="T99" fmla="*/ 47 h 611"/>
                <a:gd name="T100" fmla="*/ 346 w 591"/>
                <a:gd name="T101" fmla="*/ 40 h 611"/>
                <a:gd name="T102" fmla="*/ 352 w 591"/>
                <a:gd name="T103" fmla="*/ 33 h 611"/>
                <a:gd name="T104" fmla="*/ 365 w 591"/>
                <a:gd name="T105" fmla="*/ 27 h 611"/>
                <a:gd name="T106" fmla="*/ 379 w 591"/>
                <a:gd name="T107" fmla="*/ 20 h 611"/>
                <a:gd name="T108" fmla="*/ 392 w 591"/>
                <a:gd name="T109" fmla="*/ 20 h 611"/>
                <a:gd name="T110" fmla="*/ 399 w 591"/>
                <a:gd name="T111" fmla="*/ 13 h 611"/>
                <a:gd name="T112" fmla="*/ 419 w 591"/>
                <a:gd name="T113" fmla="*/ 7 h 611"/>
                <a:gd name="T114" fmla="*/ 432 w 591"/>
                <a:gd name="T115" fmla="*/ 7 h 611"/>
                <a:gd name="T116" fmla="*/ 591 w 591"/>
                <a:gd name="T117" fmla="*/ 578 h 6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91" h="611">
                  <a:moveTo>
                    <a:pt x="0" y="611"/>
                  </a:moveTo>
                  <a:lnTo>
                    <a:pt x="0" y="611"/>
                  </a:lnTo>
                  <a:lnTo>
                    <a:pt x="0" y="598"/>
                  </a:lnTo>
                  <a:lnTo>
                    <a:pt x="0" y="585"/>
                  </a:lnTo>
                  <a:lnTo>
                    <a:pt x="0" y="578"/>
                  </a:lnTo>
                  <a:lnTo>
                    <a:pt x="0" y="565"/>
                  </a:lnTo>
                  <a:lnTo>
                    <a:pt x="0" y="558"/>
                  </a:lnTo>
                  <a:lnTo>
                    <a:pt x="0" y="545"/>
                  </a:lnTo>
                  <a:lnTo>
                    <a:pt x="0" y="538"/>
                  </a:lnTo>
                  <a:lnTo>
                    <a:pt x="0" y="525"/>
                  </a:lnTo>
                  <a:lnTo>
                    <a:pt x="0" y="512"/>
                  </a:lnTo>
                  <a:lnTo>
                    <a:pt x="0" y="505"/>
                  </a:lnTo>
                  <a:lnTo>
                    <a:pt x="7" y="492"/>
                  </a:lnTo>
                  <a:lnTo>
                    <a:pt x="7" y="485"/>
                  </a:lnTo>
                  <a:lnTo>
                    <a:pt x="7" y="472"/>
                  </a:lnTo>
                  <a:lnTo>
                    <a:pt x="7" y="465"/>
                  </a:lnTo>
                  <a:lnTo>
                    <a:pt x="13" y="452"/>
                  </a:lnTo>
                  <a:lnTo>
                    <a:pt x="13" y="445"/>
                  </a:lnTo>
                  <a:lnTo>
                    <a:pt x="13" y="432"/>
                  </a:lnTo>
                  <a:lnTo>
                    <a:pt x="20" y="425"/>
                  </a:lnTo>
                  <a:lnTo>
                    <a:pt x="20" y="412"/>
                  </a:lnTo>
                  <a:lnTo>
                    <a:pt x="27" y="405"/>
                  </a:lnTo>
                  <a:lnTo>
                    <a:pt x="27" y="392"/>
                  </a:lnTo>
                  <a:lnTo>
                    <a:pt x="33" y="385"/>
                  </a:lnTo>
                  <a:lnTo>
                    <a:pt x="33" y="372"/>
                  </a:lnTo>
                  <a:lnTo>
                    <a:pt x="40" y="365"/>
                  </a:lnTo>
                  <a:lnTo>
                    <a:pt x="40" y="352"/>
                  </a:lnTo>
                  <a:lnTo>
                    <a:pt x="47" y="345"/>
                  </a:lnTo>
                  <a:lnTo>
                    <a:pt x="53" y="332"/>
                  </a:lnTo>
                  <a:lnTo>
                    <a:pt x="53" y="326"/>
                  </a:lnTo>
                  <a:lnTo>
                    <a:pt x="60" y="319"/>
                  </a:lnTo>
                  <a:lnTo>
                    <a:pt x="67" y="306"/>
                  </a:lnTo>
                  <a:lnTo>
                    <a:pt x="67" y="299"/>
                  </a:lnTo>
                  <a:lnTo>
                    <a:pt x="73" y="286"/>
                  </a:lnTo>
                  <a:lnTo>
                    <a:pt x="80" y="279"/>
                  </a:lnTo>
                  <a:lnTo>
                    <a:pt x="86" y="272"/>
                  </a:lnTo>
                  <a:lnTo>
                    <a:pt x="86" y="259"/>
                  </a:lnTo>
                  <a:lnTo>
                    <a:pt x="93" y="253"/>
                  </a:lnTo>
                  <a:lnTo>
                    <a:pt x="100" y="246"/>
                  </a:lnTo>
                  <a:lnTo>
                    <a:pt x="106" y="233"/>
                  </a:lnTo>
                  <a:lnTo>
                    <a:pt x="113" y="226"/>
                  </a:lnTo>
                  <a:lnTo>
                    <a:pt x="120" y="219"/>
                  </a:lnTo>
                  <a:lnTo>
                    <a:pt x="126" y="213"/>
                  </a:lnTo>
                  <a:lnTo>
                    <a:pt x="133" y="206"/>
                  </a:lnTo>
                  <a:lnTo>
                    <a:pt x="140" y="193"/>
                  </a:lnTo>
                  <a:lnTo>
                    <a:pt x="146" y="186"/>
                  </a:lnTo>
                  <a:lnTo>
                    <a:pt x="153" y="179"/>
                  </a:lnTo>
                  <a:lnTo>
                    <a:pt x="160" y="173"/>
                  </a:lnTo>
                  <a:lnTo>
                    <a:pt x="166" y="166"/>
                  </a:lnTo>
                  <a:lnTo>
                    <a:pt x="173" y="153"/>
                  </a:lnTo>
                  <a:lnTo>
                    <a:pt x="179" y="146"/>
                  </a:lnTo>
                  <a:lnTo>
                    <a:pt x="186" y="140"/>
                  </a:lnTo>
                  <a:lnTo>
                    <a:pt x="193" y="133"/>
                  </a:lnTo>
                  <a:lnTo>
                    <a:pt x="206" y="126"/>
                  </a:lnTo>
                  <a:lnTo>
                    <a:pt x="213" y="120"/>
                  </a:lnTo>
                  <a:lnTo>
                    <a:pt x="219" y="113"/>
                  </a:lnTo>
                  <a:lnTo>
                    <a:pt x="226" y="106"/>
                  </a:lnTo>
                  <a:lnTo>
                    <a:pt x="239" y="100"/>
                  </a:lnTo>
                  <a:lnTo>
                    <a:pt x="246" y="93"/>
                  </a:lnTo>
                  <a:lnTo>
                    <a:pt x="253" y="93"/>
                  </a:lnTo>
                  <a:lnTo>
                    <a:pt x="259" y="86"/>
                  </a:lnTo>
                  <a:lnTo>
                    <a:pt x="272" y="80"/>
                  </a:lnTo>
                  <a:lnTo>
                    <a:pt x="279" y="73"/>
                  </a:lnTo>
                  <a:lnTo>
                    <a:pt x="286" y="67"/>
                  </a:lnTo>
                  <a:lnTo>
                    <a:pt x="299" y="60"/>
                  </a:lnTo>
                  <a:lnTo>
                    <a:pt x="306" y="60"/>
                  </a:lnTo>
                  <a:lnTo>
                    <a:pt x="312" y="53"/>
                  </a:lnTo>
                  <a:lnTo>
                    <a:pt x="326" y="47"/>
                  </a:lnTo>
                  <a:lnTo>
                    <a:pt x="332" y="40"/>
                  </a:lnTo>
                  <a:lnTo>
                    <a:pt x="346" y="40"/>
                  </a:lnTo>
                  <a:lnTo>
                    <a:pt x="352" y="33"/>
                  </a:lnTo>
                  <a:lnTo>
                    <a:pt x="365" y="27"/>
                  </a:lnTo>
                  <a:lnTo>
                    <a:pt x="372" y="27"/>
                  </a:lnTo>
                  <a:lnTo>
                    <a:pt x="379" y="20"/>
                  </a:lnTo>
                  <a:lnTo>
                    <a:pt x="392" y="20"/>
                  </a:lnTo>
                  <a:lnTo>
                    <a:pt x="399" y="13"/>
                  </a:lnTo>
                  <a:lnTo>
                    <a:pt x="412" y="13"/>
                  </a:lnTo>
                  <a:lnTo>
                    <a:pt x="419" y="7"/>
                  </a:lnTo>
                  <a:lnTo>
                    <a:pt x="432" y="7"/>
                  </a:lnTo>
                  <a:lnTo>
                    <a:pt x="439" y="0"/>
                  </a:lnTo>
                  <a:lnTo>
                    <a:pt x="591" y="578"/>
                  </a:lnTo>
                  <a:lnTo>
                    <a:pt x="0" y="611"/>
                  </a:lnTo>
                  <a:close/>
                </a:path>
              </a:pathLst>
            </a:custGeom>
            <a:solidFill>
              <a:srgbClr val="000000"/>
            </a:solidFill>
            <a:ln w="11113">
              <a:solidFill>
                <a:srgbClr val="000000"/>
              </a:solidFill>
              <a:prstDash val="solid"/>
              <a:round/>
              <a:headEnd/>
              <a:tailEnd/>
            </a:ln>
          </p:spPr>
          <p:txBody>
            <a:bodyPr/>
            <a:lstStyle/>
            <a:p>
              <a:endParaRPr lang="en-US"/>
            </a:p>
          </p:txBody>
        </p:sp>
        <p:sp>
          <p:nvSpPr>
            <p:cNvPr id="20502" name="Freeform 25"/>
            <p:cNvSpPr>
              <a:spLocks/>
            </p:cNvSpPr>
            <p:nvPr/>
          </p:nvSpPr>
          <p:spPr bwMode="auto">
            <a:xfrm>
              <a:off x="2719" y="1576"/>
              <a:ext cx="152" cy="598"/>
            </a:xfrm>
            <a:custGeom>
              <a:avLst/>
              <a:gdLst>
                <a:gd name="T0" fmla="*/ 0 w 152"/>
                <a:gd name="T1" fmla="*/ 20 h 598"/>
                <a:gd name="T2" fmla="*/ 0 w 152"/>
                <a:gd name="T3" fmla="*/ 20 h 598"/>
                <a:gd name="T4" fmla="*/ 13 w 152"/>
                <a:gd name="T5" fmla="*/ 20 h 598"/>
                <a:gd name="T6" fmla="*/ 13 w 152"/>
                <a:gd name="T7" fmla="*/ 20 h 598"/>
                <a:gd name="T8" fmla="*/ 13 w 152"/>
                <a:gd name="T9" fmla="*/ 20 h 598"/>
                <a:gd name="T10" fmla="*/ 19 w 152"/>
                <a:gd name="T11" fmla="*/ 20 h 598"/>
                <a:gd name="T12" fmla="*/ 19 w 152"/>
                <a:gd name="T13" fmla="*/ 20 h 598"/>
                <a:gd name="T14" fmla="*/ 19 w 152"/>
                <a:gd name="T15" fmla="*/ 20 h 598"/>
                <a:gd name="T16" fmla="*/ 33 w 152"/>
                <a:gd name="T17" fmla="*/ 13 h 598"/>
                <a:gd name="T18" fmla="*/ 33 w 152"/>
                <a:gd name="T19" fmla="*/ 13 h 598"/>
                <a:gd name="T20" fmla="*/ 33 w 152"/>
                <a:gd name="T21" fmla="*/ 13 h 598"/>
                <a:gd name="T22" fmla="*/ 39 w 152"/>
                <a:gd name="T23" fmla="*/ 13 h 598"/>
                <a:gd name="T24" fmla="*/ 39 w 152"/>
                <a:gd name="T25" fmla="*/ 13 h 598"/>
                <a:gd name="T26" fmla="*/ 39 w 152"/>
                <a:gd name="T27" fmla="*/ 13 h 598"/>
                <a:gd name="T28" fmla="*/ 53 w 152"/>
                <a:gd name="T29" fmla="*/ 13 h 598"/>
                <a:gd name="T30" fmla="*/ 53 w 152"/>
                <a:gd name="T31" fmla="*/ 13 h 598"/>
                <a:gd name="T32" fmla="*/ 53 w 152"/>
                <a:gd name="T33" fmla="*/ 13 h 598"/>
                <a:gd name="T34" fmla="*/ 59 w 152"/>
                <a:gd name="T35" fmla="*/ 7 h 598"/>
                <a:gd name="T36" fmla="*/ 59 w 152"/>
                <a:gd name="T37" fmla="*/ 7 h 598"/>
                <a:gd name="T38" fmla="*/ 59 w 152"/>
                <a:gd name="T39" fmla="*/ 7 h 598"/>
                <a:gd name="T40" fmla="*/ 73 w 152"/>
                <a:gd name="T41" fmla="*/ 7 h 598"/>
                <a:gd name="T42" fmla="*/ 73 w 152"/>
                <a:gd name="T43" fmla="*/ 7 h 598"/>
                <a:gd name="T44" fmla="*/ 73 w 152"/>
                <a:gd name="T45" fmla="*/ 7 h 598"/>
                <a:gd name="T46" fmla="*/ 86 w 152"/>
                <a:gd name="T47" fmla="*/ 7 h 598"/>
                <a:gd name="T48" fmla="*/ 86 w 152"/>
                <a:gd name="T49" fmla="*/ 7 h 598"/>
                <a:gd name="T50" fmla="*/ 86 w 152"/>
                <a:gd name="T51" fmla="*/ 7 h 598"/>
                <a:gd name="T52" fmla="*/ 93 w 152"/>
                <a:gd name="T53" fmla="*/ 7 h 598"/>
                <a:gd name="T54" fmla="*/ 93 w 152"/>
                <a:gd name="T55" fmla="*/ 7 h 598"/>
                <a:gd name="T56" fmla="*/ 93 w 152"/>
                <a:gd name="T57" fmla="*/ 7 h 598"/>
                <a:gd name="T58" fmla="*/ 106 w 152"/>
                <a:gd name="T59" fmla="*/ 7 h 598"/>
                <a:gd name="T60" fmla="*/ 106 w 152"/>
                <a:gd name="T61" fmla="*/ 7 h 598"/>
                <a:gd name="T62" fmla="*/ 106 w 152"/>
                <a:gd name="T63" fmla="*/ 7 h 598"/>
                <a:gd name="T64" fmla="*/ 112 w 152"/>
                <a:gd name="T65" fmla="*/ 7 h 598"/>
                <a:gd name="T66" fmla="*/ 112 w 152"/>
                <a:gd name="T67" fmla="*/ 7 h 598"/>
                <a:gd name="T68" fmla="*/ 112 w 152"/>
                <a:gd name="T69" fmla="*/ 7 h 598"/>
                <a:gd name="T70" fmla="*/ 126 w 152"/>
                <a:gd name="T71" fmla="*/ 7 h 598"/>
                <a:gd name="T72" fmla="*/ 126 w 152"/>
                <a:gd name="T73" fmla="*/ 7 h 598"/>
                <a:gd name="T74" fmla="*/ 126 w 152"/>
                <a:gd name="T75" fmla="*/ 7 h 598"/>
                <a:gd name="T76" fmla="*/ 132 w 152"/>
                <a:gd name="T77" fmla="*/ 0 h 598"/>
                <a:gd name="T78" fmla="*/ 132 w 152"/>
                <a:gd name="T79" fmla="*/ 0 h 598"/>
                <a:gd name="T80" fmla="*/ 132 w 152"/>
                <a:gd name="T81" fmla="*/ 0 h 598"/>
                <a:gd name="T82" fmla="*/ 146 w 152"/>
                <a:gd name="T83" fmla="*/ 0 h 598"/>
                <a:gd name="T84" fmla="*/ 146 w 152"/>
                <a:gd name="T85" fmla="*/ 0 h 598"/>
                <a:gd name="T86" fmla="*/ 146 w 152"/>
                <a:gd name="T87" fmla="*/ 0 h 598"/>
                <a:gd name="T88" fmla="*/ 152 w 152"/>
                <a:gd name="T89" fmla="*/ 0 h 598"/>
                <a:gd name="T90" fmla="*/ 152 w 152"/>
                <a:gd name="T91" fmla="*/ 0 h 598"/>
                <a:gd name="T92" fmla="*/ 152 w 152"/>
                <a:gd name="T93" fmla="*/ 598 h 598"/>
                <a:gd name="T94" fmla="*/ 0 w 152"/>
                <a:gd name="T95" fmla="*/ 20 h 5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2" h="598">
                  <a:moveTo>
                    <a:pt x="0" y="20"/>
                  </a:moveTo>
                  <a:lnTo>
                    <a:pt x="0" y="20"/>
                  </a:lnTo>
                  <a:lnTo>
                    <a:pt x="13" y="20"/>
                  </a:lnTo>
                  <a:lnTo>
                    <a:pt x="19" y="20"/>
                  </a:lnTo>
                  <a:lnTo>
                    <a:pt x="33" y="13"/>
                  </a:lnTo>
                  <a:lnTo>
                    <a:pt x="39" y="13"/>
                  </a:lnTo>
                  <a:lnTo>
                    <a:pt x="53" y="13"/>
                  </a:lnTo>
                  <a:lnTo>
                    <a:pt x="59" y="7"/>
                  </a:lnTo>
                  <a:lnTo>
                    <a:pt x="73" y="7"/>
                  </a:lnTo>
                  <a:lnTo>
                    <a:pt x="86" y="7"/>
                  </a:lnTo>
                  <a:lnTo>
                    <a:pt x="93" y="7"/>
                  </a:lnTo>
                  <a:lnTo>
                    <a:pt x="106" y="7"/>
                  </a:lnTo>
                  <a:lnTo>
                    <a:pt x="112" y="7"/>
                  </a:lnTo>
                  <a:lnTo>
                    <a:pt x="126" y="7"/>
                  </a:lnTo>
                  <a:lnTo>
                    <a:pt x="132" y="0"/>
                  </a:lnTo>
                  <a:lnTo>
                    <a:pt x="146" y="0"/>
                  </a:lnTo>
                  <a:lnTo>
                    <a:pt x="152" y="0"/>
                  </a:lnTo>
                  <a:lnTo>
                    <a:pt x="152" y="598"/>
                  </a:lnTo>
                  <a:lnTo>
                    <a:pt x="0" y="20"/>
                  </a:lnTo>
                  <a:close/>
                </a:path>
              </a:pathLst>
            </a:custGeom>
            <a:solidFill>
              <a:srgbClr val="000000"/>
            </a:solidFill>
            <a:ln w="11113">
              <a:solidFill>
                <a:srgbClr val="000000"/>
              </a:solidFill>
              <a:prstDash val="solid"/>
              <a:round/>
              <a:headEnd/>
              <a:tailEnd/>
            </a:ln>
          </p:spPr>
          <p:txBody>
            <a:bodyPr/>
            <a:lstStyle/>
            <a:p>
              <a:endParaRPr lang="en-US"/>
            </a:p>
          </p:txBody>
        </p:sp>
        <p:sp>
          <p:nvSpPr>
            <p:cNvPr id="20503" name="Freeform 26"/>
            <p:cNvSpPr>
              <a:spLocks/>
            </p:cNvSpPr>
            <p:nvPr/>
          </p:nvSpPr>
          <p:spPr bwMode="auto">
            <a:xfrm>
              <a:off x="2858" y="1563"/>
              <a:ext cx="598" cy="591"/>
            </a:xfrm>
            <a:custGeom>
              <a:avLst/>
              <a:gdLst>
                <a:gd name="T0" fmla="*/ 13 w 598"/>
                <a:gd name="T1" fmla="*/ 0 h 591"/>
                <a:gd name="T2" fmla="*/ 33 w 598"/>
                <a:gd name="T3" fmla="*/ 0 h 591"/>
                <a:gd name="T4" fmla="*/ 53 w 598"/>
                <a:gd name="T5" fmla="*/ 0 h 591"/>
                <a:gd name="T6" fmla="*/ 67 w 598"/>
                <a:gd name="T7" fmla="*/ 0 h 591"/>
                <a:gd name="T8" fmla="*/ 86 w 598"/>
                <a:gd name="T9" fmla="*/ 7 h 591"/>
                <a:gd name="T10" fmla="*/ 106 w 598"/>
                <a:gd name="T11" fmla="*/ 7 h 591"/>
                <a:gd name="T12" fmla="*/ 113 w 598"/>
                <a:gd name="T13" fmla="*/ 13 h 591"/>
                <a:gd name="T14" fmla="*/ 133 w 598"/>
                <a:gd name="T15" fmla="*/ 13 h 591"/>
                <a:gd name="T16" fmla="*/ 153 w 598"/>
                <a:gd name="T17" fmla="*/ 20 h 591"/>
                <a:gd name="T18" fmla="*/ 166 w 598"/>
                <a:gd name="T19" fmla="*/ 26 h 591"/>
                <a:gd name="T20" fmla="*/ 186 w 598"/>
                <a:gd name="T21" fmla="*/ 26 h 591"/>
                <a:gd name="T22" fmla="*/ 206 w 598"/>
                <a:gd name="T23" fmla="*/ 33 h 591"/>
                <a:gd name="T24" fmla="*/ 213 w 598"/>
                <a:gd name="T25" fmla="*/ 40 h 591"/>
                <a:gd name="T26" fmla="*/ 233 w 598"/>
                <a:gd name="T27" fmla="*/ 46 h 591"/>
                <a:gd name="T28" fmla="*/ 253 w 598"/>
                <a:gd name="T29" fmla="*/ 53 h 591"/>
                <a:gd name="T30" fmla="*/ 259 w 598"/>
                <a:gd name="T31" fmla="*/ 60 h 591"/>
                <a:gd name="T32" fmla="*/ 279 w 598"/>
                <a:gd name="T33" fmla="*/ 66 h 591"/>
                <a:gd name="T34" fmla="*/ 299 w 598"/>
                <a:gd name="T35" fmla="*/ 80 h 591"/>
                <a:gd name="T36" fmla="*/ 306 w 598"/>
                <a:gd name="T37" fmla="*/ 86 h 591"/>
                <a:gd name="T38" fmla="*/ 326 w 598"/>
                <a:gd name="T39" fmla="*/ 93 h 591"/>
                <a:gd name="T40" fmla="*/ 346 w 598"/>
                <a:gd name="T41" fmla="*/ 106 h 591"/>
                <a:gd name="T42" fmla="*/ 352 w 598"/>
                <a:gd name="T43" fmla="*/ 113 h 591"/>
                <a:gd name="T44" fmla="*/ 365 w 598"/>
                <a:gd name="T45" fmla="*/ 126 h 591"/>
                <a:gd name="T46" fmla="*/ 385 w 598"/>
                <a:gd name="T47" fmla="*/ 139 h 591"/>
                <a:gd name="T48" fmla="*/ 392 w 598"/>
                <a:gd name="T49" fmla="*/ 146 h 591"/>
                <a:gd name="T50" fmla="*/ 405 w 598"/>
                <a:gd name="T51" fmla="*/ 159 h 591"/>
                <a:gd name="T52" fmla="*/ 425 w 598"/>
                <a:gd name="T53" fmla="*/ 173 h 591"/>
                <a:gd name="T54" fmla="*/ 432 w 598"/>
                <a:gd name="T55" fmla="*/ 179 h 591"/>
                <a:gd name="T56" fmla="*/ 445 w 598"/>
                <a:gd name="T57" fmla="*/ 199 h 591"/>
                <a:gd name="T58" fmla="*/ 458 w 598"/>
                <a:gd name="T59" fmla="*/ 212 h 591"/>
                <a:gd name="T60" fmla="*/ 465 w 598"/>
                <a:gd name="T61" fmla="*/ 219 h 591"/>
                <a:gd name="T62" fmla="*/ 478 w 598"/>
                <a:gd name="T63" fmla="*/ 239 h 591"/>
                <a:gd name="T64" fmla="*/ 492 w 598"/>
                <a:gd name="T65" fmla="*/ 252 h 591"/>
                <a:gd name="T66" fmla="*/ 498 w 598"/>
                <a:gd name="T67" fmla="*/ 259 h 591"/>
                <a:gd name="T68" fmla="*/ 505 w 598"/>
                <a:gd name="T69" fmla="*/ 279 h 591"/>
                <a:gd name="T70" fmla="*/ 518 w 598"/>
                <a:gd name="T71" fmla="*/ 299 h 591"/>
                <a:gd name="T72" fmla="*/ 525 w 598"/>
                <a:gd name="T73" fmla="*/ 305 h 591"/>
                <a:gd name="T74" fmla="*/ 532 w 598"/>
                <a:gd name="T75" fmla="*/ 325 h 591"/>
                <a:gd name="T76" fmla="*/ 545 w 598"/>
                <a:gd name="T77" fmla="*/ 345 h 591"/>
                <a:gd name="T78" fmla="*/ 545 w 598"/>
                <a:gd name="T79" fmla="*/ 352 h 591"/>
                <a:gd name="T80" fmla="*/ 551 w 598"/>
                <a:gd name="T81" fmla="*/ 372 h 591"/>
                <a:gd name="T82" fmla="*/ 558 w 598"/>
                <a:gd name="T83" fmla="*/ 392 h 591"/>
                <a:gd name="T84" fmla="*/ 565 w 598"/>
                <a:gd name="T85" fmla="*/ 398 h 591"/>
                <a:gd name="T86" fmla="*/ 571 w 598"/>
                <a:gd name="T87" fmla="*/ 418 h 591"/>
                <a:gd name="T88" fmla="*/ 578 w 598"/>
                <a:gd name="T89" fmla="*/ 438 h 591"/>
                <a:gd name="T90" fmla="*/ 578 w 598"/>
                <a:gd name="T91" fmla="*/ 452 h 591"/>
                <a:gd name="T92" fmla="*/ 585 w 598"/>
                <a:gd name="T93" fmla="*/ 471 h 591"/>
                <a:gd name="T94" fmla="*/ 585 w 598"/>
                <a:gd name="T95" fmla="*/ 491 h 591"/>
                <a:gd name="T96" fmla="*/ 591 w 598"/>
                <a:gd name="T97" fmla="*/ 498 h 591"/>
                <a:gd name="T98" fmla="*/ 591 w 598"/>
                <a:gd name="T99" fmla="*/ 525 h 591"/>
                <a:gd name="T100" fmla="*/ 591 w 598"/>
                <a:gd name="T101" fmla="*/ 545 h 591"/>
                <a:gd name="T102" fmla="*/ 598 w 598"/>
                <a:gd name="T103" fmla="*/ 551 h 591"/>
                <a:gd name="T104" fmla="*/ 598 w 598"/>
                <a:gd name="T105" fmla="*/ 571 h 591"/>
                <a:gd name="T106" fmla="*/ 598 w 598"/>
                <a:gd name="T107" fmla="*/ 591 h 5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98" h="591">
                  <a:moveTo>
                    <a:pt x="0" y="0"/>
                  </a:moveTo>
                  <a:lnTo>
                    <a:pt x="0" y="0"/>
                  </a:lnTo>
                  <a:lnTo>
                    <a:pt x="13" y="0"/>
                  </a:lnTo>
                  <a:lnTo>
                    <a:pt x="20" y="0"/>
                  </a:lnTo>
                  <a:lnTo>
                    <a:pt x="33" y="0"/>
                  </a:lnTo>
                  <a:lnTo>
                    <a:pt x="47" y="0"/>
                  </a:lnTo>
                  <a:lnTo>
                    <a:pt x="53" y="0"/>
                  </a:lnTo>
                  <a:lnTo>
                    <a:pt x="67" y="0"/>
                  </a:lnTo>
                  <a:lnTo>
                    <a:pt x="73" y="7"/>
                  </a:lnTo>
                  <a:lnTo>
                    <a:pt x="86" y="7"/>
                  </a:lnTo>
                  <a:lnTo>
                    <a:pt x="93" y="7"/>
                  </a:lnTo>
                  <a:lnTo>
                    <a:pt x="106" y="7"/>
                  </a:lnTo>
                  <a:lnTo>
                    <a:pt x="113" y="13"/>
                  </a:lnTo>
                  <a:lnTo>
                    <a:pt x="126" y="13"/>
                  </a:lnTo>
                  <a:lnTo>
                    <a:pt x="133" y="13"/>
                  </a:lnTo>
                  <a:lnTo>
                    <a:pt x="146" y="20"/>
                  </a:lnTo>
                  <a:lnTo>
                    <a:pt x="153" y="20"/>
                  </a:lnTo>
                  <a:lnTo>
                    <a:pt x="166" y="26"/>
                  </a:lnTo>
                  <a:lnTo>
                    <a:pt x="173" y="26"/>
                  </a:lnTo>
                  <a:lnTo>
                    <a:pt x="186" y="26"/>
                  </a:lnTo>
                  <a:lnTo>
                    <a:pt x="193" y="33"/>
                  </a:lnTo>
                  <a:lnTo>
                    <a:pt x="206" y="33"/>
                  </a:lnTo>
                  <a:lnTo>
                    <a:pt x="213" y="40"/>
                  </a:lnTo>
                  <a:lnTo>
                    <a:pt x="226" y="46"/>
                  </a:lnTo>
                  <a:lnTo>
                    <a:pt x="233" y="46"/>
                  </a:lnTo>
                  <a:lnTo>
                    <a:pt x="246" y="53"/>
                  </a:lnTo>
                  <a:lnTo>
                    <a:pt x="253" y="53"/>
                  </a:lnTo>
                  <a:lnTo>
                    <a:pt x="259" y="60"/>
                  </a:lnTo>
                  <a:lnTo>
                    <a:pt x="272" y="66"/>
                  </a:lnTo>
                  <a:lnTo>
                    <a:pt x="279" y="66"/>
                  </a:lnTo>
                  <a:lnTo>
                    <a:pt x="292" y="73"/>
                  </a:lnTo>
                  <a:lnTo>
                    <a:pt x="299" y="80"/>
                  </a:lnTo>
                  <a:lnTo>
                    <a:pt x="306" y="86"/>
                  </a:lnTo>
                  <a:lnTo>
                    <a:pt x="319" y="93"/>
                  </a:lnTo>
                  <a:lnTo>
                    <a:pt x="326" y="93"/>
                  </a:lnTo>
                  <a:lnTo>
                    <a:pt x="332" y="100"/>
                  </a:lnTo>
                  <a:lnTo>
                    <a:pt x="346" y="106"/>
                  </a:lnTo>
                  <a:lnTo>
                    <a:pt x="352" y="113"/>
                  </a:lnTo>
                  <a:lnTo>
                    <a:pt x="359" y="119"/>
                  </a:lnTo>
                  <a:lnTo>
                    <a:pt x="365" y="126"/>
                  </a:lnTo>
                  <a:lnTo>
                    <a:pt x="379" y="133"/>
                  </a:lnTo>
                  <a:lnTo>
                    <a:pt x="385" y="139"/>
                  </a:lnTo>
                  <a:lnTo>
                    <a:pt x="392" y="146"/>
                  </a:lnTo>
                  <a:lnTo>
                    <a:pt x="399" y="153"/>
                  </a:lnTo>
                  <a:lnTo>
                    <a:pt x="405" y="159"/>
                  </a:lnTo>
                  <a:lnTo>
                    <a:pt x="412" y="166"/>
                  </a:lnTo>
                  <a:lnTo>
                    <a:pt x="425" y="173"/>
                  </a:lnTo>
                  <a:lnTo>
                    <a:pt x="432" y="179"/>
                  </a:lnTo>
                  <a:lnTo>
                    <a:pt x="439" y="186"/>
                  </a:lnTo>
                  <a:lnTo>
                    <a:pt x="445" y="199"/>
                  </a:lnTo>
                  <a:lnTo>
                    <a:pt x="452" y="206"/>
                  </a:lnTo>
                  <a:lnTo>
                    <a:pt x="458" y="212"/>
                  </a:lnTo>
                  <a:lnTo>
                    <a:pt x="465" y="219"/>
                  </a:lnTo>
                  <a:lnTo>
                    <a:pt x="472" y="226"/>
                  </a:lnTo>
                  <a:lnTo>
                    <a:pt x="478" y="239"/>
                  </a:lnTo>
                  <a:lnTo>
                    <a:pt x="485" y="246"/>
                  </a:lnTo>
                  <a:lnTo>
                    <a:pt x="492" y="252"/>
                  </a:lnTo>
                  <a:lnTo>
                    <a:pt x="498" y="259"/>
                  </a:lnTo>
                  <a:lnTo>
                    <a:pt x="498" y="272"/>
                  </a:lnTo>
                  <a:lnTo>
                    <a:pt x="505" y="279"/>
                  </a:lnTo>
                  <a:lnTo>
                    <a:pt x="512" y="286"/>
                  </a:lnTo>
                  <a:lnTo>
                    <a:pt x="518" y="299"/>
                  </a:lnTo>
                  <a:lnTo>
                    <a:pt x="525" y="305"/>
                  </a:lnTo>
                  <a:lnTo>
                    <a:pt x="525" y="312"/>
                  </a:lnTo>
                  <a:lnTo>
                    <a:pt x="532" y="325"/>
                  </a:lnTo>
                  <a:lnTo>
                    <a:pt x="538" y="332"/>
                  </a:lnTo>
                  <a:lnTo>
                    <a:pt x="545" y="345"/>
                  </a:lnTo>
                  <a:lnTo>
                    <a:pt x="545" y="352"/>
                  </a:lnTo>
                  <a:lnTo>
                    <a:pt x="551" y="365"/>
                  </a:lnTo>
                  <a:lnTo>
                    <a:pt x="551" y="372"/>
                  </a:lnTo>
                  <a:lnTo>
                    <a:pt x="558" y="378"/>
                  </a:lnTo>
                  <a:lnTo>
                    <a:pt x="558" y="392"/>
                  </a:lnTo>
                  <a:lnTo>
                    <a:pt x="565" y="398"/>
                  </a:lnTo>
                  <a:lnTo>
                    <a:pt x="565" y="412"/>
                  </a:lnTo>
                  <a:lnTo>
                    <a:pt x="571" y="418"/>
                  </a:lnTo>
                  <a:lnTo>
                    <a:pt x="571" y="432"/>
                  </a:lnTo>
                  <a:lnTo>
                    <a:pt x="578" y="438"/>
                  </a:lnTo>
                  <a:lnTo>
                    <a:pt x="578" y="452"/>
                  </a:lnTo>
                  <a:lnTo>
                    <a:pt x="585" y="458"/>
                  </a:lnTo>
                  <a:lnTo>
                    <a:pt x="585" y="471"/>
                  </a:lnTo>
                  <a:lnTo>
                    <a:pt x="585" y="478"/>
                  </a:lnTo>
                  <a:lnTo>
                    <a:pt x="585" y="491"/>
                  </a:lnTo>
                  <a:lnTo>
                    <a:pt x="591" y="498"/>
                  </a:lnTo>
                  <a:lnTo>
                    <a:pt x="591" y="511"/>
                  </a:lnTo>
                  <a:lnTo>
                    <a:pt x="591" y="525"/>
                  </a:lnTo>
                  <a:lnTo>
                    <a:pt x="591" y="531"/>
                  </a:lnTo>
                  <a:lnTo>
                    <a:pt x="591" y="545"/>
                  </a:lnTo>
                  <a:lnTo>
                    <a:pt x="598" y="551"/>
                  </a:lnTo>
                  <a:lnTo>
                    <a:pt x="598" y="564"/>
                  </a:lnTo>
                  <a:lnTo>
                    <a:pt x="598" y="571"/>
                  </a:lnTo>
                  <a:lnTo>
                    <a:pt x="598" y="584"/>
                  </a:lnTo>
                  <a:lnTo>
                    <a:pt x="598" y="591"/>
                  </a:lnTo>
                  <a:lnTo>
                    <a:pt x="0" y="591"/>
                  </a:lnTo>
                  <a:lnTo>
                    <a:pt x="0" y="0"/>
                  </a:lnTo>
                  <a:close/>
                </a:path>
              </a:pathLst>
            </a:custGeom>
            <a:solidFill>
              <a:srgbClr val="0000FF"/>
            </a:solidFill>
            <a:ln w="11113">
              <a:solidFill>
                <a:srgbClr val="000000"/>
              </a:solidFill>
              <a:prstDash val="solid"/>
              <a:round/>
              <a:headEnd/>
              <a:tailEnd/>
            </a:ln>
          </p:spPr>
          <p:txBody>
            <a:bodyPr/>
            <a:lstStyle/>
            <a:p>
              <a:endParaRPr lang="en-US"/>
            </a:p>
          </p:txBody>
        </p:sp>
        <p:sp>
          <p:nvSpPr>
            <p:cNvPr id="20504" name="Freeform 27"/>
            <p:cNvSpPr>
              <a:spLocks/>
            </p:cNvSpPr>
            <p:nvPr/>
          </p:nvSpPr>
          <p:spPr bwMode="auto">
            <a:xfrm>
              <a:off x="2287" y="2154"/>
              <a:ext cx="1169" cy="598"/>
            </a:xfrm>
            <a:custGeom>
              <a:avLst/>
              <a:gdLst>
                <a:gd name="T0" fmla="*/ 1169 w 1169"/>
                <a:gd name="T1" fmla="*/ 27 h 598"/>
                <a:gd name="T2" fmla="*/ 1162 w 1169"/>
                <a:gd name="T3" fmla="*/ 53 h 598"/>
                <a:gd name="T4" fmla="*/ 1162 w 1169"/>
                <a:gd name="T5" fmla="*/ 86 h 598"/>
                <a:gd name="T6" fmla="*/ 1156 w 1169"/>
                <a:gd name="T7" fmla="*/ 106 h 598"/>
                <a:gd name="T8" fmla="*/ 1156 w 1169"/>
                <a:gd name="T9" fmla="*/ 140 h 598"/>
                <a:gd name="T10" fmla="*/ 1142 w 1169"/>
                <a:gd name="T11" fmla="*/ 166 h 598"/>
                <a:gd name="T12" fmla="*/ 1136 w 1169"/>
                <a:gd name="T13" fmla="*/ 186 h 598"/>
                <a:gd name="T14" fmla="*/ 1129 w 1169"/>
                <a:gd name="T15" fmla="*/ 219 h 598"/>
                <a:gd name="T16" fmla="*/ 1116 w 1169"/>
                <a:gd name="T17" fmla="*/ 246 h 598"/>
                <a:gd name="T18" fmla="*/ 1109 w 1169"/>
                <a:gd name="T19" fmla="*/ 266 h 598"/>
                <a:gd name="T20" fmla="*/ 1096 w 1169"/>
                <a:gd name="T21" fmla="*/ 292 h 598"/>
                <a:gd name="T22" fmla="*/ 1076 w 1169"/>
                <a:gd name="T23" fmla="*/ 319 h 598"/>
                <a:gd name="T24" fmla="*/ 1069 w 1169"/>
                <a:gd name="T25" fmla="*/ 332 h 598"/>
                <a:gd name="T26" fmla="*/ 1049 w 1169"/>
                <a:gd name="T27" fmla="*/ 359 h 598"/>
                <a:gd name="T28" fmla="*/ 1029 w 1169"/>
                <a:gd name="T29" fmla="*/ 385 h 598"/>
                <a:gd name="T30" fmla="*/ 1016 w 1169"/>
                <a:gd name="T31" fmla="*/ 399 h 598"/>
                <a:gd name="T32" fmla="*/ 996 w 1169"/>
                <a:gd name="T33" fmla="*/ 425 h 598"/>
                <a:gd name="T34" fmla="*/ 970 w 1169"/>
                <a:gd name="T35" fmla="*/ 445 h 598"/>
                <a:gd name="T36" fmla="*/ 956 w 1169"/>
                <a:gd name="T37" fmla="*/ 458 h 598"/>
                <a:gd name="T38" fmla="*/ 930 w 1169"/>
                <a:gd name="T39" fmla="*/ 478 h 598"/>
                <a:gd name="T40" fmla="*/ 903 w 1169"/>
                <a:gd name="T41" fmla="*/ 498 h 598"/>
                <a:gd name="T42" fmla="*/ 890 w 1169"/>
                <a:gd name="T43" fmla="*/ 505 h 598"/>
                <a:gd name="T44" fmla="*/ 863 w 1169"/>
                <a:gd name="T45" fmla="*/ 525 h 598"/>
                <a:gd name="T46" fmla="*/ 830 w 1169"/>
                <a:gd name="T47" fmla="*/ 538 h 598"/>
                <a:gd name="T48" fmla="*/ 817 w 1169"/>
                <a:gd name="T49" fmla="*/ 545 h 598"/>
                <a:gd name="T50" fmla="*/ 784 w 1169"/>
                <a:gd name="T51" fmla="*/ 558 h 598"/>
                <a:gd name="T52" fmla="*/ 757 w 1169"/>
                <a:gd name="T53" fmla="*/ 571 h 598"/>
                <a:gd name="T54" fmla="*/ 737 w 1169"/>
                <a:gd name="T55" fmla="*/ 578 h 598"/>
                <a:gd name="T56" fmla="*/ 704 w 1169"/>
                <a:gd name="T57" fmla="*/ 585 h 598"/>
                <a:gd name="T58" fmla="*/ 677 w 1169"/>
                <a:gd name="T59" fmla="*/ 591 h 598"/>
                <a:gd name="T60" fmla="*/ 657 w 1169"/>
                <a:gd name="T61" fmla="*/ 591 h 598"/>
                <a:gd name="T62" fmla="*/ 624 w 1169"/>
                <a:gd name="T63" fmla="*/ 598 h 598"/>
                <a:gd name="T64" fmla="*/ 591 w 1169"/>
                <a:gd name="T65" fmla="*/ 598 h 598"/>
                <a:gd name="T66" fmla="*/ 571 w 1169"/>
                <a:gd name="T67" fmla="*/ 598 h 598"/>
                <a:gd name="T68" fmla="*/ 544 w 1169"/>
                <a:gd name="T69" fmla="*/ 598 h 598"/>
                <a:gd name="T70" fmla="*/ 511 w 1169"/>
                <a:gd name="T71" fmla="*/ 591 h 598"/>
                <a:gd name="T72" fmla="*/ 491 w 1169"/>
                <a:gd name="T73" fmla="*/ 591 h 598"/>
                <a:gd name="T74" fmla="*/ 458 w 1169"/>
                <a:gd name="T75" fmla="*/ 585 h 598"/>
                <a:gd name="T76" fmla="*/ 425 w 1169"/>
                <a:gd name="T77" fmla="*/ 578 h 598"/>
                <a:gd name="T78" fmla="*/ 405 w 1169"/>
                <a:gd name="T79" fmla="*/ 578 h 598"/>
                <a:gd name="T80" fmla="*/ 378 w 1169"/>
                <a:gd name="T81" fmla="*/ 565 h 598"/>
                <a:gd name="T82" fmla="*/ 352 w 1169"/>
                <a:gd name="T83" fmla="*/ 558 h 598"/>
                <a:gd name="T84" fmla="*/ 332 w 1169"/>
                <a:gd name="T85" fmla="*/ 545 h 598"/>
                <a:gd name="T86" fmla="*/ 305 w 1169"/>
                <a:gd name="T87" fmla="*/ 531 h 598"/>
                <a:gd name="T88" fmla="*/ 272 w 1169"/>
                <a:gd name="T89" fmla="*/ 518 h 598"/>
                <a:gd name="T90" fmla="*/ 259 w 1169"/>
                <a:gd name="T91" fmla="*/ 505 h 598"/>
                <a:gd name="T92" fmla="*/ 232 w 1169"/>
                <a:gd name="T93" fmla="*/ 492 h 598"/>
                <a:gd name="T94" fmla="*/ 206 w 1169"/>
                <a:gd name="T95" fmla="*/ 472 h 598"/>
                <a:gd name="T96" fmla="*/ 186 w 1169"/>
                <a:gd name="T97" fmla="*/ 458 h 598"/>
                <a:gd name="T98" fmla="*/ 166 w 1169"/>
                <a:gd name="T99" fmla="*/ 438 h 598"/>
                <a:gd name="T100" fmla="*/ 146 w 1169"/>
                <a:gd name="T101" fmla="*/ 418 h 598"/>
                <a:gd name="T102" fmla="*/ 133 w 1169"/>
                <a:gd name="T103" fmla="*/ 399 h 598"/>
                <a:gd name="T104" fmla="*/ 113 w 1169"/>
                <a:gd name="T105" fmla="*/ 379 h 598"/>
                <a:gd name="T106" fmla="*/ 93 w 1169"/>
                <a:gd name="T107" fmla="*/ 352 h 598"/>
                <a:gd name="T108" fmla="*/ 79 w 1169"/>
                <a:gd name="T109" fmla="*/ 332 h 598"/>
                <a:gd name="T110" fmla="*/ 60 w 1169"/>
                <a:gd name="T111" fmla="*/ 312 h 598"/>
                <a:gd name="T112" fmla="*/ 46 w 1169"/>
                <a:gd name="T113" fmla="*/ 286 h 598"/>
                <a:gd name="T114" fmla="*/ 40 w 1169"/>
                <a:gd name="T115" fmla="*/ 266 h 598"/>
                <a:gd name="T116" fmla="*/ 26 w 1169"/>
                <a:gd name="T117" fmla="*/ 233 h 598"/>
                <a:gd name="T118" fmla="*/ 13 w 1169"/>
                <a:gd name="T119" fmla="*/ 206 h 598"/>
                <a:gd name="T120" fmla="*/ 6 w 1169"/>
                <a:gd name="T121" fmla="*/ 186 h 598"/>
                <a:gd name="T122" fmla="*/ 0 w 1169"/>
                <a:gd name="T123" fmla="*/ 159 h 5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69" h="598">
                  <a:moveTo>
                    <a:pt x="1169" y="0"/>
                  </a:moveTo>
                  <a:lnTo>
                    <a:pt x="1169" y="0"/>
                  </a:lnTo>
                  <a:lnTo>
                    <a:pt x="1169" y="13"/>
                  </a:lnTo>
                  <a:lnTo>
                    <a:pt x="1169" y="27"/>
                  </a:lnTo>
                  <a:lnTo>
                    <a:pt x="1169" y="33"/>
                  </a:lnTo>
                  <a:lnTo>
                    <a:pt x="1169" y="47"/>
                  </a:lnTo>
                  <a:lnTo>
                    <a:pt x="1162" y="53"/>
                  </a:lnTo>
                  <a:lnTo>
                    <a:pt x="1162" y="66"/>
                  </a:lnTo>
                  <a:lnTo>
                    <a:pt x="1162" y="73"/>
                  </a:lnTo>
                  <a:lnTo>
                    <a:pt x="1162" y="86"/>
                  </a:lnTo>
                  <a:lnTo>
                    <a:pt x="1162" y="93"/>
                  </a:lnTo>
                  <a:lnTo>
                    <a:pt x="1156" y="106"/>
                  </a:lnTo>
                  <a:lnTo>
                    <a:pt x="1156" y="120"/>
                  </a:lnTo>
                  <a:lnTo>
                    <a:pt x="1156" y="126"/>
                  </a:lnTo>
                  <a:lnTo>
                    <a:pt x="1156" y="140"/>
                  </a:lnTo>
                  <a:lnTo>
                    <a:pt x="1149" y="146"/>
                  </a:lnTo>
                  <a:lnTo>
                    <a:pt x="1149" y="159"/>
                  </a:lnTo>
                  <a:lnTo>
                    <a:pt x="1142" y="166"/>
                  </a:lnTo>
                  <a:lnTo>
                    <a:pt x="1142" y="179"/>
                  </a:lnTo>
                  <a:lnTo>
                    <a:pt x="1136" y="186"/>
                  </a:lnTo>
                  <a:lnTo>
                    <a:pt x="1136" y="199"/>
                  </a:lnTo>
                  <a:lnTo>
                    <a:pt x="1129" y="206"/>
                  </a:lnTo>
                  <a:lnTo>
                    <a:pt x="1129" y="219"/>
                  </a:lnTo>
                  <a:lnTo>
                    <a:pt x="1122" y="226"/>
                  </a:lnTo>
                  <a:lnTo>
                    <a:pt x="1122" y="233"/>
                  </a:lnTo>
                  <a:lnTo>
                    <a:pt x="1116" y="246"/>
                  </a:lnTo>
                  <a:lnTo>
                    <a:pt x="1116" y="252"/>
                  </a:lnTo>
                  <a:lnTo>
                    <a:pt x="1109" y="266"/>
                  </a:lnTo>
                  <a:lnTo>
                    <a:pt x="1103" y="272"/>
                  </a:lnTo>
                  <a:lnTo>
                    <a:pt x="1096" y="286"/>
                  </a:lnTo>
                  <a:lnTo>
                    <a:pt x="1096" y="292"/>
                  </a:lnTo>
                  <a:lnTo>
                    <a:pt x="1089" y="299"/>
                  </a:lnTo>
                  <a:lnTo>
                    <a:pt x="1083" y="312"/>
                  </a:lnTo>
                  <a:lnTo>
                    <a:pt x="1076" y="319"/>
                  </a:lnTo>
                  <a:lnTo>
                    <a:pt x="1069" y="325"/>
                  </a:lnTo>
                  <a:lnTo>
                    <a:pt x="1069" y="332"/>
                  </a:lnTo>
                  <a:lnTo>
                    <a:pt x="1063" y="345"/>
                  </a:lnTo>
                  <a:lnTo>
                    <a:pt x="1056" y="352"/>
                  </a:lnTo>
                  <a:lnTo>
                    <a:pt x="1049" y="359"/>
                  </a:lnTo>
                  <a:lnTo>
                    <a:pt x="1043" y="372"/>
                  </a:lnTo>
                  <a:lnTo>
                    <a:pt x="1036" y="379"/>
                  </a:lnTo>
                  <a:lnTo>
                    <a:pt x="1029" y="385"/>
                  </a:lnTo>
                  <a:lnTo>
                    <a:pt x="1023" y="392"/>
                  </a:lnTo>
                  <a:lnTo>
                    <a:pt x="1016" y="399"/>
                  </a:lnTo>
                  <a:lnTo>
                    <a:pt x="1010" y="405"/>
                  </a:lnTo>
                  <a:lnTo>
                    <a:pt x="1003" y="418"/>
                  </a:lnTo>
                  <a:lnTo>
                    <a:pt x="996" y="425"/>
                  </a:lnTo>
                  <a:lnTo>
                    <a:pt x="983" y="432"/>
                  </a:lnTo>
                  <a:lnTo>
                    <a:pt x="976" y="438"/>
                  </a:lnTo>
                  <a:lnTo>
                    <a:pt x="970" y="445"/>
                  </a:lnTo>
                  <a:lnTo>
                    <a:pt x="963" y="452"/>
                  </a:lnTo>
                  <a:lnTo>
                    <a:pt x="956" y="458"/>
                  </a:lnTo>
                  <a:lnTo>
                    <a:pt x="950" y="465"/>
                  </a:lnTo>
                  <a:lnTo>
                    <a:pt x="936" y="472"/>
                  </a:lnTo>
                  <a:lnTo>
                    <a:pt x="930" y="478"/>
                  </a:lnTo>
                  <a:lnTo>
                    <a:pt x="923" y="485"/>
                  </a:lnTo>
                  <a:lnTo>
                    <a:pt x="917" y="492"/>
                  </a:lnTo>
                  <a:lnTo>
                    <a:pt x="903" y="498"/>
                  </a:lnTo>
                  <a:lnTo>
                    <a:pt x="897" y="505"/>
                  </a:lnTo>
                  <a:lnTo>
                    <a:pt x="890" y="505"/>
                  </a:lnTo>
                  <a:lnTo>
                    <a:pt x="877" y="511"/>
                  </a:lnTo>
                  <a:lnTo>
                    <a:pt x="870" y="518"/>
                  </a:lnTo>
                  <a:lnTo>
                    <a:pt x="863" y="525"/>
                  </a:lnTo>
                  <a:lnTo>
                    <a:pt x="850" y="525"/>
                  </a:lnTo>
                  <a:lnTo>
                    <a:pt x="843" y="531"/>
                  </a:lnTo>
                  <a:lnTo>
                    <a:pt x="830" y="538"/>
                  </a:lnTo>
                  <a:lnTo>
                    <a:pt x="824" y="545"/>
                  </a:lnTo>
                  <a:lnTo>
                    <a:pt x="817" y="545"/>
                  </a:lnTo>
                  <a:lnTo>
                    <a:pt x="804" y="551"/>
                  </a:lnTo>
                  <a:lnTo>
                    <a:pt x="797" y="558"/>
                  </a:lnTo>
                  <a:lnTo>
                    <a:pt x="784" y="558"/>
                  </a:lnTo>
                  <a:lnTo>
                    <a:pt x="777" y="565"/>
                  </a:lnTo>
                  <a:lnTo>
                    <a:pt x="764" y="565"/>
                  </a:lnTo>
                  <a:lnTo>
                    <a:pt x="757" y="571"/>
                  </a:lnTo>
                  <a:lnTo>
                    <a:pt x="744" y="571"/>
                  </a:lnTo>
                  <a:lnTo>
                    <a:pt x="737" y="578"/>
                  </a:lnTo>
                  <a:lnTo>
                    <a:pt x="724" y="578"/>
                  </a:lnTo>
                  <a:lnTo>
                    <a:pt x="717" y="578"/>
                  </a:lnTo>
                  <a:lnTo>
                    <a:pt x="704" y="585"/>
                  </a:lnTo>
                  <a:lnTo>
                    <a:pt x="697" y="585"/>
                  </a:lnTo>
                  <a:lnTo>
                    <a:pt x="684" y="585"/>
                  </a:lnTo>
                  <a:lnTo>
                    <a:pt x="677" y="591"/>
                  </a:lnTo>
                  <a:lnTo>
                    <a:pt x="664" y="591"/>
                  </a:lnTo>
                  <a:lnTo>
                    <a:pt x="657" y="591"/>
                  </a:lnTo>
                  <a:lnTo>
                    <a:pt x="644" y="591"/>
                  </a:lnTo>
                  <a:lnTo>
                    <a:pt x="638" y="591"/>
                  </a:lnTo>
                  <a:lnTo>
                    <a:pt x="624" y="598"/>
                  </a:lnTo>
                  <a:lnTo>
                    <a:pt x="618" y="598"/>
                  </a:lnTo>
                  <a:lnTo>
                    <a:pt x="604" y="598"/>
                  </a:lnTo>
                  <a:lnTo>
                    <a:pt x="591" y="598"/>
                  </a:lnTo>
                  <a:lnTo>
                    <a:pt x="584" y="598"/>
                  </a:lnTo>
                  <a:lnTo>
                    <a:pt x="571" y="598"/>
                  </a:lnTo>
                  <a:lnTo>
                    <a:pt x="564" y="598"/>
                  </a:lnTo>
                  <a:lnTo>
                    <a:pt x="551" y="598"/>
                  </a:lnTo>
                  <a:lnTo>
                    <a:pt x="544" y="598"/>
                  </a:lnTo>
                  <a:lnTo>
                    <a:pt x="531" y="598"/>
                  </a:lnTo>
                  <a:lnTo>
                    <a:pt x="518" y="598"/>
                  </a:lnTo>
                  <a:lnTo>
                    <a:pt x="511" y="591"/>
                  </a:lnTo>
                  <a:lnTo>
                    <a:pt x="498" y="591"/>
                  </a:lnTo>
                  <a:lnTo>
                    <a:pt x="491" y="591"/>
                  </a:lnTo>
                  <a:lnTo>
                    <a:pt x="478" y="591"/>
                  </a:lnTo>
                  <a:lnTo>
                    <a:pt x="471" y="591"/>
                  </a:lnTo>
                  <a:lnTo>
                    <a:pt x="458" y="585"/>
                  </a:lnTo>
                  <a:lnTo>
                    <a:pt x="451" y="585"/>
                  </a:lnTo>
                  <a:lnTo>
                    <a:pt x="438" y="585"/>
                  </a:lnTo>
                  <a:lnTo>
                    <a:pt x="425" y="578"/>
                  </a:lnTo>
                  <a:lnTo>
                    <a:pt x="418" y="578"/>
                  </a:lnTo>
                  <a:lnTo>
                    <a:pt x="405" y="578"/>
                  </a:lnTo>
                  <a:lnTo>
                    <a:pt x="398" y="571"/>
                  </a:lnTo>
                  <a:lnTo>
                    <a:pt x="385" y="571"/>
                  </a:lnTo>
                  <a:lnTo>
                    <a:pt x="378" y="565"/>
                  </a:lnTo>
                  <a:lnTo>
                    <a:pt x="372" y="565"/>
                  </a:lnTo>
                  <a:lnTo>
                    <a:pt x="358" y="558"/>
                  </a:lnTo>
                  <a:lnTo>
                    <a:pt x="352" y="558"/>
                  </a:lnTo>
                  <a:lnTo>
                    <a:pt x="339" y="551"/>
                  </a:lnTo>
                  <a:lnTo>
                    <a:pt x="332" y="545"/>
                  </a:lnTo>
                  <a:lnTo>
                    <a:pt x="319" y="545"/>
                  </a:lnTo>
                  <a:lnTo>
                    <a:pt x="312" y="538"/>
                  </a:lnTo>
                  <a:lnTo>
                    <a:pt x="305" y="531"/>
                  </a:lnTo>
                  <a:lnTo>
                    <a:pt x="292" y="525"/>
                  </a:lnTo>
                  <a:lnTo>
                    <a:pt x="285" y="525"/>
                  </a:lnTo>
                  <a:lnTo>
                    <a:pt x="272" y="518"/>
                  </a:lnTo>
                  <a:lnTo>
                    <a:pt x="265" y="511"/>
                  </a:lnTo>
                  <a:lnTo>
                    <a:pt x="259" y="505"/>
                  </a:lnTo>
                  <a:lnTo>
                    <a:pt x="246" y="505"/>
                  </a:lnTo>
                  <a:lnTo>
                    <a:pt x="239" y="498"/>
                  </a:lnTo>
                  <a:lnTo>
                    <a:pt x="232" y="492"/>
                  </a:lnTo>
                  <a:lnTo>
                    <a:pt x="226" y="485"/>
                  </a:lnTo>
                  <a:lnTo>
                    <a:pt x="212" y="478"/>
                  </a:lnTo>
                  <a:lnTo>
                    <a:pt x="206" y="472"/>
                  </a:lnTo>
                  <a:lnTo>
                    <a:pt x="199" y="465"/>
                  </a:lnTo>
                  <a:lnTo>
                    <a:pt x="186" y="458"/>
                  </a:lnTo>
                  <a:lnTo>
                    <a:pt x="179" y="452"/>
                  </a:lnTo>
                  <a:lnTo>
                    <a:pt x="172" y="445"/>
                  </a:lnTo>
                  <a:lnTo>
                    <a:pt x="166" y="438"/>
                  </a:lnTo>
                  <a:lnTo>
                    <a:pt x="159" y="432"/>
                  </a:lnTo>
                  <a:lnTo>
                    <a:pt x="153" y="425"/>
                  </a:lnTo>
                  <a:lnTo>
                    <a:pt x="146" y="418"/>
                  </a:lnTo>
                  <a:lnTo>
                    <a:pt x="139" y="405"/>
                  </a:lnTo>
                  <a:lnTo>
                    <a:pt x="133" y="399"/>
                  </a:lnTo>
                  <a:lnTo>
                    <a:pt x="126" y="392"/>
                  </a:lnTo>
                  <a:lnTo>
                    <a:pt x="119" y="385"/>
                  </a:lnTo>
                  <a:lnTo>
                    <a:pt x="113" y="379"/>
                  </a:lnTo>
                  <a:lnTo>
                    <a:pt x="99" y="372"/>
                  </a:lnTo>
                  <a:lnTo>
                    <a:pt x="99" y="359"/>
                  </a:lnTo>
                  <a:lnTo>
                    <a:pt x="93" y="352"/>
                  </a:lnTo>
                  <a:lnTo>
                    <a:pt x="86" y="345"/>
                  </a:lnTo>
                  <a:lnTo>
                    <a:pt x="79" y="332"/>
                  </a:lnTo>
                  <a:lnTo>
                    <a:pt x="73" y="325"/>
                  </a:lnTo>
                  <a:lnTo>
                    <a:pt x="66" y="319"/>
                  </a:lnTo>
                  <a:lnTo>
                    <a:pt x="60" y="312"/>
                  </a:lnTo>
                  <a:lnTo>
                    <a:pt x="60" y="299"/>
                  </a:lnTo>
                  <a:lnTo>
                    <a:pt x="53" y="292"/>
                  </a:lnTo>
                  <a:lnTo>
                    <a:pt x="46" y="286"/>
                  </a:lnTo>
                  <a:lnTo>
                    <a:pt x="40" y="272"/>
                  </a:lnTo>
                  <a:lnTo>
                    <a:pt x="40" y="266"/>
                  </a:lnTo>
                  <a:lnTo>
                    <a:pt x="33" y="252"/>
                  </a:lnTo>
                  <a:lnTo>
                    <a:pt x="26" y="246"/>
                  </a:lnTo>
                  <a:lnTo>
                    <a:pt x="26" y="233"/>
                  </a:lnTo>
                  <a:lnTo>
                    <a:pt x="20" y="226"/>
                  </a:lnTo>
                  <a:lnTo>
                    <a:pt x="13" y="219"/>
                  </a:lnTo>
                  <a:lnTo>
                    <a:pt x="13" y="206"/>
                  </a:lnTo>
                  <a:lnTo>
                    <a:pt x="6" y="199"/>
                  </a:lnTo>
                  <a:lnTo>
                    <a:pt x="6" y="186"/>
                  </a:lnTo>
                  <a:lnTo>
                    <a:pt x="0" y="179"/>
                  </a:lnTo>
                  <a:lnTo>
                    <a:pt x="0" y="166"/>
                  </a:lnTo>
                  <a:lnTo>
                    <a:pt x="0" y="159"/>
                  </a:lnTo>
                  <a:lnTo>
                    <a:pt x="571" y="0"/>
                  </a:lnTo>
                  <a:lnTo>
                    <a:pt x="1169" y="0"/>
                  </a:lnTo>
                  <a:close/>
                </a:path>
              </a:pathLst>
            </a:custGeom>
            <a:solidFill>
              <a:srgbClr val="3366FF"/>
            </a:solidFill>
            <a:ln w="11113">
              <a:solidFill>
                <a:srgbClr val="000000"/>
              </a:solidFill>
              <a:prstDash val="solid"/>
              <a:round/>
              <a:headEnd/>
              <a:tailEnd/>
            </a:ln>
          </p:spPr>
          <p:txBody>
            <a:bodyPr/>
            <a:lstStyle/>
            <a:p>
              <a:endParaRPr lang="en-US"/>
            </a:p>
          </p:txBody>
        </p:sp>
        <p:sp>
          <p:nvSpPr>
            <p:cNvPr id="20505" name="Freeform 28"/>
            <p:cNvSpPr>
              <a:spLocks/>
            </p:cNvSpPr>
            <p:nvPr/>
          </p:nvSpPr>
          <p:spPr bwMode="auto">
            <a:xfrm>
              <a:off x="2267" y="2154"/>
              <a:ext cx="591" cy="159"/>
            </a:xfrm>
            <a:custGeom>
              <a:avLst/>
              <a:gdLst>
                <a:gd name="T0" fmla="*/ 20 w 591"/>
                <a:gd name="T1" fmla="*/ 159 h 159"/>
                <a:gd name="T2" fmla="*/ 20 w 591"/>
                <a:gd name="T3" fmla="*/ 159 h 159"/>
                <a:gd name="T4" fmla="*/ 13 w 591"/>
                <a:gd name="T5" fmla="*/ 146 h 159"/>
                <a:gd name="T6" fmla="*/ 13 w 591"/>
                <a:gd name="T7" fmla="*/ 146 h 159"/>
                <a:gd name="T8" fmla="*/ 13 w 591"/>
                <a:gd name="T9" fmla="*/ 146 h 159"/>
                <a:gd name="T10" fmla="*/ 13 w 591"/>
                <a:gd name="T11" fmla="*/ 140 h 159"/>
                <a:gd name="T12" fmla="*/ 13 w 591"/>
                <a:gd name="T13" fmla="*/ 140 h 159"/>
                <a:gd name="T14" fmla="*/ 13 w 591"/>
                <a:gd name="T15" fmla="*/ 140 h 159"/>
                <a:gd name="T16" fmla="*/ 6 w 591"/>
                <a:gd name="T17" fmla="*/ 126 h 159"/>
                <a:gd name="T18" fmla="*/ 6 w 591"/>
                <a:gd name="T19" fmla="*/ 126 h 159"/>
                <a:gd name="T20" fmla="*/ 6 w 591"/>
                <a:gd name="T21" fmla="*/ 126 h 159"/>
                <a:gd name="T22" fmla="*/ 6 w 591"/>
                <a:gd name="T23" fmla="*/ 120 h 159"/>
                <a:gd name="T24" fmla="*/ 6 w 591"/>
                <a:gd name="T25" fmla="*/ 120 h 159"/>
                <a:gd name="T26" fmla="*/ 6 w 591"/>
                <a:gd name="T27" fmla="*/ 120 h 159"/>
                <a:gd name="T28" fmla="*/ 6 w 591"/>
                <a:gd name="T29" fmla="*/ 106 h 159"/>
                <a:gd name="T30" fmla="*/ 6 w 591"/>
                <a:gd name="T31" fmla="*/ 106 h 159"/>
                <a:gd name="T32" fmla="*/ 6 w 591"/>
                <a:gd name="T33" fmla="*/ 106 h 159"/>
                <a:gd name="T34" fmla="*/ 6 w 591"/>
                <a:gd name="T35" fmla="*/ 93 h 159"/>
                <a:gd name="T36" fmla="*/ 6 w 591"/>
                <a:gd name="T37" fmla="*/ 93 h 159"/>
                <a:gd name="T38" fmla="*/ 6 w 591"/>
                <a:gd name="T39" fmla="*/ 93 h 159"/>
                <a:gd name="T40" fmla="*/ 0 w 591"/>
                <a:gd name="T41" fmla="*/ 86 h 159"/>
                <a:gd name="T42" fmla="*/ 0 w 591"/>
                <a:gd name="T43" fmla="*/ 86 h 159"/>
                <a:gd name="T44" fmla="*/ 0 w 591"/>
                <a:gd name="T45" fmla="*/ 86 h 159"/>
                <a:gd name="T46" fmla="*/ 0 w 591"/>
                <a:gd name="T47" fmla="*/ 73 h 159"/>
                <a:gd name="T48" fmla="*/ 0 w 591"/>
                <a:gd name="T49" fmla="*/ 73 h 159"/>
                <a:gd name="T50" fmla="*/ 0 w 591"/>
                <a:gd name="T51" fmla="*/ 73 h 159"/>
                <a:gd name="T52" fmla="*/ 0 w 591"/>
                <a:gd name="T53" fmla="*/ 66 h 159"/>
                <a:gd name="T54" fmla="*/ 0 w 591"/>
                <a:gd name="T55" fmla="*/ 66 h 159"/>
                <a:gd name="T56" fmla="*/ 0 w 591"/>
                <a:gd name="T57" fmla="*/ 66 h 159"/>
                <a:gd name="T58" fmla="*/ 0 w 591"/>
                <a:gd name="T59" fmla="*/ 53 h 159"/>
                <a:gd name="T60" fmla="*/ 0 w 591"/>
                <a:gd name="T61" fmla="*/ 53 h 159"/>
                <a:gd name="T62" fmla="*/ 0 w 591"/>
                <a:gd name="T63" fmla="*/ 53 h 159"/>
                <a:gd name="T64" fmla="*/ 0 w 591"/>
                <a:gd name="T65" fmla="*/ 47 h 159"/>
                <a:gd name="T66" fmla="*/ 0 w 591"/>
                <a:gd name="T67" fmla="*/ 47 h 159"/>
                <a:gd name="T68" fmla="*/ 0 w 591"/>
                <a:gd name="T69" fmla="*/ 47 h 159"/>
                <a:gd name="T70" fmla="*/ 0 w 591"/>
                <a:gd name="T71" fmla="*/ 33 h 159"/>
                <a:gd name="T72" fmla="*/ 0 w 591"/>
                <a:gd name="T73" fmla="*/ 33 h 159"/>
                <a:gd name="T74" fmla="*/ 591 w 591"/>
                <a:gd name="T75" fmla="*/ 0 h 159"/>
                <a:gd name="T76" fmla="*/ 20 w 591"/>
                <a:gd name="T77" fmla="*/ 159 h 1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91" h="159">
                  <a:moveTo>
                    <a:pt x="20" y="159"/>
                  </a:moveTo>
                  <a:lnTo>
                    <a:pt x="20" y="159"/>
                  </a:lnTo>
                  <a:lnTo>
                    <a:pt x="13" y="146"/>
                  </a:lnTo>
                  <a:lnTo>
                    <a:pt x="13" y="140"/>
                  </a:lnTo>
                  <a:lnTo>
                    <a:pt x="6" y="126"/>
                  </a:lnTo>
                  <a:lnTo>
                    <a:pt x="6" y="120"/>
                  </a:lnTo>
                  <a:lnTo>
                    <a:pt x="6" y="106"/>
                  </a:lnTo>
                  <a:lnTo>
                    <a:pt x="6" y="93"/>
                  </a:lnTo>
                  <a:lnTo>
                    <a:pt x="0" y="86"/>
                  </a:lnTo>
                  <a:lnTo>
                    <a:pt x="0" y="73"/>
                  </a:lnTo>
                  <a:lnTo>
                    <a:pt x="0" y="66"/>
                  </a:lnTo>
                  <a:lnTo>
                    <a:pt x="0" y="53"/>
                  </a:lnTo>
                  <a:lnTo>
                    <a:pt x="0" y="47"/>
                  </a:lnTo>
                  <a:lnTo>
                    <a:pt x="0" y="33"/>
                  </a:lnTo>
                  <a:lnTo>
                    <a:pt x="591" y="0"/>
                  </a:lnTo>
                  <a:lnTo>
                    <a:pt x="20" y="159"/>
                  </a:lnTo>
                  <a:close/>
                </a:path>
              </a:pathLst>
            </a:custGeom>
            <a:solidFill>
              <a:srgbClr val="33CCCC"/>
            </a:solidFill>
            <a:ln w="11113">
              <a:solidFill>
                <a:srgbClr val="000000"/>
              </a:solidFill>
              <a:prstDash val="solid"/>
              <a:round/>
              <a:headEnd/>
              <a:tailEnd/>
            </a:ln>
          </p:spPr>
          <p:txBody>
            <a:bodyPr/>
            <a:lstStyle/>
            <a:p>
              <a:endParaRPr lang="en-US"/>
            </a:p>
          </p:txBody>
        </p:sp>
        <p:sp>
          <p:nvSpPr>
            <p:cNvPr id="20506" name="Freeform 29"/>
            <p:cNvSpPr>
              <a:spLocks/>
            </p:cNvSpPr>
            <p:nvPr/>
          </p:nvSpPr>
          <p:spPr bwMode="auto">
            <a:xfrm>
              <a:off x="2267" y="1583"/>
              <a:ext cx="591" cy="604"/>
            </a:xfrm>
            <a:custGeom>
              <a:avLst/>
              <a:gdLst>
                <a:gd name="T0" fmla="*/ 0 w 591"/>
                <a:gd name="T1" fmla="*/ 598 h 604"/>
                <a:gd name="T2" fmla="*/ 0 w 591"/>
                <a:gd name="T3" fmla="*/ 584 h 604"/>
                <a:gd name="T4" fmla="*/ 0 w 591"/>
                <a:gd name="T5" fmla="*/ 564 h 604"/>
                <a:gd name="T6" fmla="*/ 0 w 591"/>
                <a:gd name="T7" fmla="*/ 551 h 604"/>
                <a:gd name="T8" fmla="*/ 0 w 591"/>
                <a:gd name="T9" fmla="*/ 544 h 604"/>
                <a:gd name="T10" fmla="*/ 0 w 591"/>
                <a:gd name="T11" fmla="*/ 525 h 604"/>
                <a:gd name="T12" fmla="*/ 0 w 591"/>
                <a:gd name="T13" fmla="*/ 511 h 604"/>
                <a:gd name="T14" fmla="*/ 0 w 591"/>
                <a:gd name="T15" fmla="*/ 505 h 604"/>
                <a:gd name="T16" fmla="*/ 6 w 591"/>
                <a:gd name="T17" fmla="*/ 478 h 604"/>
                <a:gd name="T18" fmla="*/ 6 w 591"/>
                <a:gd name="T19" fmla="*/ 471 h 604"/>
                <a:gd name="T20" fmla="*/ 6 w 591"/>
                <a:gd name="T21" fmla="*/ 458 h 604"/>
                <a:gd name="T22" fmla="*/ 13 w 591"/>
                <a:gd name="T23" fmla="*/ 438 h 604"/>
                <a:gd name="T24" fmla="*/ 13 w 591"/>
                <a:gd name="T25" fmla="*/ 432 h 604"/>
                <a:gd name="T26" fmla="*/ 20 w 591"/>
                <a:gd name="T27" fmla="*/ 418 h 604"/>
                <a:gd name="T28" fmla="*/ 20 w 591"/>
                <a:gd name="T29" fmla="*/ 398 h 604"/>
                <a:gd name="T30" fmla="*/ 26 w 591"/>
                <a:gd name="T31" fmla="*/ 392 h 604"/>
                <a:gd name="T32" fmla="*/ 26 w 591"/>
                <a:gd name="T33" fmla="*/ 378 h 604"/>
                <a:gd name="T34" fmla="*/ 33 w 591"/>
                <a:gd name="T35" fmla="*/ 358 h 604"/>
                <a:gd name="T36" fmla="*/ 40 w 591"/>
                <a:gd name="T37" fmla="*/ 352 h 604"/>
                <a:gd name="T38" fmla="*/ 46 w 591"/>
                <a:gd name="T39" fmla="*/ 345 h 604"/>
                <a:gd name="T40" fmla="*/ 53 w 591"/>
                <a:gd name="T41" fmla="*/ 325 h 604"/>
                <a:gd name="T42" fmla="*/ 60 w 591"/>
                <a:gd name="T43" fmla="*/ 312 h 604"/>
                <a:gd name="T44" fmla="*/ 60 w 591"/>
                <a:gd name="T45" fmla="*/ 305 h 604"/>
                <a:gd name="T46" fmla="*/ 73 w 591"/>
                <a:gd name="T47" fmla="*/ 285 h 604"/>
                <a:gd name="T48" fmla="*/ 80 w 591"/>
                <a:gd name="T49" fmla="*/ 279 h 604"/>
                <a:gd name="T50" fmla="*/ 80 w 591"/>
                <a:gd name="T51" fmla="*/ 266 h 604"/>
                <a:gd name="T52" fmla="*/ 93 w 591"/>
                <a:gd name="T53" fmla="*/ 252 h 604"/>
                <a:gd name="T54" fmla="*/ 99 w 591"/>
                <a:gd name="T55" fmla="*/ 239 h 604"/>
                <a:gd name="T56" fmla="*/ 106 w 591"/>
                <a:gd name="T57" fmla="*/ 232 h 604"/>
                <a:gd name="T58" fmla="*/ 119 w 591"/>
                <a:gd name="T59" fmla="*/ 219 h 604"/>
                <a:gd name="T60" fmla="*/ 119 w 591"/>
                <a:gd name="T61" fmla="*/ 206 h 604"/>
                <a:gd name="T62" fmla="*/ 133 w 591"/>
                <a:gd name="T63" fmla="*/ 199 h 604"/>
                <a:gd name="T64" fmla="*/ 146 w 591"/>
                <a:gd name="T65" fmla="*/ 186 h 604"/>
                <a:gd name="T66" fmla="*/ 153 w 591"/>
                <a:gd name="T67" fmla="*/ 179 h 604"/>
                <a:gd name="T68" fmla="*/ 159 w 591"/>
                <a:gd name="T69" fmla="*/ 166 h 604"/>
                <a:gd name="T70" fmla="*/ 173 w 591"/>
                <a:gd name="T71" fmla="*/ 153 h 604"/>
                <a:gd name="T72" fmla="*/ 179 w 591"/>
                <a:gd name="T73" fmla="*/ 146 h 604"/>
                <a:gd name="T74" fmla="*/ 186 w 591"/>
                <a:gd name="T75" fmla="*/ 139 h 604"/>
                <a:gd name="T76" fmla="*/ 199 w 591"/>
                <a:gd name="T77" fmla="*/ 126 h 604"/>
                <a:gd name="T78" fmla="*/ 206 w 591"/>
                <a:gd name="T79" fmla="*/ 119 h 604"/>
                <a:gd name="T80" fmla="*/ 219 w 591"/>
                <a:gd name="T81" fmla="*/ 113 h 604"/>
                <a:gd name="T82" fmla="*/ 232 w 591"/>
                <a:gd name="T83" fmla="*/ 99 h 604"/>
                <a:gd name="T84" fmla="*/ 246 w 591"/>
                <a:gd name="T85" fmla="*/ 93 h 604"/>
                <a:gd name="T86" fmla="*/ 252 w 591"/>
                <a:gd name="T87" fmla="*/ 86 h 604"/>
                <a:gd name="T88" fmla="*/ 266 w 591"/>
                <a:gd name="T89" fmla="*/ 73 h 604"/>
                <a:gd name="T90" fmla="*/ 279 w 591"/>
                <a:gd name="T91" fmla="*/ 73 h 604"/>
                <a:gd name="T92" fmla="*/ 285 w 591"/>
                <a:gd name="T93" fmla="*/ 66 h 604"/>
                <a:gd name="T94" fmla="*/ 305 w 591"/>
                <a:gd name="T95" fmla="*/ 53 h 604"/>
                <a:gd name="T96" fmla="*/ 312 w 591"/>
                <a:gd name="T97" fmla="*/ 46 h 604"/>
                <a:gd name="T98" fmla="*/ 325 w 591"/>
                <a:gd name="T99" fmla="*/ 46 h 604"/>
                <a:gd name="T100" fmla="*/ 339 w 591"/>
                <a:gd name="T101" fmla="*/ 33 h 604"/>
                <a:gd name="T102" fmla="*/ 352 w 591"/>
                <a:gd name="T103" fmla="*/ 33 h 604"/>
                <a:gd name="T104" fmla="*/ 359 w 591"/>
                <a:gd name="T105" fmla="*/ 26 h 604"/>
                <a:gd name="T106" fmla="*/ 378 w 591"/>
                <a:gd name="T107" fmla="*/ 20 h 604"/>
                <a:gd name="T108" fmla="*/ 392 w 591"/>
                <a:gd name="T109" fmla="*/ 13 h 604"/>
                <a:gd name="T110" fmla="*/ 398 w 591"/>
                <a:gd name="T111" fmla="*/ 13 h 604"/>
                <a:gd name="T112" fmla="*/ 418 w 591"/>
                <a:gd name="T113" fmla="*/ 6 h 604"/>
                <a:gd name="T114" fmla="*/ 425 w 591"/>
                <a:gd name="T115" fmla="*/ 6 h 604"/>
                <a:gd name="T116" fmla="*/ 591 w 591"/>
                <a:gd name="T117" fmla="*/ 571 h 6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91" h="604">
                  <a:moveTo>
                    <a:pt x="0" y="604"/>
                  </a:moveTo>
                  <a:lnTo>
                    <a:pt x="0" y="604"/>
                  </a:lnTo>
                  <a:lnTo>
                    <a:pt x="0" y="598"/>
                  </a:lnTo>
                  <a:lnTo>
                    <a:pt x="0" y="584"/>
                  </a:lnTo>
                  <a:lnTo>
                    <a:pt x="0" y="571"/>
                  </a:lnTo>
                  <a:lnTo>
                    <a:pt x="0" y="564"/>
                  </a:lnTo>
                  <a:lnTo>
                    <a:pt x="0" y="551"/>
                  </a:lnTo>
                  <a:lnTo>
                    <a:pt x="0" y="544"/>
                  </a:lnTo>
                  <a:lnTo>
                    <a:pt x="0" y="531"/>
                  </a:lnTo>
                  <a:lnTo>
                    <a:pt x="0" y="525"/>
                  </a:lnTo>
                  <a:lnTo>
                    <a:pt x="0" y="511"/>
                  </a:lnTo>
                  <a:lnTo>
                    <a:pt x="0" y="505"/>
                  </a:lnTo>
                  <a:lnTo>
                    <a:pt x="0" y="491"/>
                  </a:lnTo>
                  <a:lnTo>
                    <a:pt x="6" y="478"/>
                  </a:lnTo>
                  <a:lnTo>
                    <a:pt x="6" y="471"/>
                  </a:lnTo>
                  <a:lnTo>
                    <a:pt x="6" y="458"/>
                  </a:lnTo>
                  <a:lnTo>
                    <a:pt x="6" y="451"/>
                  </a:lnTo>
                  <a:lnTo>
                    <a:pt x="13" y="438"/>
                  </a:lnTo>
                  <a:lnTo>
                    <a:pt x="13" y="432"/>
                  </a:lnTo>
                  <a:lnTo>
                    <a:pt x="20" y="418"/>
                  </a:lnTo>
                  <a:lnTo>
                    <a:pt x="20" y="412"/>
                  </a:lnTo>
                  <a:lnTo>
                    <a:pt x="20" y="398"/>
                  </a:lnTo>
                  <a:lnTo>
                    <a:pt x="26" y="392"/>
                  </a:lnTo>
                  <a:lnTo>
                    <a:pt x="26" y="378"/>
                  </a:lnTo>
                  <a:lnTo>
                    <a:pt x="33" y="372"/>
                  </a:lnTo>
                  <a:lnTo>
                    <a:pt x="33" y="358"/>
                  </a:lnTo>
                  <a:lnTo>
                    <a:pt x="40" y="352"/>
                  </a:lnTo>
                  <a:lnTo>
                    <a:pt x="46" y="345"/>
                  </a:lnTo>
                  <a:lnTo>
                    <a:pt x="46" y="332"/>
                  </a:lnTo>
                  <a:lnTo>
                    <a:pt x="53" y="325"/>
                  </a:lnTo>
                  <a:lnTo>
                    <a:pt x="60" y="312"/>
                  </a:lnTo>
                  <a:lnTo>
                    <a:pt x="60" y="305"/>
                  </a:lnTo>
                  <a:lnTo>
                    <a:pt x="66" y="292"/>
                  </a:lnTo>
                  <a:lnTo>
                    <a:pt x="73" y="285"/>
                  </a:lnTo>
                  <a:lnTo>
                    <a:pt x="80" y="279"/>
                  </a:lnTo>
                  <a:lnTo>
                    <a:pt x="80" y="266"/>
                  </a:lnTo>
                  <a:lnTo>
                    <a:pt x="86" y="259"/>
                  </a:lnTo>
                  <a:lnTo>
                    <a:pt x="93" y="252"/>
                  </a:lnTo>
                  <a:lnTo>
                    <a:pt x="99" y="239"/>
                  </a:lnTo>
                  <a:lnTo>
                    <a:pt x="106" y="232"/>
                  </a:lnTo>
                  <a:lnTo>
                    <a:pt x="113" y="226"/>
                  </a:lnTo>
                  <a:lnTo>
                    <a:pt x="119" y="219"/>
                  </a:lnTo>
                  <a:lnTo>
                    <a:pt x="119" y="206"/>
                  </a:lnTo>
                  <a:lnTo>
                    <a:pt x="133" y="199"/>
                  </a:lnTo>
                  <a:lnTo>
                    <a:pt x="139" y="192"/>
                  </a:lnTo>
                  <a:lnTo>
                    <a:pt x="146" y="186"/>
                  </a:lnTo>
                  <a:lnTo>
                    <a:pt x="153" y="179"/>
                  </a:lnTo>
                  <a:lnTo>
                    <a:pt x="159" y="166"/>
                  </a:lnTo>
                  <a:lnTo>
                    <a:pt x="166" y="159"/>
                  </a:lnTo>
                  <a:lnTo>
                    <a:pt x="173" y="153"/>
                  </a:lnTo>
                  <a:lnTo>
                    <a:pt x="179" y="146"/>
                  </a:lnTo>
                  <a:lnTo>
                    <a:pt x="186" y="139"/>
                  </a:lnTo>
                  <a:lnTo>
                    <a:pt x="192" y="133"/>
                  </a:lnTo>
                  <a:lnTo>
                    <a:pt x="199" y="126"/>
                  </a:lnTo>
                  <a:lnTo>
                    <a:pt x="206" y="119"/>
                  </a:lnTo>
                  <a:lnTo>
                    <a:pt x="219" y="113"/>
                  </a:lnTo>
                  <a:lnTo>
                    <a:pt x="226" y="106"/>
                  </a:lnTo>
                  <a:lnTo>
                    <a:pt x="232" y="99"/>
                  </a:lnTo>
                  <a:lnTo>
                    <a:pt x="246" y="93"/>
                  </a:lnTo>
                  <a:lnTo>
                    <a:pt x="252" y="86"/>
                  </a:lnTo>
                  <a:lnTo>
                    <a:pt x="259" y="80"/>
                  </a:lnTo>
                  <a:lnTo>
                    <a:pt x="266" y="73"/>
                  </a:lnTo>
                  <a:lnTo>
                    <a:pt x="279" y="73"/>
                  </a:lnTo>
                  <a:lnTo>
                    <a:pt x="285" y="66"/>
                  </a:lnTo>
                  <a:lnTo>
                    <a:pt x="292" y="60"/>
                  </a:lnTo>
                  <a:lnTo>
                    <a:pt x="305" y="53"/>
                  </a:lnTo>
                  <a:lnTo>
                    <a:pt x="312" y="46"/>
                  </a:lnTo>
                  <a:lnTo>
                    <a:pt x="325" y="46"/>
                  </a:lnTo>
                  <a:lnTo>
                    <a:pt x="332" y="40"/>
                  </a:lnTo>
                  <a:lnTo>
                    <a:pt x="339" y="33"/>
                  </a:lnTo>
                  <a:lnTo>
                    <a:pt x="352" y="33"/>
                  </a:lnTo>
                  <a:lnTo>
                    <a:pt x="359" y="26"/>
                  </a:lnTo>
                  <a:lnTo>
                    <a:pt x="372" y="26"/>
                  </a:lnTo>
                  <a:lnTo>
                    <a:pt x="378" y="20"/>
                  </a:lnTo>
                  <a:lnTo>
                    <a:pt x="392" y="13"/>
                  </a:lnTo>
                  <a:lnTo>
                    <a:pt x="398" y="13"/>
                  </a:lnTo>
                  <a:lnTo>
                    <a:pt x="405" y="6"/>
                  </a:lnTo>
                  <a:lnTo>
                    <a:pt x="418" y="6"/>
                  </a:lnTo>
                  <a:lnTo>
                    <a:pt x="425" y="6"/>
                  </a:lnTo>
                  <a:lnTo>
                    <a:pt x="438" y="0"/>
                  </a:lnTo>
                  <a:lnTo>
                    <a:pt x="591" y="571"/>
                  </a:lnTo>
                  <a:lnTo>
                    <a:pt x="0" y="604"/>
                  </a:lnTo>
                  <a:close/>
                </a:path>
              </a:pathLst>
            </a:custGeom>
            <a:solidFill>
              <a:srgbClr val="008080"/>
            </a:solidFill>
            <a:ln w="11113">
              <a:solidFill>
                <a:srgbClr val="000000"/>
              </a:solidFill>
              <a:prstDash val="solid"/>
              <a:round/>
              <a:headEnd/>
              <a:tailEnd/>
            </a:ln>
          </p:spPr>
          <p:txBody>
            <a:bodyPr/>
            <a:lstStyle/>
            <a:p>
              <a:endParaRPr lang="en-US"/>
            </a:p>
          </p:txBody>
        </p:sp>
        <p:sp>
          <p:nvSpPr>
            <p:cNvPr id="20507" name="Freeform 30"/>
            <p:cNvSpPr>
              <a:spLocks/>
            </p:cNvSpPr>
            <p:nvPr/>
          </p:nvSpPr>
          <p:spPr bwMode="auto">
            <a:xfrm>
              <a:off x="2705" y="1563"/>
              <a:ext cx="153" cy="591"/>
            </a:xfrm>
            <a:custGeom>
              <a:avLst/>
              <a:gdLst>
                <a:gd name="T0" fmla="*/ 0 w 153"/>
                <a:gd name="T1" fmla="*/ 20 h 591"/>
                <a:gd name="T2" fmla="*/ 0 w 153"/>
                <a:gd name="T3" fmla="*/ 20 h 591"/>
                <a:gd name="T4" fmla="*/ 7 w 153"/>
                <a:gd name="T5" fmla="*/ 20 h 591"/>
                <a:gd name="T6" fmla="*/ 7 w 153"/>
                <a:gd name="T7" fmla="*/ 20 h 591"/>
                <a:gd name="T8" fmla="*/ 7 w 153"/>
                <a:gd name="T9" fmla="*/ 20 h 591"/>
                <a:gd name="T10" fmla="*/ 20 w 153"/>
                <a:gd name="T11" fmla="*/ 13 h 591"/>
                <a:gd name="T12" fmla="*/ 20 w 153"/>
                <a:gd name="T13" fmla="*/ 13 h 591"/>
                <a:gd name="T14" fmla="*/ 20 w 153"/>
                <a:gd name="T15" fmla="*/ 13 h 591"/>
                <a:gd name="T16" fmla="*/ 33 w 153"/>
                <a:gd name="T17" fmla="*/ 13 h 591"/>
                <a:gd name="T18" fmla="*/ 33 w 153"/>
                <a:gd name="T19" fmla="*/ 13 h 591"/>
                <a:gd name="T20" fmla="*/ 33 w 153"/>
                <a:gd name="T21" fmla="*/ 13 h 591"/>
                <a:gd name="T22" fmla="*/ 40 w 153"/>
                <a:gd name="T23" fmla="*/ 13 h 591"/>
                <a:gd name="T24" fmla="*/ 40 w 153"/>
                <a:gd name="T25" fmla="*/ 13 h 591"/>
                <a:gd name="T26" fmla="*/ 40 w 153"/>
                <a:gd name="T27" fmla="*/ 13 h 591"/>
                <a:gd name="T28" fmla="*/ 53 w 153"/>
                <a:gd name="T29" fmla="*/ 7 h 591"/>
                <a:gd name="T30" fmla="*/ 53 w 153"/>
                <a:gd name="T31" fmla="*/ 7 h 591"/>
                <a:gd name="T32" fmla="*/ 53 w 153"/>
                <a:gd name="T33" fmla="*/ 7 h 591"/>
                <a:gd name="T34" fmla="*/ 60 w 153"/>
                <a:gd name="T35" fmla="*/ 7 h 591"/>
                <a:gd name="T36" fmla="*/ 60 w 153"/>
                <a:gd name="T37" fmla="*/ 7 h 591"/>
                <a:gd name="T38" fmla="*/ 60 w 153"/>
                <a:gd name="T39" fmla="*/ 7 h 591"/>
                <a:gd name="T40" fmla="*/ 73 w 153"/>
                <a:gd name="T41" fmla="*/ 7 h 591"/>
                <a:gd name="T42" fmla="*/ 73 w 153"/>
                <a:gd name="T43" fmla="*/ 7 h 591"/>
                <a:gd name="T44" fmla="*/ 73 w 153"/>
                <a:gd name="T45" fmla="*/ 7 h 591"/>
                <a:gd name="T46" fmla="*/ 80 w 153"/>
                <a:gd name="T47" fmla="*/ 7 h 591"/>
                <a:gd name="T48" fmla="*/ 80 w 153"/>
                <a:gd name="T49" fmla="*/ 7 h 591"/>
                <a:gd name="T50" fmla="*/ 80 w 153"/>
                <a:gd name="T51" fmla="*/ 7 h 591"/>
                <a:gd name="T52" fmla="*/ 93 w 153"/>
                <a:gd name="T53" fmla="*/ 0 h 591"/>
                <a:gd name="T54" fmla="*/ 93 w 153"/>
                <a:gd name="T55" fmla="*/ 0 h 591"/>
                <a:gd name="T56" fmla="*/ 93 w 153"/>
                <a:gd name="T57" fmla="*/ 0 h 591"/>
                <a:gd name="T58" fmla="*/ 100 w 153"/>
                <a:gd name="T59" fmla="*/ 0 h 591"/>
                <a:gd name="T60" fmla="*/ 100 w 153"/>
                <a:gd name="T61" fmla="*/ 0 h 591"/>
                <a:gd name="T62" fmla="*/ 100 w 153"/>
                <a:gd name="T63" fmla="*/ 0 h 591"/>
                <a:gd name="T64" fmla="*/ 113 w 153"/>
                <a:gd name="T65" fmla="*/ 0 h 591"/>
                <a:gd name="T66" fmla="*/ 113 w 153"/>
                <a:gd name="T67" fmla="*/ 0 h 591"/>
                <a:gd name="T68" fmla="*/ 113 w 153"/>
                <a:gd name="T69" fmla="*/ 0 h 591"/>
                <a:gd name="T70" fmla="*/ 126 w 153"/>
                <a:gd name="T71" fmla="*/ 0 h 591"/>
                <a:gd name="T72" fmla="*/ 126 w 153"/>
                <a:gd name="T73" fmla="*/ 0 h 591"/>
                <a:gd name="T74" fmla="*/ 126 w 153"/>
                <a:gd name="T75" fmla="*/ 0 h 591"/>
                <a:gd name="T76" fmla="*/ 133 w 153"/>
                <a:gd name="T77" fmla="*/ 0 h 591"/>
                <a:gd name="T78" fmla="*/ 133 w 153"/>
                <a:gd name="T79" fmla="*/ 0 h 591"/>
                <a:gd name="T80" fmla="*/ 133 w 153"/>
                <a:gd name="T81" fmla="*/ 0 h 591"/>
                <a:gd name="T82" fmla="*/ 146 w 153"/>
                <a:gd name="T83" fmla="*/ 0 h 591"/>
                <a:gd name="T84" fmla="*/ 146 w 153"/>
                <a:gd name="T85" fmla="*/ 0 h 591"/>
                <a:gd name="T86" fmla="*/ 146 w 153"/>
                <a:gd name="T87" fmla="*/ 0 h 591"/>
                <a:gd name="T88" fmla="*/ 153 w 153"/>
                <a:gd name="T89" fmla="*/ 0 h 591"/>
                <a:gd name="T90" fmla="*/ 153 w 153"/>
                <a:gd name="T91" fmla="*/ 0 h 591"/>
                <a:gd name="T92" fmla="*/ 153 w 153"/>
                <a:gd name="T93" fmla="*/ 591 h 591"/>
                <a:gd name="T94" fmla="*/ 0 w 153"/>
                <a:gd name="T95" fmla="*/ 20 h 5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3" h="591">
                  <a:moveTo>
                    <a:pt x="0" y="20"/>
                  </a:moveTo>
                  <a:lnTo>
                    <a:pt x="0" y="20"/>
                  </a:lnTo>
                  <a:lnTo>
                    <a:pt x="7" y="20"/>
                  </a:lnTo>
                  <a:lnTo>
                    <a:pt x="20" y="13"/>
                  </a:lnTo>
                  <a:lnTo>
                    <a:pt x="33" y="13"/>
                  </a:lnTo>
                  <a:lnTo>
                    <a:pt x="40" y="13"/>
                  </a:lnTo>
                  <a:lnTo>
                    <a:pt x="53" y="7"/>
                  </a:lnTo>
                  <a:lnTo>
                    <a:pt x="60" y="7"/>
                  </a:lnTo>
                  <a:lnTo>
                    <a:pt x="73" y="7"/>
                  </a:lnTo>
                  <a:lnTo>
                    <a:pt x="80" y="7"/>
                  </a:lnTo>
                  <a:lnTo>
                    <a:pt x="93" y="0"/>
                  </a:lnTo>
                  <a:lnTo>
                    <a:pt x="100" y="0"/>
                  </a:lnTo>
                  <a:lnTo>
                    <a:pt x="113" y="0"/>
                  </a:lnTo>
                  <a:lnTo>
                    <a:pt x="126" y="0"/>
                  </a:lnTo>
                  <a:lnTo>
                    <a:pt x="133" y="0"/>
                  </a:lnTo>
                  <a:lnTo>
                    <a:pt x="146" y="0"/>
                  </a:lnTo>
                  <a:lnTo>
                    <a:pt x="153" y="0"/>
                  </a:lnTo>
                  <a:lnTo>
                    <a:pt x="153" y="591"/>
                  </a:lnTo>
                  <a:lnTo>
                    <a:pt x="0" y="20"/>
                  </a:lnTo>
                  <a:close/>
                </a:path>
              </a:pathLst>
            </a:custGeom>
            <a:solidFill>
              <a:srgbClr val="FFFF99"/>
            </a:solidFill>
            <a:ln w="11113">
              <a:solidFill>
                <a:srgbClr val="000000"/>
              </a:solidFill>
              <a:prstDash val="solid"/>
              <a:round/>
              <a:headEnd/>
              <a:tailEnd/>
            </a:ln>
          </p:spPr>
          <p:txBody>
            <a:bodyPr/>
            <a:lstStyle/>
            <a:p>
              <a:endParaRPr lang="en-US"/>
            </a:p>
          </p:txBody>
        </p:sp>
        <p:sp>
          <p:nvSpPr>
            <p:cNvPr id="20508" name="Rectangle 31"/>
            <p:cNvSpPr>
              <a:spLocks noChangeArrowheads="1"/>
            </p:cNvSpPr>
            <p:nvPr/>
          </p:nvSpPr>
          <p:spPr bwMode="auto">
            <a:xfrm>
              <a:off x="1835" y="2161"/>
              <a:ext cx="4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Beltz Wells</a:t>
              </a:r>
              <a:endParaRPr lang="en-US" altLang="en-US"/>
            </a:p>
          </p:txBody>
        </p:sp>
        <p:sp>
          <p:nvSpPr>
            <p:cNvPr id="20509" name="Rectangle 32"/>
            <p:cNvSpPr>
              <a:spLocks noChangeArrowheads="1"/>
            </p:cNvSpPr>
            <p:nvPr/>
          </p:nvSpPr>
          <p:spPr bwMode="auto">
            <a:xfrm>
              <a:off x="1974" y="2280"/>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4%</a:t>
              </a:r>
              <a:endParaRPr lang="en-US" altLang="en-US"/>
            </a:p>
          </p:txBody>
        </p:sp>
        <p:sp>
          <p:nvSpPr>
            <p:cNvPr id="20510" name="Rectangle 33"/>
            <p:cNvSpPr>
              <a:spLocks noChangeArrowheads="1"/>
            </p:cNvSpPr>
            <p:nvPr/>
          </p:nvSpPr>
          <p:spPr bwMode="auto">
            <a:xfrm>
              <a:off x="2499" y="1291"/>
              <a:ext cx="40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Tait Wells</a:t>
              </a:r>
              <a:endParaRPr lang="en-US" altLang="en-US"/>
            </a:p>
          </p:txBody>
        </p:sp>
        <p:sp>
          <p:nvSpPr>
            <p:cNvPr id="20511" name="Rectangle 34"/>
            <p:cNvSpPr>
              <a:spLocks noChangeArrowheads="1"/>
            </p:cNvSpPr>
            <p:nvPr/>
          </p:nvSpPr>
          <p:spPr bwMode="auto">
            <a:xfrm>
              <a:off x="2665" y="1410"/>
              <a:ext cx="1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3%</a:t>
              </a:r>
              <a:endParaRPr lang="en-US" altLang="en-US"/>
            </a:p>
          </p:txBody>
        </p:sp>
        <p:sp>
          <p:nvSpPr>
            <p:cNvPr id="20512" name="Rectangle 35"/>
            <p:cNvSpPr>
              <a:spLocks noChangeArrowheads="1"/>
            </p:cNvSpPr>
            <p:nvPr/>
          </p:nvSpPr>
          <p:spPr bwMode="auto">
            <a:xfrm>
              <a:off x="2094" y="1457"/>
              <a:ext cx="2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Loch </a:t>
              </a:r>
              <a:endParaRPr lang="en-US" altLang="en-US"/>
            </a:p>
          </p:txBody>
        </p:sp>
        <p:sp>
          <p:nvSpPr>
            <p:cNvPr id="20513" name="Rectangle 36"/>
            <p:cNvSpPr>
              <a:spLocks noChangeArrowheads="1"/>
            </p:cNvSpPr>
            <p:nvPr/>
          </p:nvSpPr>
          <p:spPr bwMode="auto">
            <a:xfrm>
              <a:off x="2028" y="1576"/>
              <a:ext cx="32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Lomond</a:t>
              </a:r>
              <a:endParaRPr lang="en-US" altLang="en-US"/>
            </a:p>
          </p:txBody>
        </p:sp>
        <p:sp>
          <p:nvSpPr>
            <p:cNvPr id="20514" name="Rectangle 37"/>
            <p:cNvSpPr>
              <a:spLocks noChangeArrowheads="1"/>
            </p:cNvSpPr>
            <p:nvPr/>
          </p:nvSpPr>
          <p:spPr bwMode="auto">
            <a:xfrm>
              <a:off x="2101" y="1696"/>
              <a:ext cx="1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22%</a:t>
              </a:r>
              <a:endParaRPr lang="en-US" altLang="en-US"/>
            </a:p>
          </p:txBody>
        </p:sp>
        <p:sp>
          <p:nvSpPr>
            <p:cNvPr id="20515" name="Rectangle 38"/>
            <p:cNvSpPr>
              <a:spLocks noChangeArrowheads="1"/>
            </p:cNvSpPr>
            <p:nvPr/>
          </p:nvSpPr>
          <p:spPr bwMode="auto">
            <a:xfrm>
              <a:off x="3037" y="2805"/>
              <a:ext cx="51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San Lorenzo </a:t>
              </a:r>
              <a:endParaRPr lang="en-US" altLang="en-US"/>
            </a:p>
          </p:txBody>
        </p:sp>
        <p:sp>
          <p:nvSpPr>
            <p:cNvPr id="20516" name="Rectangle 39"/>
            <p:cNvSpPr>
              <a:spLocks noChangeArrowheads="1"/>
            </p:cNvSpPr>
            <p:nvPr/>
          </p:nvSpPr>
          <p:spPr bwMode="auto">
            <a:xfrm>
              <a:off x="3177" y="2924"/>
              <a:ext cx="21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River</a:t>
              </a:r>
              <a:endParaRPr lang="en-US" altLang="en-US"/>
            </a:p>
          </p:txBody>
        </p:sp>
        <p:sp>
          <p:nvSpPr>
            <p:cNvPr id="20517" name="Rectangle 40"/>
            <p:cNvSpPr>
              <a:spLocks noChangeArrowheads="1"/>
            </p:cNvSpPr>
            <p:nvPr/>
          </p:nvSpPr>
          <p:spPr bwMode="auto">
            <a:xfrm>
              <a:off x="3190" y="3044"/>
              <a:ext cx="1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46%</a:t>
              </a:r>
              <a:endParaRPr lang="en-US" altLang="en-US"/>
            </a:p>
          </p:txBody>
        </p:sp>
        <p:sp>
          <p:nvSpPr>
            <p:cNvPr id="20518" name="Rectangle 41"/>
            <p:cNvSpPr>
              <a:spLocks noChangeArrowheads="1"/>
            </p:cNvSpPr>
            <p:nvPr/>
          </p:nvSpPr>
          <p:spPr bwMode="auto">
            <a:xfrm>
              <a:off x="3370" y="1483"/>
              <a:ext cx="49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North Coast </a:t>
              </a:r>
              <a:endParaRPr lang="en-US" altLang="en-US"/>
            </a:p>
          </p:txBody>
        </p:sp>
        <p:sp>
          <p:nvSpPr>
            <p:cNvPr id="20519" name="Rectangle 42"/>
            <p:cNvSpPr>
              <a:spLocks noChangeArrowheads="1"/>
            </p:cNvSpPr>
            <p:nvPr/>
          </p:nvSpPr>
          <p:spPr bwMode="auto">
            <a:xfrm>
              <a:off x="3443" y="1603"/>
              <a:ext cx="31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Streams</a:t>
              </a:r>
              <a:endParaRPr lang="en-US" altLang="en-US"/>
            </a:p>
          </p:txBody>
        </p:sp>
        <p:sp>
          <p:nvSpPr>
            <p:cNvPr id="20520" name="Rectangle 43"/>
            <p:cNvSpPr>
              <a:spLocks noChangeArrowheads="1"/>
            </p:cNvSpPr>
            <p:nvPr/>
          </p:nvSpPr>
          <p:spPr bwMode="auto">
            <a:xfrm>
              <a:off x="3516" y="1722"/>
              <a:ext cx="1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000000"/>
                  </a:solidFill>
                  <a:latin typeface="Times New Roman" pitchFamily="18" charset="0"/>
                </a:rPr>
                <a:t>25%</a:t>
              </a:r>
              <a:endParaRPr lang="en-US" altLang="en-US"/>
            </a:p>
          </p:txBody>
        </p:sp>
      </p:grpSp>
      <p:pic>
        <p:nvPicPr>
          <p:cNvPr id="20483" name="Picture 3" descr="Laguna brochure photo"/>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096000" y="1524000"/>
            <a:ext cx="2438400" cy="1347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descr="Beltz"/>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63525" y="4770438"/>
            <a:ext cx="2789238" cy="154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5" name="Picture 5" descr="River Intake"/>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900738" y="4745038"/>
            <a:ext cx="2833687" cy="157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6" name="Picture 6" descr="Loch Lomond brochure photo"/>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57200" y="1498600"/>
            <a:ext cx="3200400" cy="109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7" name="Text Box 7"/>
          <p:cNvSpPr txBox="1">
            <a:spLocks noChangeArrowheads="1"/>
          </p:cNvSpPr>
          <p:nvPr/>
        </p:nvSpPr>
        <p:spPr bwMode="auto">
          <a:xfrm>
            <a:off x="6324600" y="2971800"/>
            <a:ext cx="2209800" cy="5175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45720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algn="ctr" eaLnBrk="1" hangingPunct="1">
              <a:spcBef>
                <a:spcPct val="50000"/>
              </a:spcBef>
            </a:pPr>
            <a:r>
              <a:rPr lang="en-US" altLang="en-US" sz="1400">
                <a:solidFill>
                  <a:schemeClr val="tx1"/>
                </a:solidFill>
                <a:latin typeface="Arial" pitchFamily="34" charset="0"/>
              </a:rPr>
              <a:t>North Coast Streams (1890)</a:t>
            </a:r>
          </a:p>
        </p:txBody>
      </p:sp>
      <p:sp>
        <p:nvSpPr>
          <p:cNvPr id="20488" name="Text Box 8"/>
          <p:cNvSpPr txBox="1">
            <a:spLocks noChangeArrowheads="1"/>
          </p:cNvSpPr>
          <p:nvPr/>
        </p:nvSpPr>
        <p:spPr bwMode="auto">
          <a:xfrm>
            <a:off x="457200" y="2667000"/>
            <a:ext cx="2514600" cy="5175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45720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algn="ctr" eaLnBrk="1" hangingPunct="1">
              <a:spcBef>
                <a:spcPct val="50000"/>
              </a:spcBef>
            </a:pPr>
            <a:r>
              <a:rPr lang="en-US" altLang="en-US" sz="1400">
                <a:solidFill>
                  <a:schemeClr val="tx1"/>
                </a:solidFill>
                <a:latin typeface="Arial" pitchFamily="34" charset="0"/>
              </a:rPr>
              <a:t>Loch Lomond Reservoir (1960)</a:t>
            </a:r>
          </a:p>
        </p:txBody>
      </p:sp>
      <p:sp>
        <p:nvSpPr>
          <p:cNvPr id="20489" name="Text Box 9"/>
          <p:cNvSpPr txBox="1">
            <a:spLocks noChangeArrowheads="1"/>
          </p:cNvSpPr>
          <p:nvPr/>
        </p:nvSpPr>
        <p:spPr bwMode="auto">
          <a:xfrm>
            <a:off x="6324600" y="3810000"/>
            <a:ext cx="2133600" cy="5175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45720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algn="ctr" eaLnBrk="1" hangingPunct="1">
              <a:spcBef>
                <a:spcPct val="50000"/>
              </a:spcBef>
            </a:pPr>
            <a:r>
              <a:rPr lang="en-US" altLang="en-US" sz="1400">
                <a:solidFill>
                  <a:schemeClr val="tx1"/>
                </a:solidFill>
                <a:latin typeface="Arial" pitchFamily="34" charset="0"/>
              </a:rPr>
              <a:t>San Lorenzo River (1924)</a:t>
            </a:r>
          </a:p>
        </p:txBody>
      </p:sp>
      <p:sp>
        <p:nvSpPr>
          <p:cNvPr id="20490" name="Text Box 10"/>
          <p:cNvSpPr txBox="1">
            <a:spLocks noChangeArrowheads="1"/>
          </p:cNvSpPr>
          <p:nvPr/>
        </p:nvSpPr>
        <p:spPr bwMode="auto">
          <a:xfrm>
            <a:off x="990600" y="3886200"/>
            <a:ext cx="1905000" cy="5175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457200">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algn="ctr" eaLnBrk="1" hangingPunct="1">
              <a:spcBef>
                <a:spcPct val="50000"/>
              </a:spcBef>
            </a:pPr>
            <a:r>
              <a:rPr lang="en-US" altLang="en-US" sz="1400">
                <a:solidFill>
                  <a:schemeClr val="tx1"/>
                </a:solidFill>
                <a:latin typeface="Arial" pitchFamily="34" charset="0"/>
              </a:rPr>
              <a:t>Beltz Wells (1964)</a:t>
            </a:r>
          </a:p>
        </p:txBody>
      </p:sp>
      <p:sp>
        <p:nvSpPr>
          <p:cNvPr id="20491" name="Text Box 11"/>
          <p:cNvSpPr txBox="1">
            <a:spLocks noChangeArrowheads="1"/>
          </p:cNvSpPr>
          <p:nvPr/>
        </p:nvSpPr>
        <p:spPr bwMode="auto">
          <a:xfrm>
            <a:off x="381000" y="381000"/>
            <a:ext cx="320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r>
              <a:rPr lang="en-US" altLang="en-US" sz="3600">
                <a:solidFill>
                  <a:schemeClr val="bg1"/>
                </a:solidFill>
                <a:latin typeface="Arial" pitchFamily="34" charset="0"/>
              </a:rPr>
              <a:t>Water Sources</a:t>
            </a:r>
          </a:p>
        </p:txBody>
      </p:sp>
      <p:sp>
        <p:nvSpPr>
          <p:cNvPr id="20492" name="TextBox 4"/>
          <p:cNvSpPr txBox="1">
            <a:spLocks noChangeArrowheads="1"/>
          </p:cNvSpPr>
          <p:nvPr/>
        </p:nvSpPr>
        <p:spPr bwMode="auto">
          <a:xfrm>
            <a:off x="860425" y="3152775"/>
            <a:ext cx="1196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FF0000"/>
                </a:solidFill>
              </a:rPr>
              <a:t>TOC: 4-6 mg/L</a:t>
            </a:r>
          </a:p>
        </p:txBody>
      </p:sp>
      <p:sp>
        <p:nvSpPr>
          <p:cNvPr id="20493" name="TextBox 40"/>
          <p:cNvSpPr txBox="1">
            <a:spLocks noChangeArrowheads="1"/>
          </p:cNvSpPr>
          <p:nvPr/>
        </p:nvSpPr>
        <p:spPr bwMode="auto">
          <a:xfrm>
            <a:off x="1228725" y="4343400"/>
            <a:ext cx="1057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FF0000"/>
                </a:solidFill>
              </a:rPr>
              <a:t>TOC: 0 mg/L</a:t>
            </a:r>
          </a:p>
        </p:txBody>
      </p:sp>
      <p:sp>
        <p:nvSpPr>
          <p:cNvPr id="20494" name="TextBox 41"/>
          <p:cNvSpPr txBox="1">
            <a:spLocks noChangeArrowheads="1"/>
          </p:cNvSpPr>
          <p:nvPr/>
        </p:nvSpPr>
        <p:spPr bwMode="auto">
          <a:xfrm>
            <a:off x="6553200" y="3457575"/>
            <a:ext cx="1122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FF0000"/>
                </a:solidFill>
              </a:rPr>
              <a:t>TOC: &lt;1mg/L</a:t>
            </a:r>
          </a:p>
        </p:txBody>
      </p:sp>
      <p:sp>
        <p:nvSpPr>
          <p:cNvPr id="20495" name="TextBox 42"/>
          <p:cNvSpPr txBox="1">
            <a:spLocks noChangeArrowheads="1"/>
          </p:cNvSpPr>
          <p:nvPr/>
        </p:nvSpPr>
        <p:spPr bwMode="auto">
          <a:xfrm>
            <a:off x="6629400" y="4219575"/>
            <a:ext cx="1920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1200">
                <a:solidFill>
                  <a:srgbClr val="FF0000"/>
                </a:solidFill>
              </a:rPr>
              <a:t>TOC: 2-4 mg/L</a:t>
            </a:r>
          </a:p>
          <a:p>
            <a:pPr eaLnBrk="1" hangingPunct="1"/>
            <a:r>
              <a:rPr lang="en-US" altLang="en-US" sz="1200">
                <a:solidFill>
                  <a:srgbClr val="FF0000"/>
                </a:solidFill>
              </a:rPr>
              <a:t>( &gt;10 During High Flows)</a:t>
            </a:r>
          </a:p>
        </p:txBody>
      </p:sp>
    </p:spTree>
    <p:extLst>
      <p:ext uri="{BB962C8B-B14F-4D97-AF65-F5344CB8AC3E}">
        <p14:creationId xmlns:p14="http://schemas.microsoft.com/office/powerpoint/2010/main" val="3977327849"/>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512888"/>
            <a:ext cx="2962275"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AutoShape 21"/>
          <p:cNvSpPr>
            <a:spLocks noChangeArrowheads="1"/>
          </p:cNvSpPr>
          <p:nvPr/>
        </p:nvSpPr>
        <p:spPr bwMode="auto">
          <a:xfrm>
            <a:off x="5816600" y="1524000"/>
            <a:ext cx="2949575" cy="5110163"/>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endParaRPr lang="en-US" altLang="en-US" sz="1800">
              <a:solidFill>
                <a:schemeClr val="tx1"/>
              </a:solidFill>
              <a:latin typeface="Arial" pitchFamily="34" charset="0"/>
            </a:endParaRPr>
          </a:p>
        </p:txBody>
      </p:sp>
      <p:graphicFrame>
        <p:nvGraphicFramePr>
          <p:cNvPr id="12" name="Chart 11"/>
          <p:cNvGraphicFramePr>
            <a:graphicFrameLocks/>
          </p:cNvGraphicFramePr>
          <p:nvPr/>
        </p:nvGraphicFramePr>
        <p:xfrm>
          <a:off x="4649961" y="683577"/>
          <a:ext cx="4106944" cy="4512353"/>
        </p:xfrm>
        <a:graphic>
          <a:graphicData uri="http://schemas.openxmlformats.org/drawingml/2006/chart">
            <c:chart xmlns:c="http://schemas.openxmlformats.org/drawingml/2006/chart" xmlns:r="http://schemas.openxmlformats.org/officeDocument/2006/relationships" r:id="rId4"/>
          </a:graphicData>
        </a:graphic>
      </p:graphicFrame>
      <p:sp>
        <p:nvSpPr>
          <p:cNvPr id="21509" name="Rectangle 2"/>
          <p:cNvSpPr>
            <a:spLocks noGrp="1" noChangeArrowheads="1"/>
          </p:cNvSpPr>
          <p:nvPr>
            <p:ph type="title"/>
          </p:nvPr>
        </p:nvSpPr>
        <p:spPr>
          <a:xfrm>
            <a:off x="0" y="274638"/>
            <a:ext cx="9144000" cy="1143000"/>
          </a:xfrm>
        </p:spPr>
        <p:txBody>
          <a:bodyPr/>
          <a:lstStyle/>
          <a:p>
            <a:pPr eaLnBrk="1" hangingPunct="1"/>
            <a:r>
              <a:rPr lang="en-US" altLang="en-US" u="sng" smtClean="0"/>
              <a:t>THM Source Formation Potentials</a:t>
            </a:r>
          </a:p>
        </p:txBody>
      </p:sp>
      <p:graphicFrame>
        <p:nvGraphicFramePr>
          <p:cNvPr id="10" name="Chart 9"/>
          <p:cNvGraphicFramePr>
            <a:graphicFrameLocks/>
          </p:cNvGraphicFramePr>
          <p:nvPr/>
        </p:nvGraphicFramePr>
        <p:xfrm>
          <a:off x="762000" y="1683106"/>
          <a:ext cx="5594882" cy="3821987"/>
        </p:xfrm>
        <a:graphic>
          <a:graphicData uri="http://schemas.openxmlformats.org/drawingml/2006/chart">
            <c:chart xmlns:c="http://schemas.openxmlformats.org/drawingml/2006/chart" xmlns:r="http://schemas.openxmlformats.org/officeDocument/2006/relationships" r:id="rId5"/>
          </a:graphicData>
        </a:graphic>
      </p:graphicFrame>
      <p:sp>
        <p:nvSpPr>
          <p:cNvPr id="21511" name="TextBox 17"/>
          <p:cNvSpPr txBox="1">
            <a:spLocks noChangeArrowheads="1"/>
          </p:cNvSpPr>
          <p:nvPr/>
        </p:nvSpPr>
        <p:spPr bwMode="auto">
          <a:xfrm>
            <a:off x="1233488" y="2882900"/>
            <a:ext cx="1271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5000">
                <a:solidFill>
                  <a:schemeClr val="tx2"/>
                </a:solidFill>
                <a:latin typeface="Tahoma" pitchFamily="34" charset="0"/>
              </a:defRPr>
            </a:lvl1pPr>
            <a:lvl2pPr marL="742950" indent="-285750" defTabSz="457200" eaLnBrk="0" hangingPunct="0">
              <a:defRPr sz="5000">
                <a:solidFill>
                  <a:schemeClr val="tx2"/>
                </a:solidFill>
                <a:latin typeface="Tahoma" pitchFamily="34" charset="0"/>
              </a:defRPr>
            </a:lvl2pPr>
            <a:lvl3pPr marL="1143000" indent="-228600" defTabSz="457200" eaLnBrk="0" hangingPunct="0">
              <a:defRPr sz="5000">
                <a:solidFill>
                  <a:schemeClr val="tx2"/>
                </a:solidFill>
                <a:latin typeface="Tahoma" pitchFamily="34" charset="0"/>
              </a:defRPr>
            </a:lvl3pPr>
            <a:lvl4pPr marL="1600200" indent="-228600" defTabSz="457200" eaLnBrk="0" hangingPunct="0">
              <a:defRPr sz="5000">
                <a:solidFill>
                  <a:schemeClr val="tx2"/>
                </a:solidFill>
                <a:latin typeface="Tahoma" pitchFamily="34" charset="0"/>
              </a:defRPr>
            </a:lvl4pPr>
            <a:lvl5pPr marL="2057400" indent="-228600" defTabSz="457200" eaLnBrk="0" hangingPunct="0">
              <a:defRPr sz="5000">
                <a:solidFill>
                  <a:schemeClr val="tx2"/>
                </a:solidFill>
                <a:latin typeface="Tahoma" pitchFamily="34" charset="0"/>
              </a:defRPr>
            </a:lvl5pPr>
            <a:lvl6pPr marL="2514600" indent="-228600" defTabSz="457200" eaLnBrk="0" fontAlgn="base" hangingPunct="0">
              <a:spcBef>
                <a:spcPct val="0"/>
              </a:spcBef>
              <a:spcAft>
                <a:spcPct val="0"/>
              </a:spcAft>
              <a:defRPr sz="5000">
                <a:solidFill>
                  <a:schemeClr val="tx2"/>
                </a:solidFill>
                <a:latin typeface="Tahoma" pitchFamily="34" charset="0"/>
              </a:defRPr>
            </a:lvl6pPr>
            <a:lvl7pPr marL="2971800" indent="-228600" defTabSz="457200" eaLnBrk="0" fontAlgn="base" hangingPunct="0">
              <a:spcBef>
                <a:spcPct val="0"/>
              </a:spcBef>
              <a:spcAft>
                <a:spcPct val="0"/>
              </a:spcAft>
              <a:defRPr sz="5000">
                <a:solidFill>
                  <a:schemeClr val="tx2"/>
                </a:solidFill>
                <a:latin typeface="Tahoma" pitchFamily="34" charset="0"/>
              </a:defRPr>
            </a:lvl7pPr>
            <a:lvl8pPr marL="3429000" indent="-228600" defTabSz="457200" eaLnBrk="0" fontAlgn="base" hangingPunct="0">
              <a:spcBef>
                <a:spcPct val="0"/>
              </a:spcBef>
              <a:spcAft>
                <a:spcPct val="0"/>
              </a:spcAft>
              <a:defRPr sz="5000">
                <a:solidFill>
                  <a:schemeClr val="tx2"/>
                </a:solidFill>
                <a:latin typeface="Tahoma" pitchFamily="34" charset="0"/>
              </a:defRPr>
            </a:lvl8pPr>
            <a:lvl9pPr marL="3886200" indent="-228600" defTabSz="4572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4000">
                <a:solidFill>
                  <a:schemeClr val="bg1"/>
                </a:solidFill>
                <a:latin typeface="Helvetica Neue"/>
                <a:ea typeface="Helvetica Neue"/>
                <a:cs typeface="Helvetica Neue"/>
              </a:rPr>
              <a:t>24%</a:t>
            </a:r>
          </a:p>
        </p:txBody>
      </p:sp>
      <p:sp>
        <p:nvSpPr>
          <p:cNvPr id="21512" name="TextBox 20"/>
          <p:cNvSpPr txBox="1">
            <a:spLocks noChangeArrowheads="1"/>
          </p:cNvSpPr>
          <p:nvPr/>
        </p:nvSpPr>
        <p:spPr bwMode="auto">
          <a:xfrm>
            <a:off x="6781800" y="3236913"/>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5000">
                <a:solidFill>
                  <a:schemeClr val="tx2"/>
                </a:solidFill>
                <a:latin typeface="Tahoma" pitchFamily="34" charset="0"/>
              </a:defRPr>
            </a:lvl1pPr>
            <a:lvl2pPr marL="742950" indent="-285750" defTabSz="457200" eaLnBrk="0" hangingPunct="0">
              <a:defRPr sz="5000">
                <a:solidFill>
                  <a:schemeClr val="tx2"/>
                </a:solidFill>
                <a:latin typeface="Tahoma" pitchFamily="34" charset="0"/>
              </a:defRPr>
            </a:lvl2pPr>
            <a:lvl3pPr marL="1143000" indent="-228600" defTabSz="457200" eaLnBrk="0" hangingPunct="0">
              <a:defRPr sz="5000">
                <a:solidFill>
                  <a:schemeClr val="tx2"/>
                </a:solidFill>
                <a:latin typeface="Tahoma" pitchFamily="34" charset="0"/>
              </a:defRPr>
            </a:lvl3pPr>
            <a:lvl4pPr marL="1600200" indent="-228600" defTabSz="457200" eaLnBrk="0" hangingPunct="0">
              <a:defRPr sz="5000">
                <a:solidFill>
                  <a:schemeClr val="tx2"/>
                </a:solidFill>
                <a:latin typeface="Tahoma" pitchFamily="34" charset="0"/>
              </a:defRPr>
            </a:lvl4pPr>
            <a:lvl5pPr marL="2057400" indent="-228600" defTabSz="457200" eaLnBrk="0" hangingPunct="0">
              <a:defRPr sz="5000">
                <a:solidFill>
                  <a:schemeClr val="tx2"/>
                </a:solidFill>
                <a:latin typeface="Tahoma" pitchFamily="34" charset="0"/>
              </a:defRPr>
            </a:lvl5pPr>
            <a:lvl6pPr marL="2514600" indent="-228600" defTabSz="457200" eaLnBrk="0" fontAlgn="base" hangingPunct="0">
              <a:spcBef>
                <a:spcPct val="0"/>
              </a:spcBef>
              <a:spcAft>
                <a:spcPct val="0"/>
              </a:spcAft>
              <a:defRPr sz="5000">
                <a:solidFill>
                  <a:schemeClr val="tx2"/>
                </a:solidFill>
                <a:latin typeface="Tahoma" pitchFamily="34" charset="0"/>
              </a:defRPr>
            </a:lvl6pPr>
            <a:lvl7pPr marL="2971800" indent="-228600" defTabSz="457200" eaLnBrk="0" fontAlgn="base" hangingPunct="0">
              <a:spcBef>
                <a:spcPct val="0"/>
              </a:spcBef>
              <a:spcAft>
                <a:spcPct val="0"/>
              </a:spcAft>
              <a:defRPr sz="5000">
                <a:solidFill>
                  <a:schemeClr val="tx2"/>
                </a:solidFill>
                <a:latin typeface="Tahoma" pitchFamily="34" charset="0"/>
              </a:defRPr>
            </a:lvl7pPr>
            <a:lvl8pPr marL="3429000" indent="-228600" defTabSz="457200" eaLnBrk="0" fontAlgn="base" hangingPunct="0">
              <a:spcBef>
                <a:spcPct val="0"/>
              </a:spcBef>
              <a:spcAft>
                <a:spcPct val="0"/>
              </a:spcAft>
              <a:defRPr sz="5000">
                <a:solidFill>
                  <a:schemeClr val="tx2"/>
                </a:solidFill>
                <a:latin typeface="Tahoma" pitchFamily="34" charset="0"/>
              </a:defRPr>
            </a:lvl8pPr>
            <a:lvl9pPr marL="3886200" indent="-228600" defTabSz="4572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4000">
                <a:solidFill>
                  <a:schemeClr val="tx1"/>
                </a:solidFill>
                <a:latin typeface="Helvetica Neue"/>
                <a:ea typeface="Helvetica Neue"/>
                <a:cs typeface="Helvetica Neue"/>
              </a:rPr>
              <a:t>47%</a:t>
            </a:r>
          </a:p>
        </p:txBody>
      </p:sp>
      <p:sp>
        <p:nvSpPr>
          <p:cNvPr id="21513" name="TextBox 21"/>
          <p:cNvSpPr txBox="1">
            <a:spLocks noChangeArrowheads="1"/>
          </p:cNvSpPr>
          <p:nvPr/>
        </p:nvSpPr>
        <p:spPr bwMode="auto">
          <a:xfrm>
            <a:off x="433388" y="4857750"/>
            <a:ext cx="24860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5000">
                <a:solidFill>
                  <a:schemeClr val="tx2"/>
                </a:solidFill>
                <a:latin typeface="Tahoma" pitchFamily="34" charset="0"/>
              </a:defRPr>
            </a:lvl1pPr>
            <a:lvl2pPr marL="742950" indent="-285750" defTabSz="457200" eaLnBrk="0" hangingPunct="0">
              <a:defRPr sz="5000">
                <a:solidFill>
                  <a:schemeClr val="tx2"/>
                </a:solidFill>
                <a:latin typeface="Tahoma" pitchFamily="34" charset="0"/>
              </a:defRPr>
            </a:lvl2pPr>
            <a:lvl3pPr marL="1143000" indent="-228600" defTabSz="457200" eaLnBrk="0" hangingPunct="0">
              <a:defRPr sz="5000">
                <a:solidFill>
                  <a:schemeClr val="tx2"/>
                </a:solidFill>
                <a:latin typeface="Tahoma" pitchFamily="34" charset="0"/>
              </a:defRPr>
            </a:lvl3pPr>
            <a:lvl4pPr marL="1600200" indent="-228600" defTabSz="457200" eaLnBrk="0" hangingPunct="0">
              <a:defRPr sz="5000">
                <a:solidFill>
                  <a:schemeClr val="tx2"/>
                </a:solidFill>
                <a:latin typeface="Tahoma" pitchFamily="34" charset="0"/>
              </a:defRPr>
            </a:lvl4pPr>
            <a:lvl5pPr marL="2057400" indent="-228600" defTabSz="457200" eaLnBrk="0" hangingPunct="0">
              <a:defRPr sz="5000">
                <a:solidFill>
                  <a:schemeClr val="tx2"/>
                </a:solidFill>
                <a:latin typeface="Tahoma" pitchFamily="34" charset="0"/>
              </a:defRPr>
            </a:lvl5pPr>
            <a:lvl6pPr marL="2514600" indent="-228600" defTabSz="457200" eaLnBrk="0" fontAlgn="base" hangingPunct="0">
              <a:spcBef>
                <a:spcPct val="0"/>
              </a:spcBef>
              <a:spcAft>
                <a:spcPct val="0"/>
              </a:spcAft>
              <a:defRPr sz="5000">
                <a:solidFill>
                  <a:schemeClr val="tx2"/>
                </a:solidFill>
                <a:latin typeface="Tahoma" pitchFamily="34" charset="0"/>
              </a:defRPr>
            </a:lvl6pPr>
            <a:lvl7pPr marL="2971800" indent="-228600" defTabSz="457200" eaLnBrk="0" fontAlgn="base" hangingPunct="0">
              <a:spcBef>
                <a:spcPct val="0"/>
              </a:spcBef>
              <a:spcAft>
                <a:spcPct val="0"/>
              </a:spcAft>
              <a:defRPr sz="5000">
                <a:solidFill>
                  <a:schemeClr val="tx2"/>
                </a:solidFill>
                <a:latin typeface="Tahoma" pitchFamily="34" charset="0"/>
              </a:defRPr>
            </a:lvl7pPr>
            <a:lvl8pPr marL="3429000" indent="-228600" defTabSz="457200" eaLnBrk="0" fontAlgn="base" hangingPunct="0">
              <a:spcBef>
                <a:spcPct val="0"/>
              </a:spcBef>
              <a:spcAft>
                <a:spcPct val="0"/>
              </a:spcAft>
              <a:defRPr sz="5000">
                <a:solidFill>
                  <a:schemeClr val="tx2"/>
                </a:solidFill>
                <a:latin typeface="Tahoma" pitchFamily="34" charset="0"/>
              </a:defRPr>
            </a:lvl8pPr>
            <a:lvl9pPr marL="3886200" indent="-228600" defTabSz="457200" eaLnBrk="0" fontAlgn="base" hangingPunct="0">
              <a:spcBef>
                <a:spcPct val="0"/>
              </a:spcBef>
              <a:spcAft>
                <a:spcPct val="0"/>
              </a:spcAft>
              <a:defRPr sz="5000">
                <a:solidFill>
                  <a:schemeClr val="tx2"/>
                </a:solidFill>
                <a:latin typeface="Tahoma" pitchFamily="34" charset="0"/>
              </a:defRPr>
            </a:lvl9pPr>
          </a:lstStyle>
          <a:p>
            <a:pPr algn="ctr" eaLnBrk="1" hangingPunct="1"/>
            <a:r>
              <a:rPr lang="en-US" altLang="en-US" sz="4800" b="1">
                <a:solidFill>
                  <a:srgbClr val="000000"/>
                </a:solidFill>
                <a:latin typeface="Myriad Pro"/>
                <a:ea typeface="Myriad Pro"/>
                <a:cs typeface="Myriad Pro"/>
              </a:rPr>
              <a:t>TTHM’s</a:t>
            </a:r>
          </a:p>
        </p:txBody>
      </p:sp>
      <p:sp>
        <p:nvSpPr>
          <p:cNvPr id="21514" name="TextBox 22"/>
          <p:cNvSpPr txBox="1">
            <a:spLocks noChangeArrowheads="1"/>
          </p:cNvSpPr>
          <p:nvPr/>
        </p:nvSpPr>
        <p:spPr bwMode="auto">
          <a:xfrm>
            <a:off x="144463" y="5562600"/>
            <a:ext cx="29876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5000">
                <a:solidFill>
                  <a:schemeClr val="tx2"/>
                </a:solidFill>
                <a:latin typeface="Tahoma" pitchFamily="34" charset="0"/>
              </a:defRPr>
            </a:lvl1pPr>
            <a:lvl2pPr marL="742950" indent="-285750" defTabSz="457200" eaLnBrk="0" hangingPunct="0">
              <a:defRPr sz="5000">
                <a:solidFill>
                  <a:schemeClr val="tx2"/>
                </a:solidFill>
                <a:latin typeface="Tahoma" pitchFamily="34" charset="0"/>
              </a:defRPr>
            </a:lvl2pPr>
            <a:lvl3pPr marL="1143000" indent="-228600" defTabSz="457200" eaLnBrk="0" hangingPunct="0">
              <a:defRPr sz="5000">
                <a:solidFill>
                  <a:schemeClr val="tx2"/>
                </a:solidFill>
                <a:latin typeface="Tahoma" pitchFamily="34" charset="0"/>
              </a:defRPr>
            </a:lvl3pPr>
            <a:lvl4pPr marL="1600200" indent="-228600" defTabSz="457200" eaLnBrk="0" hangingPunct="0">
              <a:defRPr sz="5000">
                <a:solidFill>
                  <a:schemeClr val="tx2"/>
                </a:solidFill>
                <a:latin typeface="Tahoma" pitchFamily="34" charset="0"/>
              </a:defRPr>
            </a:lvl4pPr>
            <a:lvl5pPr marL="2057400" indent="-228600" defTabSz="457200" eaLnBrk="0" hangingPunct="0">
              <a:defRPr sz="5000">
                <a:solidFill>
                  <a:schemeClr val="tx2"/>
                </a:solidFill>
                <a:latin typeface="Tahoma" pitchFamily="34" charset="0"/>
              </a:defRPr>
            </a:lvl5pPr>
            <a:lvl6pPr marL="2514600" indent="-228600" defTabSz="457200" eaLnBrk="0" fontAlgn="base" hangingPunct="0">
              <a:spcBef>
                <a:spcPct val="0"/>
              </a:spcBef>
              <a:spcAft>
                <a:spcPct val="0"/>
              </a:spcAft>
              <a:defRPr sz="5000">
                <a:solidFill>
                  <a:schemeClr val="tx2"/>
                </a:solidFill>
                <a:latin typeface="Tahoma" pitchFamily="34" charset="0"/>
              </a:defRPr>
            </a:lvl6pPr>
            <a:lvl7pPr marL="2971800" indent="-228600" defTabSz="457200" eaLnBrk="0" fontAlgn="base" hangingPunct="0">
              <a:spcBef>
                <a:spcPct val="0"/>
              </a:spcBef>
              <a:spcAft>
                <a:spcPct val="0"/>
              </a:spcAft>
              <a:defRPr sz="5000">
                <a:solidFill>
                  <a:schemeClr val="tx2"/>
                </a:solidFill>
                <a:latin typeface="Tahoma" pitchFamily="34" charset="0"/>
              </a:defRPr>
            </a:lvl7pPr>
            <a:lvl8pPr marL="3429000" indent="-228600" defTabSz="457200" eaLnBrk="0" fontAlgn="base" hangingPunct="0">
              <a:spcBef>
                <a:spcPct val="0"/>
              </a:spcBef>
              <a:spcAft>
                <a:spcPct val="0"/>
              </a:spcAft>
              <a:defRPr sz="5000">
                <a:solidFill>
                  <a:schemeClr val="tx2"/>
                </a:solidFill>
                <a:latin typeface="Tahoma" pitchFamily="34" charset="0"/>
              </a:defRPr>
            </a:lvl8pPr>
            <a:lvl9pPr marL="3886200" indent="-228600" defTabSz="457200" eaLnBrk="0" fontAlgn="base" hangingPunct="0">
              <a:spcBef>
                <a:spcPct val="0"/>
              </a:spcBef>
              <a:spcAft>
                <a:spcPct val="0"/>
              </a:spcAft>
              <a:defRPr sz="5000">
                <a:solidFill>
                  <a:schemeClr val="tx2"/>
                </a:solidFill>
                <a:latin typeface="Tahoma" pitchFamily="34" charset="0"/>
              </a:defRPr>
            </a:lvl9pPr>
          </a:lstStyle>
          <a:p>
            <a:pPr algn="ctr" eaLnBrk="1" hangingPunct="1"/>
            <a:r>
              <a:rPr lang="en-US" altLang="en-US" sz="4800" b="1">
                <a:solidFill>
                  <a:schemeClr val="tx1"/>
                </a:solidFill>
                <a:latin typeface="Myriad Pro"/>
                <a:ea typeface="Myriad Pro"/>
                <a:cs typeface="Myriad Pro"/>
              </a:rPr>
              <a:t>140 ppb</a:t>
            </a:r>
          </a:p>
        </p:txBody>
      </p:sp>
      <p:sp>
        <p:nvSpPr>
          <p:cNvPr id="21515" name="TextBox 23"/>
          <p:cNvSpPr txBox="1">
            <a:spLocks noChangeArrowheads="1"/>
          </p:cNvSpPr>
          <p:nvPr/>
        </p:nvSpPr>
        <p:spPr bwMode="auto">
          <a:xfrm>
            <a:off x="6049963" y="4883150"/>
            <a:ext cx="248443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5000">
                <a:solidFill>
                  <a:schemeClr val="tx2"/>
                </a:solidFill>
                <a:latin typeface="Tahoma" pitchFamily="34" charset="0"/>
              </a:defRPr>
            </a:lvl1pPr>
            <a:lvl2pPr marL="742950" indent="-285750" defTabSz="457200" eaLnBrk="0" hangingPunct="0">
              <a:defRPr sz="5000">
                <a:solidFill>
                  <a:schemeClr val="tx2"/>
                </a:solidFill>
                <a:latin typeface="Tahoma" pitchFamily="34" charset="0"/>
              </a:defRPr>
            </a:lvl2pPr>
            <a:lvl3pPr marL="1143000" indent="-228600" defTabSz="457200" eaLnBrk="0" hangingPunct="0">
              <a:defRPr sz="5000">
                <a:solidFill>
                  <a:schemeClr val="tx2"/>
                </a:solidFill>
                <a:latin typeface="Tahoma" pitchFamily="34" charset="0"/>
              </a:defRPr>
            </a:lvl3pPr>
            <a:lvl4pPr marL="1600200" indent="-228600" defTabSz="457200" eaLnBrk="0" hangingPunct="0">
              <a:defRPr sz="5000">
                <a:solidFill>
                  <a:schemeClr val="tx2"/>
                </a:solidFill>
                <a:latin typeface="Tahoma" pitchFamily="34" charset="0"/>
              </a:defRPr>
            </a:lvl4pPr>
            <a:lvl5pPr marL="2057400" indent="-228600" defTabSz="457200" eaLnBrk="0" hangingPunct="0">
              <a:defRPr sz="5000">
                <a:solidFill>
                  <a:schemeClr val="tx2"/>
                </a:solidFill>
                <a:latin typeface="Tahoma" pitchFamily="34" charset="0"/>
              </a:defRPr>
            </a:lvl5pPr>
            <a:lvl6pPr marL="2514600" indent="-228600" defTabSz="457200" eaLnBrk="0" fontAlgn="base" hangingPunct="0">
              <a:spcBef>
                <a:spcPct val="0"/>
              </a:spcBef>
              <a:spcAft>
                <a:spcPct val="0"/>
              </a:spcAft>
              <a:defRPr sz="5000">
                <a:solidFill>
                  <a:schemeClr val="tx2"/>
                </a:solidFill>
                <a:latin typeface="Tahoma" pitchFamily="34" charset="0"/>
              </a:defRPr>
            </a:lvl6pPr>
            <a:lvl7pPr marL="2971800" indent="-228600" defTabSz="457200" eaLnBrk="0" fontAlgn="base" hangingPunct="0">
              <a:spcBef>
                <a:spcPct val="0"/>
              </a:spcBef>
              <a:spcAft>
                <a:spcPct val="0"/>
              </a:spcAft>
              <a:defRPr sz="5000">
                <a:solidFill>
                  <a:schemeClr val="tx2"/>
                </a:solidFill>
                <a:latin typeface="Tahoma" pitchFamily="34" charset="0"/>
              </a:defRPr>
            </a:lvl7pPr>
            <a:lvl8pPr marL="3429000" indent="-228600" defTabSz="457200" eaLnBrk="0" fontAlgn="base" hangingPunct="0">
              <a:spcBef>
                <a:spcPct val="0"/>
              </a:spcBef>
              <a:spcAft>
                <a:spcPct val="0"/>
              </a:spcAft>
              <a:defRPr sz="5000">
                <a:solidFill>
                  <a:schemeClr val="tx2"/>
                </a:solidFill>
                <a:latin typeface="Tahoma" pitchFamily="34" charset="0"/>
              </a:defRPr>
            </a:lvl8pPr>
            <a:lvl9pPr marL="3886200" indent="-228600" defTabSz="457200" eaLnBrk="0" fontAlgn="base" hangingPunct="0">
              <a:spcBef>
                <a:spcPct val="0"/>
              </a:spcBef>
              <a:spcAft>
                <a:spcPct val="0"/>
              </a:spcAft>
              <a:defRPr sz="5000">
                <a:solidFill>
                  <a:schemeClr val="tx2"/>
                </a:solidFill>
                <a:latin typeface="Tahoma" pitchFamily="34" charset="0"/>
              </a:defRPr>
            </a:lvl9pPr>
          </a:lstStyle>
          <a:p>
            <a:pPr algn="ctr" eaLnBrk="1" hangingPunct="1"/>
            <a:r>
              <a:rPr lang="en-US" altLang="en-US" sz="4800" b="1">
                <a:solidFill>
                  <a:srgbClr val="000000"/>
                </a:solidFill>
                <a:latin typeface="Myriad Pro"/>
                <a:ea typeface="Myriad Pro"/>
                <a:cs typeface="Myriad Pro"/>
              </a:rPr>
              <a:t>TTHM’s</a:t>
            </a:r>
          </a:p>
        </p:txBody>
      </p:sp>
      <p:sp>
        <p:nvSpPr>
          <p:cNvPr id="21516" name="TextBox 25"/>
          <p:cNvSpPr txBox="1">
            <a:spLocks noChangeArrowheads="1"/>
          </p:cNvSpPr>
          <p:nvPr/>
        </p:nvSpPr>
        <p:spPr bwMode="auto">
          <a:xfrm>
            <a:off x="5943600" y="5681663"/>
            <a:ext cx="26130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5000">
                <a:solidFill>
                  <a:schemeClr val="tx2"/>
                </a:solidFill>
                <a:latin typeface="Tahoma" pitchFamily="34" charset="0"/>
              </a:defRPr>
            </a:lvl1pPr>
            <a:lvl2pPr marL="742950" indent="-285750" defTabSz="457200" eaLnBrk="0" hangingPunct="0">
              <a:defRPr sz="5000">
                <a:solidFill>
                  <a:schemeClr val="tx2"/>
                </a:solidFill>
                <a:latin typeface="Tahoma" pitchFamily="34" charset="0"/>
              </a:defRPr>
            </a:lvl2pPr>
            <a:lvl3pPr marL="1143000" indent="-228600" defTabSz="457200" eaLnBrk="0" hangingPunct="0">
              <a:defRPr sz="5000">
                <a:solidFill>
                  <a:schemeClr val="tx2"/>
                </a:solidFill>
                <a:latin typeface="Tahoma" pitchFamily="34" charset="0"/>
              </a:defRPr>
            </a:lvl3pPr>
            <a:lvl4pPr marL="1600200" indent="-228600" defTabSz="457200" eaLnBrk="0" hangingPunct="0">
              <a:defRPr sz="5000">
                <a:solidFill>
                  <a:schemeClr val="tx2"/>
                </a:solidFill>
                <a:latin typeface="Tahoma" pitchFamily="34" charset="0"/>
              </a:defRPr>
            </a:lvl4pPr>
            <a:lvl5pPr marL="2057400" indent="-228600" defTabSz="457200" eaLnBrk="0" hangingPunct="0">
              <a:defRPr sz="5000">
                <a:solidFill>
                  <a:schemeClr val="tx2"/>
                </a:solidFill>
                <a:latin typeface="Tahoma" pitchFamily="34" charset="0"/>
              </a:defRPr>
            </a:lvl5pPr>
            <a:lvl6pPr marL="2514600" indent="-228600" defTabSz="457200" eaLnBrk="0" fontAlgn="base" hangingPunct="0">
              <a:spcBef>
                <a:spcPct val="0"/>
              </a:spcBef>
              <a:spcAft>
                <a:spcPct val="0"/>
              </a:spcAft>
              <a:defRPr sz="5000">
                <a:solidFill>
                  <a:schemeClr val="tx2"/>
                </a:solidFill>
                <a:latin typeface="Tahoma" pitchFamily="34" charset="0"/>
              </a:defRPr>
            </a:lvl6pPr>
            <a:lvl7pPr marL="2971800" indent="-228600" defTabSz="457200" eaLnBrk="0" fontAlgn="base" hangingPunct="0">
              <a:spcBef>
                <a:spcPct val="0"/>
              </a:spcBef>
              <a:spcAft>
                <a:spcPct val="0"/>
              </a:spcAft>
              <a:defRPr sz="5000">
                <a:solidFill>
                  <a:schemeClr val="tx2"/>
                </a:solidFill>
                <a:latin typeface="Tahoma" pitchFamily="34" charset="0"/>
              </a:defRPr>
            </a:lvl7pPr>
            <a:lvl8pPr marL="3429000" indent="-228600" defTabSz="457200" eaLnBrk="0" fontAlgn="base" hangingPunct="0">
              <a:spcBef>
                <a:spcPct val="0"/>
              </a:spcBef>
              <a:spcAft>
                <a:spcPct val="0"/>
              </a:spcAft>
              <a:defRPr sz="5000">
                <a:solidFill>
                  <a:schemeClr val="tx2"/>
                </a:solidFill>
                <a:latin typeface="Tahoma" pitchFamily="34" charset="0"/>
              </a:defRPr>
            </a:lvl8pPr>
            <a:lvl9pPr marL="3886200" indent="-228600" defTabSz="457200" eaLnBrk="0" fontAlgn="base" hangingPunct="0">
              <a:spcBef>
                <a:spcPct val="0"/>
              </a:spcBef>
              <a:spcAft>
                <a:spcPct val="0"/>
              </a:spcAft>
              <a:defRPr sz="5000">
                <a:solidFill>
                  <a:schemeClr val="tx2"/>
                </a:solidFill>
                <a:latin typeface="Tahoma" pitchFamily="34" charset="0"/>
              </a:defRPr>
            </a:lvl9pPr>
          </a:lstStyle>
          <a:p>
            <a:pPr algn="ctr" eaLnBrk="1" hangingPunct="1"/>
            <a:r>
              <a:rPr lang="en-US" altLang="en-US" sz="4800" b="1">
                <a:solidFill>
                  <a:srgbClr val="000000"/>
                </a:solidFill>
                <a:latin typeface="Myriad Pro"/>
                <a:ea typeface="Myriad Pro"/>
                <a:cs typeface="Myriad Pro"/>
              </a:rPr>
              <a:t>70 ppb</a:t>
            </a:r>
          </a:p>
        </p:txBody>
      </p:sp>
      <p:sp>
        <p:nvSpPr>
          <p:cNvPr id="21517" name="TextBox 26"/>
          <p:cNvSpPr txBox="1">
            <a:spLocks noChangeArrowheads="1"/>
          </p:cNvSpPr>
          <p:nvPr/>
        </p:nvSpPr>
        <p:spPr bwMode="auto">
          <a:xfrm>
            <a:off x="3048000" y="2438400"/>
            <a:ext cx="2890838"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defTabSz="457200" eaLnBrk="0" hangingPunct="0">
              <a:defRPr sz="5000">
                <a:solidFill>
                  <a:schemeClr val="tx2"/>
                </a:solidFill>
                <a:latin typeface="Tahoma" pitchFamily="34" charset="0"/>
              </a:defRPr>
            </a:lvl1pPr>
            <a:lvl2pPr marL="742950" indent="-285750" defTabSz="457200" eaLnBrk="0" hangingPunct="0">
              <a:defRPr sz="5000">
                <a:solidFill>
                  <a:schemeClr val="tx2"/>
                </a:solidFill>
                <a:latin typeface="Tahoma" pitchFamily="34" charset="0"/>
              </a:defRPr>
            </a:lvl2pPr>
            <a:lvl3pPr marL="1143000" indent="-228600" defTabSz="457200" eaLnBrk="0" hangingPunct="0">
              <a:defRPr sz="5000">
                <a:solidFill>
                  <a:schemeClr val="tx2"/>
                </a:solidFill>
                <a:latin typeface="Tahoma" pitchFamily="34" charset="0"/>
              </a:defRPr>
            </a:lvl3pPr>
            <a:lvl4pPr marL="1600200" indent="-228600" defTabSz="457200" eaLnBrk="0" hangingPunct="0">
              <a:defRPr sz="5000">
                <a:solidFill>
                  <a:schemeClr val="tx2"/>
                </a:solidFill>
                <a:latin typeface="Tahoma" pitchFamily="34" charset="0"/>
              </a:defRPr>
            </a:lvl4pPr>
            <a:lvl5pPr marL="2057400" indent="-228600" defTabSz="457200" eaLnBrk="0" hangingPunct="0">
              <a:defRPr sz="5000">
                <a:solidFill>
                  <a:schemeClr val="tx2"/>
                </a:solidFill>
                <a:latin typeface="Tahoma" pitchFamily="34" charset="0"/>
              </a:defRPr>
            </a:lvl5pPr>
            <a:lvl6pPr marL="2514600" indent="-228600" defTabSz="457200" eaLnBrk="0" fontAlgn="base" hangingPunct="0">
              <a:spcBef>
                <a:spcPct val="0"/>
              </a:spcBef>
              <a:spcAft>
                <a:spcPct val="0"/>
              </a:spcAft>
              <a:defRPr sz="5000">
                <a:solidFill>
                  <a:schemeClr val="tx2"/>
                </a:solidFill>
                <a:latin typeface="Tahoma" pitchFamily="34" charset="0"/>
              </a:defRPr>
            </a:lvl6pPr>
            <a:lvl7pPr marL="2971800" indent="-228600" defTabSz="457200" eaLnBrk="0" fontAlgn="base" hangingPunct="0">
              <a:spcBef>
                <a:spcPct val="0"/>
              </a:spcBef>
              <a:spcAft>
                <a:spcPct val="0"/>
              </a:spcAft>
              <a:defRPr sz="5000">
                <a:solidFill>
                  <a:schemeClr val="tx2"/>
                </a:solidFill>
                <a:latin typeface="Tahoma" pitchFamily="34" charset="0"/>
              </a:defRPr>
            </a:lvl7pPr>
            <a:lvl8pPr marL="3429000" indent="-228600" defTabSz="457200" eaLnBrk="0" fontAlgn="base" hangingPunct="0">
              <a:spcBef>
                <a:spcPct val="0"/>
              </a:spcBef>
              <a:spcAft>
                <a:spcPct val="0"/>
              </a:spcAft>
              <a:defRPr sz="5000">
                <a:solidFill>
                  <a:schemeClr val="tx2"/>
                </a:solidFill>
                <a:latin typeface="Tahoma" pitchFamily="34" charset="0"/>
              </a:defRPr>
            </a:lvl8pPr>
            <a:lvl9pPr marL="3886200" indent="-228600" defTabSz="457200" eaLnBrk="0" fontAlgn="base" hangingPunct="0">
              <a:spcBef>
                <a:spcPct val="0"/>
              </a:spcBef>
              <a:spcAft>
                <a:spcPct val="0"/>
              </a:spcAft>
              <a:defRPr sz="5000">
                <a:solidFill>
                  <a:schemeClr val="tx2"/>
                </a:solidFill>
                <a:latin typeface="Tahoma" pitchFamily="34" charset="0"/>
              </a:defRPr>
            </a:lvl9pPr>
          </a:lstStyle>
          <a:p>
            <a:pPr algn="ctr" eaLnBrk="1" hangingPunct="1"/>
            <a:endParaRPr lang="en-US" altLang="en-US" sz="4800" b="1">
              <a:solidFill>
                <a:srgbClr val="953735"/>
              </a:solidFill>
              <a:latin typeface="Myriad Pro"/>
              <a:ea typeface="Myriad Pro"/>
              <a:cs typeface="Myriad Pro"/>
            </a:endParaRPr>
          </a:p>
          <a:p>
            <a:pPr algn="ctr" eaLnBrk="1" hangingPunct="1"/>
            <a:r>
              <a:rPr lang="en-US" altLang="en-US" sz="4800" b="1">
                <a:solidFill>
                  <a:srgbClr val="C32207"/>
                </a:solidFill>
                <a:latin typeface="Myriad Pro"/>
                <a:ea typeface="Myriad Pro"/>
                <a:cs typeface="Myriad Pro"/>
              </a:rPr>
              <a:t>MCL</a:t>
            </a:r>
          </a:p>
          <a:p>
            <a:pPr algn="ctr" eaLnBrk="1" hangingPunct="1"/>
            <a:r>
              <a:rPr lang="en-US" altLang="en-US" sz="5400" b="1">
                <a:solidFill>
                  <a:srgbClr val="C32207"/>
                </a:solidFill>
                <a:latin typeface="Myriad Pro"/>
              </a:rPr>
              <a:t>80 ppb</a:t>
            </a:r>
          </a:p>
        </p:txBody>
      </p:sp>
      <p:sp>
        <p:nvSpPr>
          <p:cNvPr id="21518" name="TextBox 15"/>
          <p:cNvSpPr txBox="1">
            <a:spLocks noChangeArrowheads="1"/>
          </p:cNvSpPr>
          <p:nvPr/>
        </p:nvSpPr>
        <p:spPr bwMode="auto">
          <a:xfrm>
            <a:off x="7291388" y="2063750"/>
            <a:ext cx="1395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5000">
                <a:solidFill>
                  <a:schemeClr val="tx2"/>
                </a:solidFill>
                <a:latin typeface="Tahoma" pitchFamily="34" charset="0"/>
              </a:defRPr>
            </a:lvl1pPr>
            <a:lvl2pPr marL="742950" indent="-285750" defTabSz="457200" eaLnBrk="0" hangingPunct="0">
              <a:defRPr sz="5000">
                <a:solidFill>
                  <a:schemeClr val="tx2"/>
                </a:solidFill>
                <a:latin typeface="Tahoma" pitchFamily="34" charset="0"/>
              </a:defRPr>
            </a:lvl2pPr>
            <a:lvl3pPr marL="1143000" indent="-228600" defTabSz="457200" eaLnBrk="0" hangingPunct="0">
              <a:defRPr sz="5000">
                <a:solidFill>
                  <a:schemeClr val="tx2"/>
                </a:solidFill>
                <a:latin typeface="Tahoma" pitchFamily="34" charset="0"/>
              </a:defRPr>
            </a:lvl3pPr>
            <a:lvl4pPr marL="1600200" indent="-228600" defTabSz="457200" eaLnBrk="0" hangingPunct="0">
              <a:defRPr sz="5000">
                <a:solidFill>
                  <a:schemeClr val="tx2"/>
                </a:solidFill>
                <a:latin typeface="Tahoma" pitchFamily="34" charset="0"/>
              </a:defRPr>
            </a:lvl4pPr>
            <a:lvl5pPr marL="2057400" indent="-228600" defTabSz="457200" eaLnBrk="0" hangingPunct="0">
              <a:defRPr sz="5000">
                <a:solidFill>
                  <a:schemeClr val="tx2"/>
                </a:solidFill>
                <a:latin typeface="Tahoma" pitchFamily="34" charset="0"/>
              </a:defRPr>
            </a:lvl5pPr>
            <a:lvl6pPr marL="2514600" indent="-228600" defTabSz="457200" eaLnBrk="0" fontAlgn="base" hangingPunct="0">
              <a:spcBef>
                <a:spcPct val="0"/>
              </a:spcBef>
              <a:spcAft>
                <a:spcPct val="0"/>
              </a:spcAft>
              <a:defRPr sz="5000">
                <a:solidFill>
                  <a:schemeClr val="tx2"/>
                </a:solidFill>
                <a:latin typeface="Tahoma" pitchFamily="34" charset="0"/>
              </a:defRPr>
            </a:lvl6pPr>
            <a:lvl7pPr marL="2971800" indent="-228600" defTabSz="457200" eaLnBrk="0" fontAlgn="base" hangingPunct="0">
              <a:spcBef>
                <a:spcPct val="0"/>
              </a:spcBef>
              <a:spcAft>
                <a:spcPct val="0"/>
              </a:spcAft>
              <a:defRPr sz="5000">
                <a:solidFill>
                  <a:schemeClr val="tx2"/>
                </a:solidFill>
                <a:latin typeface="Tahoma" pitchFamily="34" charset="0"/>
              </a:defRPr>
            </a:lvl7pPr>
            <a:lvl8pPr marL="3429000" indent="-228600" defTabSz="457200" eaLnBrk="0" fontAlgn="base" hangingPunct="0">
              <a:spcBef>
                <a:spcPct val="0"/>
              </a:spcBef>
              <a:spcAft>
                <a:spcPct val="0"/>
              </a:spcAft>
              <a:defRPr sz="5000">
                <a:solidFill>
                  <a:schemeClr val="tx2"/>
                </a:solidFill>
                <a:latin typeface="Tahoma" pitchFamily="34" charset="0"/>
              </a:defRPr>
            </a:lvl8pPr>
            <a:lvl9pPr marL="3886200" indent="-228600" defTabSz="4572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4000">
                <a:solidFill>
                  <a:schemeClr val="bg1"/>
                </a:solidFill>
                <a:latin typeface="Helvetica Neue"/>
                <a:ea typeface="Helvetica Neue"/>
                <a:cs typeface="Helvetica Neue"/>
              </a:rPr>
              <a:t>25%</a:t>
            </a:r>
          </a:p>
        </p:txBody>
      </p:sp>
      <p:pic>
        <p:nvPicPr>
          <p:cNvPr id="21519" name="Picture 29" descr="EPA Log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800" y="2133600"/>
            <a:ext cx="21336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0" name="TextBox 1"/>
          <p:cNvSpPr txBox="1">
            <a:spLocks noChangeArrowheads="1"/>
          </p:cNvSpPr>
          <p:nvPr/>
        </p:nvSpPr>
        <p:spPr bwMode="auto">
          <a:xfrm>
            <a:off x="6400800" y="432435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2400">
                <a:solidFill>
                  <a:schemeClr val="tx1"/>
                </a:solidFill>
                <a:latin typeface="Myriad Pro"/>
              </a:rPr>
              <a:t>River/Stream</a:t>
            </a:r>
          </a:p>
        </p:txBody>
      </p:sp>
      <p:sp>
        <p:nvSpPr>
          <p:cNvPr id="21521" name="TextBox 2"/>
          <p:cNvSpPr txBox="1">
            <a:spLocks noChangeArrowheads="1"/>
          </p:cNvSpPr>
          <p:nvPr/>
        </p:nvSpPr>
        <p:spPr bwMode="auto">
          <a:xfrm>
            <a:off x="923925" y="4295775"/>
            <a:ext cx="1504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chemeClr val="tx2"/>
                </a:solidFill>
                <a:latin typeface="Tahoma" pitchFamily="34" charset="0"/>
              </a:defRPr>
            </a:lvl1pPr>
            <a:lvl2pPr marL="742950" indent="-285750" eaLnBrk="0" hangingPunct="0">
              <a:defRPr sz="5000">
                <a:solidFill>
                  <a:schemeClr val="tx2"/>
                </a:solidFill>
                <a:latin typeface="Tahoma" pitchFamily="34" charset="0"/>
              </a:defRPr>
            </a:lvl2pPr>
            <a:lvl3pPr marL="1143000" indent="-228600" eaLnBrk="0" hangingPunct="0">
              <a:defRPr sz="5000">
                <a:solidFill>
                  <a:schemeClr val="tx2"/>
                </a:solidFill>
                <a:latin typeface="Tahoma" pitchFamily="34" charset="0"/>
              </a:defRPr>
            </a:lvl3pPr>
            <a:lvl4pPr marL="1600200" indent="-228600" eaLnBrk="0" hangingPunct="0">
              <a:defRPr sz="5000">
                <a:solidFill>
                  <a:schemeClr val="tx2"/>
                </a:solidFill>
                <a:latin typeface="Tahoma" pitchFamily="34" charset="0"/>
              </a:defRPr>
            </a:lvl4pPr>
            <a:lvl5pPr marL="2057400" indent="-228600" eaLnBrk="0" hangingPunct="0">
              <a:defRPr sz="5000">
                <a:solidFill>
                  <a:schemeClr val="tx2"/>
                </a:solidFill>
                <a:latin typeface="Tahoma" pitchFamily="34" charset="0"/>
              </a:defRPr>
            </a:lvl5pPr>
            <a:lvl6pPr marL="2514600" indent="-228600" eaLnBrk="0" fontAlgn="base" hangingPunct="0">
              <a:spcBef>
                <a:spcPct val="0"/>
              </a:spcBef>
              <a:spcAft>
                <a:spcPct val="0"/>
              </a:spcAft>
              <a:defRPr sz="5000">
                <a:solidFill>
                  <a:schemeClr val="tx2"/>
                </a:solidFill>
                <a:latin typeface="Tahoma" pitchFamily="34" charset="0"/>
              </a:defRPr>
            </a:lvl6pPr>
            <a:lvl7pPr marL="2971800" indent="-228600" eaLnBrk="0" fontAlgn="base" hangingPunct="0">
              <a:spcBef>
                <a:spcPct val="0"/>
              </a:spcBef>
              <a:spcAft>
                <a:spcPct val="0"/>
              </a:spcAft>
              <a:defRPr sz="5000">
                <a:solidFill>
                  <a:schemeClr val="tx2"/>
                </a:solidFill>
                <a:latin typeface="Tahoma" pitchFamily="34" charset="0"/>
              </a:defRPr>
            </a:lvl7pPr>
            <a:lvl8pPr marL="3429000" indent="-228600" eaLnBrk="0" fontAlgn="base" hangingPunct="0">
              <a:spcBef>
                <a:spcPct val="0"/>
              </a:spcBef>
              <a:spcAft>
                <a:spcPct val="0"/>
              </a:spcAft>
              <a:defRPr sz="5000">
                <a:solidFill>
                  <a:schemeClr val="tx2"/>
                </a:solidFill>
                <a:latin typeface="Tahoma" pitchFamily="34" charset="0"/>
              </a:defRPr>
            </a:lvl8pPr>
            <a:lvl9pPr marL="3886200" indent="-228600" eaLnBrk="0" fontAlgn="base" hangingPunct="0">
              <a:spcBef>
                <a:spcPct val="0"/>
              </a:spcBef>
              <a:spcAft>
                <a:spcPct val="0"/>
              </a:spcAft>
              <a:defRPr sz="5000">
                <a:solidFill>
                  <a:schemeClr val="tx2"/>
                </a:solidFill>
                <a:latin typeface="Tahoma" pitchFamily="34" charset="0"/>
              </a:defRPr>
            </a:lvl9pPr>
          </a:lstStyle>
          <a:p>
            <a:pPr eaLnBrk="1" hangingPunct="1"/>
            <a:r>
              <a:rPr lang="en-US" altLang="en-US" sz="2400">
                <a:solidFill>
                  <a:schemeClr val="tx1"/>
                </a:solidFill>
                <a:latin typeface="Myriad Pro"/>
              </a:rPr>
              <a:t>Reservoir</a:t>
            </a:r>
          </a:p>
        </p:txBody>
      </p:sp>
    </p:spTree>
    <p:extLst>
      <p:ext uri="{BB962C8B-B14F-4D97-AF65-F5344CB8AC3E}">
        <p14:creationId xmlns:p14="http://schemas.microsoft.com/office/powerpoint/2010/main" val="4072389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photo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52400" y="533400"/>
            <a:ext cx="1676400" cy="1631216"/>
          </a:xfrm>
          <a:prstGeom prst="rect">
            <a:avLst/>
          </a:prstGeom>
          <a:noFill/>
        </p:spPr>
        <p:txBody>
          <a:bodyPr wrap="square" rtlCol="0">
            <a:spAutoFit/>
          </a:bodyPr>
          <a:lstStyle/>
          <a:p>
            <a:pPr algn="ctr"/>
            <a:r>
              <a:rPr lang="en-US" sz="2000" b="1" dirty="0" smtClean="0">
                <a:solidFill>
                  <a:schemeClr val="bg1"/>
                </a:solidFill>
              </a:rPr>
              <a:t>GHWTP sludge discharge to the sanitary sewer</a:t>
            </a:r>
            <a:endParaRPr lang="en-US" sz="2000" b="1" dirty="0">
              <a:solidFill>
                <a:schemeClr val="bg1"/>
              </a:solidFill>
            </a:endParaRPr>
          </a:p>
        </p:txBody>
      </p:sp>
    </p:spTree>
    <p:extLst>
      <p:ext uri="{BB962C8B-B14F-4D97-AF65-F5344CB8AC3E}">
        <p14:creationId xmlns:p14="http://schemas.microsoft.com/office/powerpoint/2010/main" val="379129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Future Demand</a:t>
            </a:r>
            <a:endParaRPr lang="en-US" b="1"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031166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a:effectLst/>
              </a:rPr>
              <a:t>Supply and Demand in </a:t>
            </a:r>
            <a:r>
              <a:rPr lang="en-US" altLang="en-US" dirty="0" smtClean="0">
                <a:effectLst/>
              </a:rPr>
              <a:t/>
            </a:r>
            <a:br>
              <a:rPr lang="en-US" altLang="en-US" dirty="0" smtClean="0">
                <a:effectLst/>
              </a:rPr>
            </a:br>
            <a:r>
              <a:rPr lang="en-US" altLang="en-US" dirty="0" smtClean="0">
                <a:effectLst/>
              </a:rPr>
              <a:t>Average </a:t>
            </a:r>
            <a:r>
              <a:rPr lang="en-US" altLang="en-US" dirty="0">
                <a:effectLst/>
              </a:rPr>
              <a:t>Conditions</a:t>
            </a:r>
            <a:endParaRPr lang="en-US" altLang="en-US" dirty="0" smtClean="0">
              <a:effectLst/>
            </a:endParaRPr>
          </a:p>
        </p:txBody>
      </p:sp>
      <p:graphicFrame>
        <p:nvGraphicFramePr>
          <p:cNvPr id="2" name="Object 3"/>
          <p:cNvGraphicFramePr>
            <a:graphicFrameLocks noGrp="1" noChangeAspect="1"/>
          </p:cNvGraphicFramePr>
          <p:nvPr>
            <p:ph idx="1"/>
            <p:extLst>
              <p:ext uri="{D42A27DB-BD31-4B8C-83A1-F6EECF244321}">
                <p14:modId xmlns:p14="http://schemas.microsoft.com/office/powerpoint/2010/main" val="680409551"/>
              </p:ext>
            </p:extLst>
          </p:nvPr>
        </p:nvGraphicFramePr>
        <p:xfrm>
          <a:off x="546100" y="1652588"/>
          <a:ext cx="8048625"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6148" name="TextBox 5"/>
          <p:cNvSpPr txBox="1">
            <a:spLocks noChangeArrowheads="1"/>
          </p:cNvSpPr>
          <p:nvPr/>
        </p:nvSpPr>
        <p:spPr bwMode="auto">
          <a:xfrm>
            <a:off x="1752600" y="48768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North Coast</a:t>
            </a:r>
          </a:p>
        </p:txBody>
      </p:sp>
      <p:sp>
        <p:nvSpPr>
          <p:cNvPr id="6149" name="TextBox 1"/>
          <p:cNvSpPr txBox="1">
            <a:spLocks noChangeArrowheads="1"/>
          </p:cNvSpPr>
          <p:nvPr/>
        </p:nvSpPr>
        <p:spPr bwMode="auto">
          <a:xfrm>
            <a:off x="3657600" y="36576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San Lorenzo River</a:t>
            </a:r>
          </a:p>
        </p:txBody>
      </p:sp>
      <p:sp>
        <p:nvSpPr>
          <p:cNvPr id="7" name="TextBox 6"/>
          <p:cNvSpPr txBox="1"/>
          <p:nvPr/>
        </p:nvSpPr>
        <p:spPr>
          <a:xfrm>
            <a:off x="152400" y="1828800"/>
            <a:ext cx="461665" cy="3722132"/>
          </a:xfrm>
          <a:prstGeom prst="rect">
            <a:avLst/>
          </a:prstGeom>
          <a:noFill/>
        </p:spPr>
        <p:txBody>
          <a:bodyPr vert="vert270" wrap="square" rtlCol="0">
            <a:spAutoFit/>
          </a:bodyPr>
          <a:lstStyle/>
          <a:p>
            <a:pPr algn="ctr"/>
            <a:r>
              <a:rPr lang="en-US" dirty="0" smtClean="0">
                <a:latin typeface="Comic Sans MS" panose="030F0702030302020204" pitchFamily="66" charset="0"/>
              </a:rPr>
              <a:t>Millions of Gallons per Day</a:t>
            </a:r>
            <a:endParaRPr lang="en-US" dirty="0">
              <a:latin typeface="Comic Sans MS" panose="030F0702030302020204" pitchFamily="66" charset="0"/>
            </a:endParaRPr>
          </a:p>
        </p:txBody>
      </p:sp>
    </p:spTree>
    <p:extLst>
      <p:ext uri="{BB962C8B-B14F-4D97-AF65-F5344CB8AC3E}">
        <p14:creationId xmlns:p14="http://schemas.microsoft.com/office/powerpoint/2010/main" val="9573375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7" y="2286000"/>
            <a:ext cx="7408333" cy="4267199"/>
          </a:xfrm>
        </p:spPr>
        <p:txBody>
          <a:bodyPr>
            <a:normAutofit lnSpcReduction="10000"/>
          </a:bodyPr>
          <a:lstStyle/>
          <a:p>
            <a:r>
              <a:rPr lang="en-US" dirty="0" smtClean="0"/>
              <a:t>Major inputs:</a:t>
            </a:r>
          </a:p>
          <a:p>
            <a:pPr lvl="1"/>
            <a:r>
              <a:rPr lang="en-US" dirty="0" smtClean="0"/>
              <a:t>Population forecasts (AMBAG)</a:t>
            </a:r>
          </a:p>
          <a:p>
            <a:pPr lvl="1"/>
            <a:r>
              <a:rPr lang="en-US" dirty="0" smtClean="0"/>
              <a:t>Growth in number of accounts for each class of customers (calculated based on population)</a:t>
            </a:r>
          </a:p>
          <a:p>
            <a:pPr lvl="1"/>
            <a:r>
              <a:rPr lang="en-US" dirty="0" smtClean="0"/>
              <a:t>Water use in future development (developed based on recent actual experience)</a:t>
            </a:r>
          </a:p>
          <a:p>
            <a:r>
              <a:rPr lang="en-US" dirty="0" smtClean="0"/>
              <a:t>Selected methodology comes from the AWWA M50 Manual: Water Resources Planning</a:t>
            </a:r>
          </a:p>
          <a:p>
            <a:r>
              <a:rPr lang="en-US" dirty="0"/>
              <a:t>Price </a:t>
            </a:r>
            <a:r>
              <a:rPr lang="en-US" dirty="0" smtClean="0"/>
              <a:t>hasn’t been formally factored into projections </a:t>
            </a:r>
            <a:r>
              <a:rPr lang="en-US" dirty="0"/>
              <a:t>but obviously </a:t>
            </a:r>
            <a:r>
              <a:rPr lang="en-US" dirty="0" smtClean="0"/>
              <a:t>has </a:t>
            </a:r>
            <a:r>
              <a:rPr lang="en-US" dirty="0"/>
              <a:t>an </a:t>
            </a:r>
            <a:r>
              <a:rPr lang="en-US" dirty="0" smtClean="0"/>
              <a:t>impact and needs to be considered.  </a:t>
            </a:r>
            <a:endParaRPr lang="en-US" dirty="0"/>
          </a:p>
          <a:p>
            <a:endParaRPr lang="en-US" dirty="0"/>
          </a:p>
        </p:txBody>
      </p:sp>
      <p:sp>
        <p:nvSpPr>
          <p:cNvPr id="5" name="Title 4"/>
          <p:cNvSpPr>
            <a:spLocks noGrp="1"/>
          </p:cNvSpPr>
          <p:nvPr>
            <p:ph type="title"/>
          </p:nvPr>
        </p:nvSpPr>
        <p:spPr/>
        <p:txBody>
          <a:bodyPr>
            <a:normAutofit/>
          </a:bodyPr>
          <a:lstStyle/>
          <a:p>
            <a:r>
              <a:rPr lang="en-US" dirty="0" smtClean="0"/>
              <a:t>How We Estimate Demand</a:t>
            </a:r>
            <a:br>
              <a:rPr lang="en-US" dirty="0" smtClean="0"/>
            </a:br>
            <a:r>
              <a:rPr lang="en-US" sz="2400" dirty="0" smtClean="0"/>
              <a:t>Major Inputs, Methodologies, and Source Reference</a:t>
            </a:r>
            <a:endParaRPr lang="en-US" dirty="0"/>
          </a:p>
        </p:txBody>
      </p:sp>
    </p:spTree>
    <p:extLst>
      <p:ext uri="{BB962C8B-B14F-4D97-AF65-F5344CB8AC3E}">
        <p14:creationId xmlns:p14="http://schemas.microsoft.com/office/powerpoint/2010/main" val="30585928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057400"/>
            <a:ext cx="8001000" cy="4068763"/>
          </a:xfrm>
        </p:spPr>
        <p:txBody>
          <a:bodyPr>
            <a:normAutofit/>
          </a:bodyPr>
          <a:lstStyle/>
          <a:p>
            <a:r>
              <a:rPr lang="en-US" dirty="0" smtClean="0"/>
              <a:t>Used population forecasts created by the Association of Monterey Bay Area Governments</a:t>
            </a:r>
          </a:p>
          <a:p>
            <a:r>
              <a:rPr lang="en-US" dirty="0" smtClean="0"/>
              <a:t>Were created using one method for customers inside Santa Cruz and another for those living outside Santa Cruz</a:t>
            </a:r>
          </a:p>
          <a:p>
            <a:r>
              <a:rPr lang="en-US" dirty="0" smtClean="0"/>
              <a:t>The inside Santa Cruz forecast was developed to align with the Santa Cruz 2030 General Plan</a:t>
            </a:r>
          </a:p>
          <a:p>
            <a:r>
              <a:rPr lang="en-US" dirty="0" smtClean="0"/>
              <a:t>Included 2 scenarios – Scenario 1 based on higher per account water use levels during 1999 to 2004, and Scenario 2 based </a:t>
            </a:r>
            <a:r>
              <a:rPr lang="en-US" dirty="0"/>
              <a:t>on the lower </a:t>
            </a:r>
            <a:r>
              <a:rPr lang="en-US" dirty="0" smtClean="0"/>
              <a:t>per account water </a:t>
            </a:r>
            <a:r>
              <a:rPr lang="en-US" dirty="0"/>
              <a:t>use levels occurring during 2007 and </a:t>
            </a:r>
            <a:r>
              <a:rPr lang="en-US" dirty="0" smtClean="0"/>
              <a:t>2008</a:t>
            </a:r>
            <a:endParaRPr lang="en-US" dirty="0"/>
          </a:p>
        </p:txBody>
      </p:sp>
      <p:sp>
        <p:nvSpPr>
          <p:cNvPr id="3" name="Title 2"/>
          <p:cNvSpPr>
            <a:spLocks noGrp="1"/>
          </p:cNvSpPr>
          <p:nvPr>
            <p:ph type="title"/>
          </p:nvPr>
        </p:nvSpPr>
        <p:spPr/>
        <p:txBody>
          <a:bodyPr>
            <a:normAutofit fontScale="90000"/>
          </a:bodyPr>
          <a:lstStyle/>
          <a:p>
            <a:r>
              <a:rPr lang="en-US" dirty="0" smtClean="0"/>
              <a:t>2010 Urban Water Management Plan</a:t>
            </a:r>
            <a:br>
              <a:rPr lang="en-US" dirty="0" smtClean="0"/>
            </a:br>
            <a:r>
              <a:rPr lang="en-US" dirty="0" smtClean="0"/>
              <a:t>Demand Forecasts</a:t>
            </a:r>
            <a:r>
              <a:rPr lang="en-US" sz="4000" dirty="0" smtClean="0"/>
              <a:t>*</a:t>
            </a:r>
            <a:r>
              <a:rPr lang="en-US" dirty="0" smtClean="0"/>
              <a:t> </a:t>
            </a:r>
            <a:endParaRPr lang="en-US" dirty="0"/>
          </a:p>
        </p:txBody>
      </p:sp>
      <p:sp>
        <p:nvSpPr>
          <p:cNvPr id="5" name="TextBox 4"/>
          <p:cNvSpPr txBox="1"/>
          <p:nvPr/>
        </p:nvSpPr>
        <p:spPr>
          <a:xfrm>
            <a:off x="228600" y="6247939"/>
            <a:ext cx="8305800" cy="461665"/>
          </a:xfrm>
          <a:prstGeom prst="rect">
            <a:avLst/>
          </a:prstGeom>
          <a:noFill/>
        </p:spPr>
        <p:txBody>
          <a:bodyPr wrap="square" rtlCol="0">
            <a:spAutoFit/>
          </a:bodyPr>
          <a:lstStyle/>
          <a:p>
            <a:r>
              <a:rPr lang="en-US" sz="1200" dirty="0" smtClean="0"/>
              <a:t>* For a more detailed description of the methodology</a:t>
            </a:r>
            <a:r>
              <a:rPr lang="en-US" sz="1200" dirty="0"/>
              <a:t>, please see </a:t>
            </a:r>
            <a:r>
              <a:rPr lang="en-US" sz="1200" dirty="0" smtClean="0"/>
              <a:t>http</a:t>
            </a:r>
            <a:r>
              <a:rPr lang="en-US" sz="1200" dirty="0"/>
              <a:t>://www.cityofsantacruz.com/Modules/ShowDocument.aspx?documentid=24687</a:t>
            </a:r>
          </a:p>
        </p:txBody>
      </p:sp>
    </p:spTree>
    <p:extLst>
      <p:ext uri="{BB962C8B-B14F-4D97-AF65-F5344CB8AC3E}">
        <p14:creationId xmlns:p14="http://schemas.microsoft.com/office/powerpoint/2010/main" val="13368883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7433180"/>
              </p:ext>
            </p:extLst>
          </p:nvPr>
        </p:nvGraphicFramePr>
        <p:xfrm>
          <a:off x="381000" y="2514600"/>
          <a:ext cx="8458200"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457200" y="338328"/>
            <a:ext cx="8229600" cy="1414272"/>
          </a:xfrm>
        </p:spPr>
        <p:txBody>
          <a:bodyPr>
            <a:normAutofit fontScale="90000"/>
          </a:bodyPr>
          <a:lstStyle/>
          <a:p>
            <a:r>
              <a:rPr lang="en-US" dirty="0" smtClean="0"/>
              <a:t>Demand Projection from the </a:t>
            </a:r>
            <a:br>
              <a:rPr lang="en-US" dirty="0" smtClean="0"/>
            </a:br>
            <a:r>
              <a:rPr lang="en-US" dirty="0" smtClean="0"/>
              <a:t>2010 Urban Water Management Plan</a:t>
            </a:r>
            <a:br>
              <a:rPr lang="en-US" dirty="0" smtClean="0"/>
            </a:br>
            <a:r>
              <a:rPr lang="en-US" sz="2000" b="1" dirty="0" smtClean="0"/>
              <a:t>Water Demand Forecast Scenario 2, Table 4-11</a:t>
            </a:r>
            <a:endParaRPr lang="en-US" sz="2000" b="1" dirty="0"/>
          </a:p>
        </p:txBody>
      </p:sp>
    </p:spTree>
    <p:extLst>
      <p:ext uri="{BB962C8B-B14F-4D97-AF65-F5344CB8AC3E}">
        <p14:creationId xmlns:p14="http://schemas.microsoft.com/office/powerpoint/2010/main" val="12386291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23898645"/>
              </p:ext>
            </p:extLst>
          </p:nvPr>
        </p:nvGraphicFramePr>
        <p:xfrm>
          <a:off x="381000" y="457200"/>
          <a:ext cx="8382002" cy="6125663"/>
        </p:xfrm>
        <a:graphic>
          <a:graphicData uri="http://schemas.openxmlformats.org/drawingml/2006/table">
            <a:tbl>
              <a:tblPr>
                <a:tableStyleId>{BC89EF96-8CEA-46FF-86C4-4CE0E7609802}</a:tableStyleId>
              </a:tblPr>
              <a:tblGrid>
                <a:gridCol w="2300897"/>
                <a:gridCol w="2224697"/>
                <a:gridCol w="840789"/>
                <a:gridCol w="840789"/>
                <a:gridCol w="840789"/>
                <a:gridCol w="840789"/>
                <a:gridCol w="246626"/>
                <a:gridCol w="246626"/>
              </a:tblGrid>
              <a:tr h="429985">
                <a:tc>
                  <a:txBody>
                    <a:bodyPr/>
                    <a:lstStyle/>
                    <a:p>
                      <a:pPr marL="0" marR="0">
                        <a:spcBef>
                          <a:spcPts val="0"/>
                        </a:spcBef>
                        <a:spcAft>
                          <a:spcPts val="0"/>
                        </a:spcAft>
                      </a:pPr>
                      <a:r>
                        <a:rPr lang="en-US" sz="1400" b="1" dirty="0">
                          <a:effectLst/>
                        </a:rPr>
                        <a:t>Location:</a:t>
                      </a:r>
                      <a:endParaRPr lang="en-US" sz="1400" b="1" dirty="0">
                        <a:effectLst/>
                        <a:latin typeface="Times New Roman"/>
                        <a:ea typeface="Times New Roman"/>
                      </a:endParaRPr>
                    </a:p>
                  </a:txBody>
                  <a:tcPr marL="15407" marR="15407" marT="0" marB="0" anchor="ctr"/>
                </a:tc>
                <a:tc>
                  <a:txBody>
                    <a:bodyPr/>
                    <a:lstStyle/>
                    <a:p>
                      <a:pPr marL="0" marR="0">
                        <a:spcBef>
                          <a:spcPts val="0"/>
                        </a:spcBef>
                        <a:spcAft>
                          <a:spcPts val="0"/>
                        </a:spcAft>
                      </a:pPr>
                      <a:r>
                        <a:rPr lang="en-US" sz="1400" b="1" dirty="0">
                          <a:effectLst/>
                        </a:rPr>
                        <a:t>Customer Class</a:t>
                      </a:r>
                      <a:endParaRPr lang="en-US" sz="1400" b="1" dirty="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b="1" dirty="0">
                          <a:effectLst/>
                        </a:rPr>
                        <a:t>2010</a:t>
                      </a:r>
                      <a:endParaRPr lang="en-US" sz="1400" b="1" dirty="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b="1" dirty="0">
                          <a:effectLst/>
                        </a:rPr>
                        <a:t>2015</a:t>
                      </a:r>
                      <a:endParaRPr lang="en-US" sz="1400" b="1" dirty="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b="1" dirty="0">
                          <a:effectLst/>
                        </a:rPr>
                        <a:t>2020</a:t>
                      </a:r>
                      <a:endParaRPr lang="en-US" sz="1400" b="1" dirty="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b="1" dirty="0">
                          <a:effectLst/>
                        </a:rPr>
                        <a:t>2025</a:t>
                      </a:r>
                      <a:endParaRPr lang="en-US" sz="1400" b="1" dirty="0">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b="1" dirty="0">
                          <a:effectLst/>
                        </a:rPr>
                        <a:t>2030</a:t>
                      </a:r>
                      <a:endParaRPr lang="en-US" sz="1400" b="1" dirty="0">
                        <a:effectLst/>
                        <a:latin typeface="Times New Roman"/>
                        <a:ea typeface="Times New Roman"/>
                      </a:endParaRPr>
                    </a:p>
                  </a:txBody>
                  <a:tcPr marL="15407" marR="15407" marT="0" marB="0" anchor="ctr"/>
                </a:tc>
                <a:tc hMerge="1">
                  <a:txBody>
                    <a:bodyPr/>
                    <a:lstStyle/>
                    <a:p>
                      <a:endParaRPr lang="en-US"/>
                    </a:p>
                  </a:txBody>
                  <a:tcPr/>
                </a:tc>
              </a:tr>
              <a:tr h="322489">
                <a:tc rowSpan="6">
                  <a:txBody>
                    <a:bodyPr/>
                    <a:lstStyle/>
                    <a:p>
                      <a:pPr marL="0" marR="0">
                        <a:spcBef>
                          <a:spcPts val="0"/>
                        </a:spcBef>
                        <a:spcAft>
                          <a:spcPts val="0"/>
                        </a:spcAft>
                      </a:pPr>
                      <a:r>
                        <a:rPr lang="en-US" sz="1400" dirty="0">
                          <a:effectLst/>
                        </a:rPr>
                        <a:t> </a:t>
                      </a:r>
                    </a:p>
                    <a:p>
                      <a:pPr marL="0" marR="0">
                        <a:spcBef>
                          <a:spcPts val="0"/>
                        </a:spcBef>
                        <a:spcAft>
                          <a:spcPts val="0"/>
                        </a:spcAft>
                      </a:pPr>
                      <a:r>
                        <a:rPr lang="en-US" sz="1400" b="1" dirty="0">
                          <a:effectLst/>
                        </a:rPr>
                        <a:t>City of Santa Cruz </a:t>
                      </a:r>
                      <a:endParaRPr lang="en-US" sz="1400" b="1" dirty="0">
                        <a:effectLst/>
                        <a:latin typeface="Times New Roman"/>
                        <a:ea typeface="Times New Roman"/>
                      </a:endParaRPr>
                    </a:p>
                  </a:txBody>
                  <a:tcPr marL="15407" marR="15407" marT="0" marB="0"/>
                </a:tc>
                <a:tc>
                  <a:txBody>
                    <a:bodyPr/>
                    <a:lstStyle/>
                    <a:p>
                      <a:pPr marL="0" marR="0">
                        <a:spcBef>
                          <a:spcPts val="0"/>
                        </a:spcBef>
                        <a:spcAft>
                          <a:spcPts val="0"/>
                        </a:spcAft>
                      </a:pPr>
                      <a:r>
                        <a:rPr lang="en-US" sz="1400">
                          <a:effectLst/>
                        </a:rPr>
                        <a:t>Single Residential</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839</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854</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869</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884</a:t>
                      </a:r>
                      <a:endParaRPr lang="en-US" sz="1400">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dirty="0">
                          <a:effectLst/>
                        </a:rPr>
                        <a:t>899</a:t>
                      </a:r>
                      <a:endParaRPr lang="en-US" sz="1400" dirty="0">
                        <a:effectLst/>
                        <a:latin typeface="Times New Roman"/>
                        <a:ea typeface="Times New Roman"/>
                      </a:endParaRPr>
                    </a:p>
                  </a:txBody>
                  <a:tcPr marL="15407" marR="15407" marT="0" marB="0" anchor="ctr"/>
                </a:tc>
                <a:tc hMerge="1">
                  <a:txBody>
                    <a:bodyPr/>
                    <a:lstStyle/>
                    <a:p>
                      <a:endParaRPr lang="en-US"/>
                    </a:p>
                  </a:txBody>
                  <a:tcPr/>
                </a:tc>
              </a:tr>
              <a:tr h="322489">
                <a:tc vMerge="1">
                  <a:txBody>
                    <a:bodyPr/>
                    <a:lstStyle/>
                    <a:p>
                      <a:endParaRPr lang="en-US"/>
                    </a:p>
                  </a:txBody>
                  <a:tcPr/>
                </a:tc>
                <a:tc>
                  <a:txBody>
                    <a:bodyPr/>
                    <a:lstStyle/>
                    <a:p>
                      <a:pPr marL="0" marR="0">
                        <a:spcBef>
                          <a:spcPts val="0"/>
                        </a:spcBef>
                        <a:spcAft>
                          <a:spcPts val="0"/>
                        </a:spcAft>
                      </a:pPr>
                      <a:r>
                        <a:rPr lang="en-US" sz="1400">
                          <a:effectLst/>
                        </a:rPr>
                        <a:t>Multiple Residential</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408</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424</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440</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456</a:t>
                      </a:r>
                      <a:endParaRPr lang="en-US" sz="1400">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dirty="0">
                          <a:effectLst/>
                        </a:rPr>
                        <a:t>472</a:t>
                      </a:r>
                      <a:endParaRPr lang="en-US" sz="1400" dirty="0">
                        <a:effectLst/>
                        <a:latin typeface="Times New Roman"/>
                        <a:ea typeface="Times New Roman"/>
                      </a:endParaRPr>
                    </a:p>
                  </a:txBody>
                  <a:tcPr marL="15407" marR="15407" marT="0" marB="0" anchor="ctr"/>
                </a:tc>
                <a:tc hMerge="1">
                  <a:txBody>
                    <a:bodyPr/>
                    <a:lstStyle/>
                    <a:p>
                      <a:endParaRPr lang="en-US"/>
                    </a:p>
                  </a:txBody>
                  <a:tcPr/>
                </a:tc>
              </a:tr>
              <a:tr h="322489">
                <a:tc vMerge="1">
                  <a:txBody>
                    <a:bodyPr/>
                    <a:lstStyle/>
                    <a:p>
                      <a:endParaRPr lang="en-US"/>
                    </a:p>
                  </a:txBody>
                  <a:tcPr/>
                </a:tc>
                <a:tc>
                  <a:txBody>
                    <a:bodyPr/>
                    <a:lstStyle/>
                    <a:p>
                      <a:pPr marL="0" marR="0">
                        <a:spcBef>
                          <a:spcPts val="0"/>
                        </a:spcBef>
                        <a:spcAft>
                          <a:spcPts val="0"/>
                        </a:spcAft>
                      </a:pPr>
                      <a:r>
                        <a:rPr lang="en-US" sz="1400">
                          <a:effectLst/>
                        </a:rPr>
                        <a:t>Business/Industry</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425</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454</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483</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511</a:t>
                      </a:r>
                      <a:endParaRPr lang="en-US" sz="1400">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dirty="0">
                          <a:effectLst/>
                        </a:rPr>
                        <a:t>540</a:t>
                      </a:r>
                      <a:endParaRPr lang="en-US" sz="1400" dirty="0">
                        <a:effectLst/>
                        <a:latin typeface="Times New Roman"/>
                        <a:ea typeface="Times New Roman"/>
                      </a:endParaRPr>
                    </a:p>
                  </a:txBody>
                  <a:tcPr marL="15407" marR="15407" marT="0" marB="0" anchor="ctr"/>
                </a:tc>
                <a:tc hMerge="1">
                  <a:txBody>
                    <a:bodyPr/>
                    <a:lstStyle/>
                    <a:p>
                      <a:endParaRPr lang="en-US"/>
                    </a:p>
                  </a:txBody>
                  <a:tcPr/>
                </a:tc>
              </a:tr>
              <a:tr h="214993">
                <a:tc vMerge="1">
                  <a:txBody>
                    <a:bodyPr/>
                    <a:lstStyle/>
                    <a:p>
                      <a:endParaRPr lang="en-US"/>
                    </a:p>
                  </a:txBody>
                  <a:tcPr/>
                </a:tc>
                <a:tc>
                  <a:txBody>
                    <a:bodyPr/>
                    <a:lstStyle/>
                    <a:p>
                      <a:pPr marL="0" marR="0">
                        <a:spcBef>
                          <a:spcPts val="0"/>
                        </a:spcBef>
                        <a:spcAft>
                          <a:spcPts val="0"/>
                        </a:spcAft>
                      </a:pPr>
                      <a:r>
                        <a:rPr lang="en-US" sz="1400">
                          <a:effectLst/>
                        </a:rPr>
                        <a:t>Municipal</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54</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54</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55</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55</a:t>
                      </a:r>
                      <a:endParaRPr lang="en-US" sz="1400">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dirty="0">
                          <a:effectLst/>
                        </a:rPr>
                        <a:t>56</a:t>
                      </a:r>
                      <a:endParaRPr lang="en-US" sz="1400" dirty="0">
                        <a:effectLst/>
                        <a:latin typeface="Times New Roman"/>
                        <a:ea typeface="Times New Roman"/>
                      </a:endParaRPr>
                    </a:p>
                  </a:txBody>
                  <a:tcPr marL="15407" marR="15407" marT="0" marB="0" anchor="ctr"/>
                </a:tc>
                <a:tc hMerge="1">
                  <a:txBody>
                    <a:bodyPr/>
                    <a:lstStyle/>
                    <a:p>
                      <a:endParaRPr lang="en-US"/>
                    </a:p>
                  </a:txBody>
                  <a:tcPr/>
                </a:tc>
              </a:tr>
              <a:tr h="322489">
                <a:tc vMerge="1">
                  <a:txBody>
                    <a:bodyPr/>
                    <a:lstStyle/>
                    <a:p>
                      <a:endParaRPr lang="en-US"/>
                    </a:p>
                  </a:txBody>
                  <a:tcPr/>
                </a:tc>
                <a:tc>
                  <a:txBody>
                    <a:bodyPr/>
                    <a:lstStyle/>
                    <a:p>
                      <a:pPr marL="0" marR="0">
                        <a:spcBef>
                          <a:spcPts val="0"/>
                        </a:spcBef>
                        <a:spcAft>
                          <a:spcPts val="0"/>
                        </a:spcAft>
                      </a:pPr>
                      <a:r>
                        <a:rPr lang="en-US" sz="1400">
                          <a:effectLst/>
                        </a:rPr>
                        <a:t>Irrigation/Golf</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115</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118</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120</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122</a:t>
                      </a:r>
                      <a:endParaRPr lang="en-US" sz="1400">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dirty="0">
                          <a:effectLst/>
                        </a:rPr>
                        <a:t>125</a:t>
                      </a:r>
                      <a:endParaRPr lang="en-US" sz="1400" dirty="0">
                        <a:effectLst/>
                        <a:latin typeface="Times New Roman"/>
                        <a:ea typeface="Times New Roman"/>
                      </a:endParaRPr>
                    </a:p>
                  </a:txBody>
                  <a:tcPr marL="15407" marR="15407" marT="0" marB="0" anchor="ctr"/>
                </a:tc>
                <a:tc hMerge="1">
                  <a:txBody>
                    <a:bodyPr/>
                    <a:lstStyle/>
                    <a:p>
                      <a:endParaRPr lang="en-US"/>
                    </a:p>
                  </a:txBody>
                  <a:tcPr/>
                </a:tc>
              </a:tr>
              <a:tr h="322489">
                <a:tc vMerge="1">
                  <a:txBody>
                    <a:bodyPr/>
                    <a:lstStyle/>
                    <a:p>
                      <a:endParaRPr lang="en-US"/>
                    </a:p>
                  </a:txBody>
                  <a:tcPr/>
                </a:tc>
                <a:tc>
                  <a:txBody>
                    <a:bodyPr/>
                    <a:lstStyle/>
                    <a:p>
                      <a:pPr marL="0" marR="0">
                        <a:spcBef>
                          <a:spcPts val="0"/>
                        </a:spcBef>
                        <a:spcAft>
                          <a:spcPts val="0"/>
                        </a:spcAft>
                      </a:pPr>
                      <a:r>
                        <a:rPr lang="en-US" sz="1400">
                          <a:effectLst/>
                        </a:rPr>
                        <a:t>UC Santa Cruz</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212</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276</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339</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344</a:t>
                      </a:r>
                      <a:endParaRPr lang="en-US" sz="1400">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dirty="0">
                          <a:effectLst/>
                        </a:rPr>
                        <a:t>349</a:t>
                      </a:r>
                      <a:endParaRPr lang="en-US" sz="1400" dirty="0">
                        <a:effectLst/>
                        <a:latin typeface="Times New Roman"/>
                        <a:ea typeface="Times New Roman"/>
                      </a:endParaRPr>
                    </a:p>
                  </a:txBody>
                  <a:tcPr marL="15407" marR="15407" marT="0" marB="0" anchor="ctr"/>
                </a:tc>
                <a:tc hMerge="1">
                  <a:txBody>
                    <a:bodyPr/>
                    <a:lstStyle/>
                    <a:p>
                      <a:endParaRPr lang="en-US"/>
                    </a:p>
                  </a:txBody>
                  <a:tcPr/>
                </a:tc>
              </a:tr>
              <a:tr h="537483">
                <a:tc gridSpan="2">
                  <a:txBody>
                    <a:bodyPr/>
                    <a:lstStyle/>
                    <a:p>
                      <a:pPr marL="0" marR="0">
                        <a:spcBef>
                          <a:spcPts val="0"/>
                        </a:spcBef>
                        <a:spcAft>
                          <a:spcPts val="0"/>
                        </a:spcAft>
                      </a:pPr>
                      <a:r>
                        <a:rPr lang="en-US" sz="1400" b="1" dirty="0">
                          <a:effectLst/>
                        </a:rPr>
                        <a:t>Inside City </a:t>
                      </a:r>
                      <a:r>
                        <a:rPr lang="en-US" sz="1400" b="1" dirty="0" smtClean="0">
                          <a:effectLst/>
                        </a:rPr>
                        <a:t>Subtotal (millions of gallons)</a:t>
                      </a:r>
                      <a:endParaRPr lang="en-US" sz="1400" b="1" dirty="0">
                        <a:effectLst/>
                        <a:latin typeface="Times New Roman"/>
                        <a:ea typeface="Times New Roman"/>
                      </a:endParaRPr>
                    </a:p>
                  </a:txBody>
                  <a:tcPr marL="15407" marR="15407" marT="0" marB="0" anchor="ctr"/>
                </a:tc>
                <a:tc hMerge="1">
                  <a:txBody>
                    <a:bodyPr/>
                    <a:lstStyle/>
                    <a:p>
                      <a:endParaRPr lang="en-US"/>
                    </a:p>
                  </a:txBody>
                  <a:tcPr/>
                </a:tc>
                <a:tc>
                  <a:txBody>
                    <a:bodyPr/>
                    <a:lstStyle/>
                    <a:p>
                      <a:pPr marL="0" marR="0" algn="r">
                        <a:spcBef>
                          <a:spcPts val="0"/>
                        </a:spcBef>
                        <a:spcAft>
                          <a:spcPts val="0"/>
                        </a:spcAft>
                      </a:pPr>
                      <a:r>
                        <a:rPr lang="en-US" sz="1400" b="1">
                          <a:effectLst/>
                        </a:rPr>
                        <a:t>2,055</a:t>
                      </a:r>
                      <a:endParaRPr lang="en-US" sz="1400" b="1">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b="1">
                          <a:effectLst/>
                        </a:rPr>
                        <a:t>2,180</a:t>
                      </a:r>
                      <a:endParaRPr lang="en-US" sz="1400" b="1">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b="1">
                          <a:effectLst/>
                        </a:rPr>
                        <a:t>2,306</a:t>
                      </a:r>
                      <a:endParaRPr lang="en-US" sz="1400" b="1">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b="1">
                          <a:effectLst/>
                        </a:rPr>
                        <a:t>2,373</a:t>
                      </a:r>
                      <a:endParaRPr lang="en-US" sz="1400" b="1">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b="1" dirty="0">
                          <a:effectLst/>
                        </a:rPr>
                        <a:t>2,441</a:t>
                      </a:r>
                      <a:endParaRPr lang="en-US" sz="1400" b="1" dirty="0">
                        <a:effectLst/>
                        <a:latin typeface="Times New Roman"/>
                        <a:ea typeface="Times New Roman"/>
                      </a:endParaRPr>
                    </a:p>
                  </a:txBody>
                  <a:tcPr marL="15407" marR="15407" marT="0" marB="0" anchor="ctr"/>
                </a:tc>
                <a:tc hMerge="1">
                  <a:txBody>
                    <a:bodyPr/>
                    <a:lstStyle/>
                    <a:p>
                      <a:endParaRPr lang="en-US"/>
                    </a:p>
                  </a:txBody>
                  <a:tcPr/>
                </a:tc>
              </a:tr>
              <a:tr h="322489">
                <a:tc rowSpan="5">
                  <a:txBody>
                    <a:bodyPr/>
                    <a:lstStyle/>
                    <a:p>
                      <a:pPr marL="0" marR="0">
                        <a:spcBef>
                          <a:spcPts val="0"/>
                        </a:spcBef>
                        <a:spcAft>
                          <a:spcPts val="0"/>
                        </a:spcAft>
                      </a:pPr>
                      <a:r>
                        <a:rPr lang="en-US" sz="1400" dirty="0">
                          <a:effectLst/>
                        </a:rPr>
                        <a:t> </a:t>
                      </a:r>
                    </a:p>
                    <a:p>
                      <a:pPr marL="0" marR="0">
                        <a:spcBef>
                          <a:spcPts val="0"/>
                        </a:spcBef>
                        <a:spcAft>
                          <a:spcPts val="0"/>
                        </a:spcAft>
                      </a:pPr>
                      <a:r>
                        <a:rPr lang="en-US" sz="1400" b="1" dirty="0">
                          <a:effectLst/>
                        </a:rPr>
                        <a:t>Outside City:</a:t>
                      </a:r>
                    </a:p>
                    <a:p>
                      <a:pPr marL="0" marR="0">
                        <a:spcBef>
                          <a:spcPts val="0"/>
                        </a:spcBef>
                        <a:spcAft>
                          <a:spcPts val="0"/>
                        </a:spcAft>
                      </a:pPr>
                      <a:r>
                        <a:rPr lang="en-US" sz="1400" b="1" dirty="0">
                          <a:effectLst/>
                        </a:rPr>
                        <a:t>County, Capitola, &amp; </a:t>
                      </a:r>
                    </a:p>
                    <a:p>
                      <a:pPr marL="0" marR="0">
                        <a:spcBef>
                          <a:spcPts val="0"/>
                        </a:spcBef>
                        <a:spcAft>
                          <a:spcPts val="0"/>
                        </a:spcAft>
                      </a:pPr>
                      <a:r>
                        <a:rPr lang="en-US" sz="1400" b="1" dirty="0">
                          <a:effectLst/>
                        </a:rPr>
                        <a:t>North Coast Irrigation</a:t>
                      </a:r>
                      <a:endParaRPr lang="en-US" sz="1400" b="1" dirty="0">
                        <a:effectLst/>
                        <a:latin typeface="Times New Roman"/>
                        <a:ea typeface="Times New Roman"/>
                      </a:endParaRPr>
                    </a:p>
                  </a:txBody>
                  <a:tcPr marL="15407" marR="15407" marT="0" marB="0"/>
                </a:tc>
                <a:tc>
                  <a:txBody>
                    <a:bodyPr/>
                    <a:lstStyle/>
                    <a:p>
                      <a:pPr marL="0" marR="0">
                        <a:spcBef>
                          <a:spcPts val="0"/>
                        </a:spcBef>
                        <a:spcAft>
                          <a:spcPts val="0"/>
                        </a:spcAft>
                      </a:pPr>
                      <a:r>
                        <a:rPr lang="en-US" sz="1400">
                          <a:effectLst/>
                        </a:rPr>
                        <a:t>Single Residential</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502</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513</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523</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533</a:t>
                      </a:r>
                      <a:endParaRPr lang="en-US" sz="1400">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dirty="0">
                          <a:effectLst/>
                        </a:rPr>
                        <a:t>543</a:t>
                      </a:r>
                      <a:endParaRPr lang="en-US" sz="1400" dirty="0">
                        <a:effectLst/>
                        <a:latin typeface="Times New Roman"/>
                        <a:ea typeface="Times New Roman"/>
                      </a:endParaRPr>
                    </a:p>
                  </a:txBody>
                  <a:tcPr marL="15407" marR="15407" marT="0" marB="0" anchor="ctr"/>
                </a:tc>
                <a:tc hMerge="1">
                  <a:txBody>
                    <a:bodyPr/>
                    <a:lstStyle/>
                    <a:p>
                      <a:endParaRPr lang="en-US"/>
                    </a:p>
                  </a:txBody>
                  <a:tcPr/>
                </a:tc>
              </a:tr>
              <a:tr h="322489">
                <a:tc vMerge="1">
                  <a:txBody>
                    <a:bodyPr/>
                    <a:lstStyle/>
                    <a:p>
                      <a:endParaRPr lang="en-US"/>
                    </a:p>
                  </a:txBody>
                  <a:tcPr/>
                </a:tc>
                <a:tc>
                  <a:txBody>
                    <a:bodyPr/>
                    <a:lstStyle/>
                    <a:p>
                      <a:pPr marL="0" marR="0">
                        <a:spcBef>
                          <a:spcPts val="0"/>
                        </a:spcBef>
                        <a:spcAft>
                          <a:spcPts val="0"/>
                        </a:spcAft>
                      </a:pPr>
                      <a:r>
                        <a:rPr lang="en-US" sz="1400">
                          <a:effectLst/>
                        </a:rPr>
                        <a:t>Multiple Residential</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336</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343</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350</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357</a:t>
                      </a:r>
                      <a:endParaRPr lang="en-US" sz="1400">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dirty="0">
                          <a:effectLst/>
                        </a:rPr>
                        <a:t>364</a:t>
                      </a:r>
                      <a:endParaRPr lang="en-US" sz="1400" dirty="0">
                        <a:effectLst/>
                        <a:latin typeface="Times New Roman"/>
                        <a:ea typeface="Times New Roman"/>
                      </a:endParaRPr>
                    </a:p>
                  </a:txBody>
                  <a:tcPr marL="15407" marR="15407" marT="0" marB="0" anchor="ctr"/>
                </a:tc>
                <a:tc hMerge="1">
                  <a:txBody>
                    <a:bodyPr/>
                    <a:lstStyle/>
                    <a:p>
                      <a:endParaRPr lang="en-US"/>
                    </a:p>
                  </a:txBody>
                  <a:tcPr/>
                </a:tc>
              </a:tr>
              <a:tr h="322489">
                <a:tc vMerge="1">
                  <a:txBody>
                    <a:bodyPr/>
                    <a:lstStyle/>
                    <a:p>
                      <a:endParaRPr lang="en-US"/>
                    </a:p>
                  </a:txBody>
                  <a:tcPr/>
                </a:tc>
                <a:tc>
                  <a:txBody>
                    <a:bodyPr/>
                    <a:lstStyle/>
                    <a:p>
                      <a:pPr marL="0" marR="0">
                        <a:spcBef>
                          <a:spcPts val="0"/>
                        </a:spcBef>
                        <a:spcAft>
                          <a:spcPts val="0"/>
                        </a:spcAft>
                      </a:pPr>
                      <a:r>
                        <a:rPr lang="en-US" sz="1400">
                          <a:effectLst/>
                        </a:rPr>
                        <a:t>Business/Industry</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231</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236</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240</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245</a:t>
                      </a:r>
                      <a:endParaRPr lang="en-US" sz="1400">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dirty="0">
                          <a:effectLst/>
                        </a:rPr>
                        <a:t>250</a:t>
                      </a:r>
                      <a:endParaRPr lang="en-US" sz="1400" dirty="0">
                        <a:effectLst/>
                        <a:latin typeface="Times New Roman"/>
                        <a:ea typeface="Times New Roman"/>
                      </a:endParaRPr>
                    </a:p>
                  </a:txBody>
                  <a:tcPr marL="15407" marR="15407" marT="0" marB="0" anchor="ctr"/>
                </a:tc>
                <a:tc hMerge="1">
                  <a:txBody>
                    <a:bodyPr/>
                    <a:lstStyle/>
                    <a:p>
                      <a:endParaRPr lang="en-US"/>
                    </a:p>
                  </a:txBody>
                  <a:tcPr/>
                </a:tc>
              </a:tr>
              <a:tr h="214993">
                <a:tc vMerge="1">
                  <a:txBody>
                    <a:bodyPr/>
                    <a:lstStyle/>
                    <a:p>
                      <a:endParaRPr lang="en-US"/>
                    </a:p>
                  </a:txBody>
                  <a:tcPr/>
                </a:tc>
                <a:tc>
                  <a:txBody>
                    <a:bodyPr/>
                    <a:lstStyle/>
                    <a:p>
                      <a:pPr marL="0" marR="0">
                        <a:spcBef>
                          <a:spcPts val="0"/>
                        </a:spcBef>
                        <a:spcAft>
                          <a:spcPts val="0"/>
                        </a:spcAft>
                      </a:pPr>
                      <a:r>
                        <a:rPr lang="en-US" sz="1400">
                          <a:effectLst/>
                        </a:rPr>
                        <a:t>Municipal</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  </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  </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  </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  </a:t>
                      </a:r>
                      <a:endParaRPr lang="en-US" sz="1400">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dirty="0">
                          <a:effectLst/>
                        </a:rPr>
                        <a:t>-  </a:t>
                      </a:r>
                      <a:endParaRPr lang="en-US" sz="1400" dirty="0">
                        <a:effectLst/>
                        <a:latin typeface="Times New Roman"/>
                        <a:ea typeface="Times New Roman"/>
                      </a:endParaRPr>
                    </a:p>
                  </a:txBody>
                  <a:tcPr marL="15407" marR="15407" marT="0" marB="0" anchor="ctr"/>
                </a:tc>
                <a:tc hMerge="1">
                  <a:txBody>
                    <a:bodyPr/>
                    <a:lstStyle/>
                    <a:p>
                      <a:endParaRPr lang="en-US"/>
                    </a:p>
                  </a:txBody>
                  <a:tcPr/>
                </a:tc>
              </a:tr>
              <a:tr h="322489">
                <a:tc vMerge="1">
                  <a:txBody>
                    <a:bodyPr/>
                    <a:lstStyle/>
                    <a:p>
                      <a:endParaRPr lang="en-US"/>
                    </a:p>
                  </a:txBody>
                  <a:tcPr/>
                </a:tc>
                <a:tc>
                  <a:txBody>
                    <a:bodyPr/>
                    <a:lstStyle/>
                    <a:p>
                      <a:pPr marL="0" marR="0">
                        <a:spcBef>
                          <a:spcPts val="0"/>
                        </a:spcBef>
                        <a:spcAft>
                          <a:spcPts val="0"/>
                        </a:spcAft>
                      </a:pPr>
                      <a:r>
                        <a:rPr lang="en-US" sz="1400">
                          <a:effectLst/>
                        </a:rPr>
                        <a:t>Irrigation/Golf</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130</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133</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135</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138</a:t>
                      </a:r>
                      <a:endParaRPr lang="en-US" sz="1400">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dirty="0">
                          <a:effectLst/>
                        </a:rPr>
                        <a:t>141</a:t>
                      </a:r>
                      <a:endParaRPr lang="en-US" sz="1400" dirty="0">
                        <a:effectLst/>
                        <a:latin typeface="Times New Roman"/>
                        <a:ea typeface="Times New Roman"/>
                      </a:endParaRPr>
                    </a:p>
                  </a:txBody>
                  <a:tcPr marL="15407" marR="15407" marT="0" marB="0" anchor="ctr"/>
                </a:tc>
                <a:tc hMerge="1">
                  <a:txBody>
                    <a:bodyPr/>
                    <a:lstStyle/>
                    <a:p>
                      <a:endParaRPr lang="en-US"/>
                    </a:p>
                  </a:txBody>
                  <a:tcPr/>
                </a:tc>
              </a:tr>
              <a:tr h="537483">
                <a:tc gridSpan="2">
                  <a:txBody>
                    <a:bodyPr/>
                    <a:lstStyle/>
                    <a:p>
                      <a:pPr marL="0" marR="0">
                        <a:spcBef>
                          <a:spcPts val="0"/>
                        </a:spcBef>
                        <a:spcAft>
                          <a:spcPts val="0"/>
                        </a:spcAft>
                      </a:pPr>
                      <a:r>
                        <a:rPr lang="en-US" sz="1400" b="1" dirty="0">
                          <a:effectLst/>
                        </a:rPr>
                        <a:t>Outside City </a:t>
                      </a:r>
                      <a:r>
                        <a:rPr lang="en-US" sz="1400" b="1" dirty="0" smtClean="0">
                          <a:effectLst/>
                        </a:rPr>
                        <a:t>Subtotal (millions of gallons)</a:t>
                      </a:r>
                      <a:endParaRPr lang="en-US" sz="1400" b="1" dirty="0">
                        <a:effectLst/>
                        <a:latin typeface="Times New Roman"/>
                        <a:ea typeface="Times New Roman"/>
                      </a:endParaRPr>
                    </a:p>
                  </a:txBody>
                  <a:tcPr marL="15407" marR="15407" marT="0" marB="0" anchor="ctr"/>
                </a:tc>
                <a:tc hMerge="1">
                  <a:txBody>
                    <a:bodyPr/>
                    <a:lstStyle/>
                    <a:p>
                      <a:endParaRPr lang="en-US"/>
                    </a:p>
                  </a:txBody>
                  <a:tcPr/>
                </a:tc>
                <a:tc>
                  <a:txBody>
                    <a:bodyPr/>
                    <a:lstStyle/>
                    <a:p>
                      <a:pPr marL="0" marR="0" algn="r">
                        <a:spcBef>
                          <a:spcPts val="0"/>
                        </a:spcBef>
                        <a:spcAft>
                          <a:spcPts val="0"/>
                        </a:spcAft>
                      </a:pPr>
                      <a:r>
                        <a:rPr lang="en-US" sz="1400" b="1">
                          <a:effectLst/>
                        </a:rPr>
                        <a:t>1,199</a:t>
                      </a:r>
                      <a:endParaRPr lang="en-US" sz="1400" b="1">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b="1">
                          <a:effectLst/>
                        </a:rPr>
                        <a:t>1,224</a:t>
                      </a:r>
                      <a:endParaRPr lang="en-US" sz="1400" b="1">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b="1">
                          <a:effectLst/>
                        </a:rPr>
                        <a:t>1,248</a:t>
                      </a:r>
                      <a:endParaRPr lang="en-US" sz="1400" b="1">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b="1">
                          <a:effectLst/>
                        </a:rPr>
                        <a:t>1,273</a:t>
                      </a:r>
                      <a:endParaRPr lang="en-US" sz="1400" b="1">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b="1" dirty="0">
                          <a:effectLst/>
                        </a:rPr>
                        <a:t>1,297</a:t>
                      </a:r>
                      <a:endParaRPr lang="en-US" sz="1400" b="1" dirty="0">
                        <a:effectLst/>
                        <a:latin typeface="Times New Roman"/>
                        <a:ea typeface="Times New Roman"/>
                      </a:endParaRPr>
                    </a:p>
                  </a:txBody>
                  <a:tcPr marL="15407" marR="15407" marT="0" marB="0" anchor="ctr"/>
                </a:tc>
                <a:tc hMerge="1">
                  <a:txBody>
                    <a:bodyPr/>
                    <a:lstStyle/>
                    <a:p>
                      <a:endParaRPr lang="en-US"/>
                    </a:p>
                  </a:txBody>
                  <a:tcPr/>
                </a:tc>
              </a:tr>
              <a:tr h="322489">
                <a:tc gridSpan="2">
                  <a:txBody>
                    <a:bodyPr/>
                    <a:lstStyle/>
                    <a:p>
                      <a:pPr marL="0" marR="0">
                        <a:spcBef>
                          <a:spcPts val="0"/>
                        </a:spcBef>
                        <a:spcAft>
                          <a:spcPts val="0"/>
                        </a:spcAft>
                      </a:pPr>
                      <a:r>
                        <a:rPr lang="en-US" sz="1400" b="1" dirty="0">
                          <a:effectLst/>
                        </a:rPr>
                        <a:t>Other miscellaneous uses including water losses</a:t>
                      </a:r>
                      <a:endParaRPr lang="en-US" sz="1400" b="1" dirty="0">
                        <a:effectLst/>
                        <a:latin typeface="Times New Roman"/>
                        <a:ea typeface="Times New Roman"/>
                      </a:endParaRPr>
                    </a:p>
                  </a:txBody>
                  <a:tcPr marL="15407" marR="15407" marT="0" marB="0" anchor="ctr"/>
                </a:tc>
                <a:tc hMerge="1">
                  <a:txBody>
                    <a:bodyPr/>
                    <a:lstStyle/>
                    <a:p>
                      <a:endParaRPr lang="en-US"/>
                    </a:p>
                  </a:txBody>
                  <a:tcPr/>
                </a:tc>
                <a:tc>
                  <a:txBody>
                    <a:bodyPr/>
                    <a:lstStyle/>
                    <a:p>
                      <a:pPr marL="0" marR="0" algn="r">
                        <a:spcBef>
                          <a:spcPts val="0"/>
                        </a:spcBef>
                        <a:spcAft>
                          <a:spcPts val="0"/>
                        </a:spcAft>
                      </a:pPr>
                      <a:r>
                        <a:rPr lang="en-US" sz="1400">
                          <a:effectLst/>
                        </a:rPr>
                        <a:t>268</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280</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292</a:t>
                      </a:r>
                      <a:endParaRPr lang="en-US" sz="1400">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a:effectLst/>
                        </a:rPr>
                        <a:t>300</a:t>
                      </a:r>
                      <a:endParaRPr lang="en-US" sz="1400">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dirty="0">
                          <a:effectLst/>
                        </a:rPr>
                        <a:t>307</a:t>
                      </a:r>
                      <a:endParaRPr lang="en-US" sz="1400" dirty="0">
                        <a:effectLst/>
                        <a:latin typeface="Times New Roman"/>
                        <a:ea typeface="Times New Roman"/>
                      </a:endParaRPr>
                    </a:p>
                  </a:txBody>
                  <a:tcPr marL="15407" marR="15407" marT="0" marB="0" anchor="ctr"/>
                </a:tc>
                <a:tc hMerge="1">
                  <a:txBody>
                    <a:bodyPr/>
                    <a:lstStyle/>
                    <a:p>
                      <a:endParaRPr lang="en-US"/>
                    </a:p>
                  </a:txBody>
                  <a:tcPr/>
                </a:tc>
              </a:tr>
              <a:tr h="537483">
                <a:tc gridSpan="2">
                  <a:txBody>
                    <a:bodyPr/>
                    <a:lstStyle/>
                    <a:p>
                      <a:pPr marL="0" marR="0">
                        <a:spcBef>
                          <a:spcPts val="0"/>
                        </a:spcBef>
                        <a:spcAft>
                          <a:spcPts val="0"/>
                        </a:spcAft>
                      </a:pPr>
                      <a:r>
                        <a:rPr lang="en-US" sz="1400" b="1" dirty="0">
                          <a:effectLst/>
                        </a:rPr>
                        <a:t>Total System Water </a:t>
                      </a:r>
                      <a:r>
                        <a:rPr lang="en-US" sz="1400" b="1" dirty="0" smtClean="0">
                          <a:effectLst/>
                        </a:rPr>
                        <a:t>Demand (millions of gallons)</a:t>
                      </a:r>
                      <a:endParaRPr lang="en-US" sz="1400" b="1" dirty="0">
                        <a:effectLst/>
                        <a:latin typeface="Times New Roman"/>
                        <a:ea typeface="Times New Roman"/>
                      </a:endParaRPr>
                    </a:p>
                  </a:txBody>
                  <a:tcPr marL="15407" marR="15407" marT="0" marB="0" anchor="ctr"/>
                </a:tc>
                <a:tc hMerge="1">
                  <a:txBody>
                    <a:bodyPr/>
                    <a:lstStyle/>
                    <a:p>
                      <a:endParaRPr lang="en-US"/>
                    </a:p>
                  </a:txBody>
                  <a:tcPr/>
                </a:tc>
                <a:tc>
                  <a:txBody>
                    <a:bodyPr/>
                    <a:lstStyle/>
                    <a:p>
                      <a:pPr marL="0" marR="0" algn="r">
                        <a:spcBef>
                          <a:spcPts val="0"/>
                        </a:spcBef>
                        <a:spcAft>
                          <a:spcPts val="0"/>
                        </a:spcAft>
                      </a:pPr>
                      <a:r>
                        <a:rPr lang="en-US" sz="1400" b="1">
                          <a:effectLst/>
                        </a:rPr>
                        <a:t>3,522</a:t>
                      </a:r>
                      <a:endParaRPr lang="en-US" sz="1400" b="1">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b="1">
                          <a:effectLst/>
                        </a:rPr>
                        <a:t>3,684</a:t>
                      </a:r>
                      <a:endParaRPr lang="en-US" sz="1400" b="1">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b="1">
                          <a:effectLst/>
                        </a:rPr>
                        <a:t>3,847</a:t>
                      </a:r>
                      <a:endParaRPr lang="en-US" sz="1400" b="1">
                        <a:effectLst/>
                        <a:latin typeface="Times New Roman"/>
                        <a:ea typeface="Times New Roman"/>
                      </a:endParaRPr>
                    </a:p>
                  </a:txBody>
                  <a:tcPr marL="15407" marR="15407" marT="0" marB="0" anchor="ctr"/>
                </a:tc>
                <a:tc>
                  <a:txBody>
                    <a:bodyPr/>
                    <a:lstStyle/>
                    <a:p>
                      <a:pPr marL="0" marR="0" algn="r">
                        <a:spcBef>
                          <a:spcPts val="0"/>
                        </a:spcBef>
                        <a:spcAft>
                          <a:spcPts val="0"/>
                        </a:spcAft>
                      </a:pPr>
                      <a:r>
                        <a:rPr lang="en-US" sz="1400" b="1">
                          <a:effectLst/>
                        </a:rPr>
                        <a:t>3,946</a:t>
                      </a:r>
                      <a:endParaRPr lang="en-US" sz="1400" b="1">
                        <a:effectLst/>
                        <a:latin typeface="Times New Roman"/>
                        <a:ea typeface="Times New Roman"/>
                      </a:endParaRPr>
                    </a:p>
                  </a:txBody>
                  <a:tcPr marL="15407" marR="15407" marT="0" marB="0" anchor="ctr"/>
                </a:tc>
                <a:tc gridSpan="2">
                  <a:txBody>
                    <a:bodyPr/>
                    <a:lstStyle/>
                    <a:p>
                      <a:pPr marL="0" marR="0" algn="r">
                        <a:spcBef>
                          <a:spcPts val="0"/>
                        </a:spcBef>
                        <a:spcAft>
                          <a:spcPts val="0"/>
                        </a:spcAft>
                      </a:pPr>
                      <a:r>
                        <a:rPr lang="en-US" sz="1400" b="1" dirty="0">
                          <a:effectLst/>
                        </a:rPr>
                        <a:t>4,046</a:t>
                      </a:r>
                      <a:endParaRPr lang="en-US" sz="1400" b="1" dirty="0">
                        <a:effectLst/>
                        <a:latin typeface="Times New Roman"/>
                        <a:ea typeface="Times New Roman"/>
                      </a:endParaRPr>
                    </a:p>
                  </a:txBody>
                  <a:tcPr marL="15407" marR="15407" marT="0" marB="0" anchor="ctr"/>
                </a:tc>
                <a:tc hMerge="1">
                  <a:txBody>
                    <a:bodyPr/>
                    <a:lstStyle/>
                    <a:p>
                      <a:endParaRPr lang="en-US"/>
                    </a:p>
                  </a:txBody>
                  <a:tcPr/>
                </a:tc>
              </a:tr>
              <a:tr h="107496">
                <a:tc gridSpan="7">
                  <a:txBody>
                    <a:bodyPr/>
                    <a:lstStyle/>
                    <a:p>
                      <a:pPr marL="0" marR="0">
                        <a:spcBef>
                          <a:spcPts val="0"/>
                        </a:spcBef>
                        <a:spcAft>
                          <a:spcPts val="0"/>
                        </a:spcAft>
                      </a:pPr>
                      <a:r>
                        <a:rPr lang="en-US" sz="1400" u="sng">
                          <a:effectLst/>
                        </a:rPr>
                        <a:t>Notes:</a:t>
                      </a:r>
                      <a:endParaRPr lang="en-US" sz="1400" b="1">
                        <a:effectLst/>
                        <a:latin typeface="Times New Roman"/>
                        <a:ea typeface="Times New Roman"/>
                      </a:endParaRPr>
                    </a:p>
                  </a:txBody>
                  <a:tcPr marL="15407" marR="1540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400" dirty="0">
                          <a:effectLst/>
                        </a:rPr>
                        <a:t> </a:t>
                      </a:r>
                      <a:endParaRPr lang="en-US" sz="1400" dirty="0">
                        <a:effectLst/>
                        <a:latin typeface="Times New Roman"/>
                        <a:ea typeface="Times New Roman"/>
                      </a:endParaRPr>
                    </a:p>
                  </a:txBody>
                  <a:tcPr marL="0" marR="0" marT="0" marB="0" anchor="ctr"/>
                </a:tc>
              </a:tr>
              <a:tr h="214993">
                <a:tc gridSpan="7">
                  <a:txBody>
                    <a:bodyPr/>
                    <a:lstStyle/>
                    <a:p>
                      <a:pPr marL="0" marR="0">
                        <a:spcBef>
                          <a:spcPts val="0"/>
                        </a:spcBef>
                        <a:spcAft>
                          <a:spcPts val="0"/>
                        </a:spcAft>
                      </a:pPr>
                      <a:r>
                        <a:rPr lang="en-US" sz="1400" dirty="0">
                          <a:effectLst/>
                        </a:rPr>
                        <a:t>(a) Assumes existing (2010) water demands recover to 2007-08 levels  </a:t>
                      </a:r>
                      <a:endParaRPr lang="en-US" sz="1400" b="0" dirty="0">
                        <a:effectLst/>
                        <a:latin typeface="Times New Roman"/>
                        <a:ea typeface="Times New Roman"/>
                      </a:endParaRPr>
                    </a:p>
                  </a:txBody>
                  <a:tcPr marL="15407" marR="1540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400" dirty="0">
                          <a:effectLst/>
                        </a:rPr>
                        <a:t> </a:t>
                      </a:r>
                      <a:endParaRPr lang="en-US" sz="1400" b="0" dirty="0">
                        <a:effectLst/>
                        <a:latin typeface="Times New Roman"/>
                        <a:ea typeface="Times New Roman"/>
                      </a:endParaRPr>
                    </a:p>
                  </a:txBody>
                  <a:tcPr marL="0" marR="0" marT="0" marB="0" anchor="ctr"/>
                </a:tc>
              </a:tr>
            </a:tbl>
          </a:graphicData>
        </a:graphic>
      </p:graphicFrame>
      <p:sp>
        <p:nvSpPr>
          <p:cNvPr id="5" name="TextBox 4"/>
          <p:cNvSpPr txBox="1"/>
          <p:nvPr/>
        </p:nvSpPr>
        <p:spPr>
          <a:xfrm>
            <a:off x="0" y="0"/>
            <a:ext cx="9144000" cy="646331"/>
          </a:xfrm>
          <a:prstGeom prst="rect">
            <a:avLst/>
          </a:prstGeom>
          <a:noFill/>
        </p:spPr>
        <p:txBody>
          <a:bodyPr wrap="square" rtlCol="0">
            <a:spAutoFit/>
          </a:bodyPr>
          <a:lstStyle/>
          <a:p>
            <a:pPr algn="ctr"/>
            <a:r>
              <a:rPr lang="en-US" b="1" dirty="0" smtClean="0"/>
              <a:t>2010 Urban Water Management Plan Table 4-11: </a:t>
            </a:r>
            <a:r>
              <a:rPr lang="en-US" b="1" dirty="0"/>
              <a:t>Water Demand Forecast, Scenario 2 </a:t>
            </a:r>
            <a:r>
              <a:rPr lang="en-US" dirty="0"/>
              <a:t>(a) </a:t>
            </a:r>
          </a:p>
          <a:p>
            <a:pPr algn="ctr"/>
            <a:endParaRPr lang="en-US" dirty="0"/>
          </a:p>
        </p:txBody>
      </p:sp>
    </p:spTree>
    <p:extLst>
      <p:ext uri="{BB962C8B-B14F-4D97-AF65-F5344CB8AC3E}">
        <p14:creationId xmlns:p14="http://schemas.microsoft.com/office/powerpoint/2010/main" val="31047261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Measures the responsiveness of the quantity of water demanded to a change in price;</a:t>
            </a:r>
          </a:p>
          <a:p>
            <a:r>
              <a:rPr lang="en-US" dirty="0" smtClean="0"/>
              <a:t>For example, a 15% rate increase with a -0.3 elasticity would result in a 4.5% reduction in demand;</a:t>
            </a:r>
          </a:p>
          <a:p>
            <a:r>
              <a:rPr lang="en-US" dirty="0" smtClean="0"/>
              <a:t>Measured price elasticities of demand between 0 and -1 are referred to as “relatively” inelastic because the percentage change in quantity is less than the percentage change in price. </a:t>
            </a:r>
          </a:p>
          <a:p>
            <a:endParaRPr lang="en-US" dirty="0"/>
          </a:p>
        </p:txBody>
      </p:sp>
      <p:sp>
        <p:nvSpPr>
          <p:cNvPr id="3" name="Title 2"/>
          <p:cNvSpPr>
            <a:spLocks noGrp="1"/>
          </p:cNvSpPr>
          <p:nvPr>
            <p:ph type="title"/>
          </p:nvPr>
        </p:nvSpPr>
        <p:spPr/>
        <p:txBody>
          <a:bodyPr/>
          <a:lstStyle/>
          <a:p>
            <a:r>
              <a:rPr lang="en-US" dirty="0" smtClean="0"/>
              <a:t>Price Elasticity of Demand*</a:t>
            </a:r>
            <a:endParaRPr lang="en-US" dirty="0"/>
          </a:p>
        </p:txBody>
      </p:sp>
      <p:sp>
        <p:nvSpPr>
          <p:cNvPr id="12" name="TextBox 11"/>
          <p:cNvSpPr txBox="1"/>
          <p:nvPr/>
        </p:nvSpPr>
        <p:spPr>
          <a:xfrm>
            <a:off x="1073888" y="6098232"/>
            <a:ext cx="7079512" cy="276999"/>
          </a:xfrm>
          <a:prstGeom prst="rect">
            <a:avLst/>
          </a:prstGeom>
          <a:noFill/>
        </p:spPr>
        <p:txBody>
          <a:bodyPr wrap="square" rtlCol="0">
            <a:spAutoFit/>
          </a:bodyPr>
          <a:lstStyle/>
          <a:p>
            <a:r>
              <a:rPr lang="en-US" sz="1200" dirty="0" smtClean="0"/>
              <a:t>* From Forecasting Urban Water Demand, R. Bruce Billings and Clive V. Jones; Second Edition, AWWA 2008</a:t>
            </a:r>
            <a:endParaRPr lang="en-US" sz="1200" dirty="0"/>
          </a:p>
        </p:txBody>
      </p:sp>
    </p:spTree>
    <p:extLst>
      <p:ext uri="{BB962C8B-B14F-4D97-AF65-F5344CB8AC3E}">
        <p14:creationId xmlns:p14="http://schemas.microsoft.com/office/powerpoint/2010/main" val="11402009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149460275"/>
              </p:ext>
            </p:extLst>
          </p:nvPr>
        </p:nvGraphicFramePr>
        <p:xfrm>
          <a:off x="762000" y="430382"/>
          <a:ext cx="7434262" cy="5862320"/>
        </p:xfrm>
        <a:graphic>
          <a:graphicData uri="http://schemas.openxmlformats.org/drawingml/2006/table">
            <a:tbl>
              <a:tblPr firstRow="1" bandRow="1">
                <a:tableStyleId>{5C22544A-7EE6-4342-B048-85BDC9FD1C3A}</a:tableStyleId>
              </a:tblPr>
              <a:tblGrid>
                <a:gridCol w="2630684"/>
                <a:gridCol w="2401789"/>
                <a:gridCol w="2401789"/>
              </a:tblGrid>
              <a:tr h="370840">
                <a:tc gridSpan="3">
                  <a:txBody>
                    <a:bodyPr/>
                    <a:lstStyle/>
                    <a:p>
                      <a:pPr algn="ctr"/>
                      <a:r>
                        <a:rPr lang="en-US" sz="1600" dirty="0" smtClean="0"/>
                        <a:t>Price Elasticity of Water Demand – Elasticity Factors </a:t>
                      </a:r>
                      <a:endParaRPr lang="en-US" sz="1600" dirty="0"/>
                    </a:p>
                  </a:txBody>
                  <a:tcPr/>
                </a:tc>
                <a:tc hMerge="1">
                  <a:txBody>
                    <a:bodyPr/>
                    <a:lstStyle/>
                    <a:p>
                      <a:pPr algn="ctr"/>
                      <a:endParaRPr lang="en-US" dirty="0"/>
                    </a:p>
                  </a:txBody>
                  <a:tcPr/>
                </a:tc>
                <a:tc hMerge="1">
                  <a:txBody>
                    <a:bodyPr/>
                    <a:lstStyle/>
                    <a:p>
                      <a:endParaRPr lang="en-US"/>
                    </a:p>
                  </a:txBody>
                  <a:tcPr/>
                </a:tc>
              </a:tr>
              <a:tr h="370840">
                <a:tc>
                  <a:txBody>
                    <a:bodyPr/>
                    <a:lstStyle/>
                    <a:p>
                      <a:endParaRPr lang="en-US" sz="1600" dirty="0"/>
                    </a:p>
                  </a:txBody>
                  <a:tcPr/>
                </a:tc>
                <a:tc gridSpan="2">
                  <a:txBody>
                    <a:bodyPr/>
                    <a:lstStyle/>
                    <a:p>
                      <a:pPr algn="ctr"/>
                      <a:r>
                        <a:rPr lang="en-US" sz="1600" dirty="0" smtClean="0"/>
                        <a:t>Marginal Price in Rate Structure</a:t>
                      </a:r>
                      <a:endParaRPr lang="en-US" sz="1600" dirty="0"/>
                    </a:p>
                  </a:txBody>
                  <a:tcPr/>
                </a:tc>
                <a:tc hMerge="1">
                  <a:txBody>
                    <a:bodyPr/>
                    <a:lstStyle/>
                    <a:p>
                      <a:pPr algn="ctr"/>
                      <a:endParaRPr lang="en-US" dirty="0"/>
                    </a:p>
                  </a:txBody>
                  <a:tcPr/>
                </a:tc>
              </a:tr>
              <a:tr h="370840">
                <a:tc>
                  <a:txBody>
                    <a:bodyPr/>
                    <a:lstStyle/>
                    <a:p>
                      <a:endParaRPr lang="en-US" sz="1600" dirty="0"/>
                    </a:p>
                  </a:txBody>
                  <a:tcPr/>
                </a:tc>
                <a:tc>
                  <a:txBody>
                    <a:bodyPr/>
                    <a:lstStyle/>
                    <a:p>
                      <a:pPr algn="ctr"/>
                      <a:r>
                        <a:rPr lang="en-US" sz="1600" dirty="0" smtClean="0"/>
                        <a:t>Uniform Rates</a:t>
                      </a:r>
                      <a:endParaRPr lang="en-US" sz="1600" dirty="0"/>
                    </a:p>
                  </a:txBody>
                  <a:tcPr/>
                </a:tc>
                <a:tc>
                  <a:txBody>
                    <a:bodyPr/>
                    <a:lstStyle/>
                    <a:p>
                      <a:pPr algn="ctr"/>
                      <a:r>
                        <a:rPr lang="en-US" sz="1600" dirty="0" smtClean="0"/>
                        <a:t>Increasing</a:t>
                      </a:r>
                      <a:r>
                        <a:rPr lang="en-US" sz="1600" baseline="0" dirty="0" smtClean="0"/>
                        <a:t> Block Rates</a:t>
                      </a:r>
                      <a:endParaRPr lang="en-US" sz="1600" dirty="0"/>
                    </a:p>
                  </a:txBody>
                  <a:tcPr/>
                </a:tc>
              </a:tr>
              <a:tr h="370840">
                <a:tc>
                  <a:txBody>
                    <a:bodyPr/>
                    <a:lstStyle/>
                    <a:p>
                      <a:r>
                        <a:rPr lang="en-US" sz="1600" dirty="0" smtClean="0"/>
                        <a:t>Base case</a:t>
                      </a:r>
                      <a:r>
                        <a:rPr lang="en-US" sz="1600" baseline="0" dirty="0" smtClean="0"/>
                        <a:t> elasticity</a:t>
                      </a:r>
                      <a:endParaRPr lang="en-US" sz="1600" dirty="0"/>
                    </a:p>
                  </a:txBody>
                  <a:tcPr/>
                </a:tc>
                <a:tc>
                  <a:txBody>
                    <a:bodyPr/>
                    <a:lstStyle/>
                    <a:p>
                      <a:pPr algn="ctr"/>
                      <a:r>
                        <a:rPr lang="en-US" sz="1600" dirty="0" smtClean="0"/>
                        <a:t>-0.4</a:t>
                      </a:r>
                    </a:p>
                  </a:txBody>
                  <a:tcPr/>
                </a:tc>
                <a:tc>
                  <a:txBody>
                    <a:bodyPr/>
                    <a:lstStyle/>
                    <a:p>
                      <a:pPr algn="ctr"/>
                      <a:r>
                        <a:rPr lang="en-US" sz="1600" dirty="0" smtClean="0"/>
                        <a:t>-0.5</a:t>
                      </a:r>
                    </a:p>
                  </a:txBody>
                  <a:tcPr/>
                </a:tc>
              </a:tr>
              <a:tr h="370840">
                <a:tc>
                  <a:txBody>
                    <a:bodyPr/>
                    <a:lstStyle/>
                    <a:p>
                      <a:r>
                        <a:rPr lang="en-US" sz="1600" dirty="0" smtClean="0"/>
                        <a:t>Additions or</a:t>
                      </a:r>
                      <a:r>
                        <a:rPr lang="en-US" sz="1600" baseline="0" dirty="0" smtClean="0"/>
                        <a:t> Subtractions</a:t>
                      </a:r>
                      <a:endParaRPr lang="en-US" sz="1600" dirty="0"/>
                    </a:p>
                  </a:txBody>
                  <a:tcPr/>
                </a:tc>
                <a:tc>
                  <a:txBody>
                    <a:bodyPr/>
                    <a:lstStyle/>
                    <a:p>
                      <a:pPr algn="ctr"/>
                      <a:endParaRPr lang="en-US" sz="1600" dirty="0"/>
                    </a:p>
                  </a:txBody>
                  <a:tcPr/>
                </a:tc>
                <a:tc>
                  <a:txBody>
                    <a:bodyPr/>
                    <a:lstStyle/>
                    <a:p>
                      <a:pPr algn="ctr"/>
                      <a:endParaRPr lang="en-US" sz="1600" dirty="0"/>
                    </a:p>
                  </a:txBody>
                  <a:tcPr/>
                </a:tc>
              </a:tr>
              <a:tr h="370840">
                <a:tc>
                  <a:txBody>
                    <a:bodyPr/>
                    <a:lstStyle/>
                    <a:p>
                      <a:pPr marL="285750" indent="-285750">
                        <a:buFont typeface="Arial" panose="020B0604020202020204" pitchFamily="34" charset="0"/>
                        <a:buChar char="•"/>
                      </a:pPr>
                      <a:r>
                        <a:rPr lang="en-US" sz="1600" dirty="0" smtClean="0"/>
                        <a:t>Marginal price on bills</a:t>
                      </a:r>
                      <a:endParaRPr lang="en-US" sz="1600" dirty="0"/>
                    </a:p>
                  </a:txBody>
                  <a:tcPr/>
                </a:tc>
                <a:tc>
                  <a:txBody>
                    <a:bodyPr/>
                    <a:lstStyle/>
                    <a:p>
                      <a:pPr algn="ctr"/>
                      <a:r>
                        <a:rPr lang="en-US" sz="1600" dirty="0" smtClean="0"/>
                        <a:t>-0.1</a:t>
                      </a:r>
                    </a:p>
                  </a:txBody>
                  <a:tcPr/>
                </a:tc>
                <a:tc>
                  <a:txBody>
                    <a:bodyPr/>
                    <a:lstStyle/>
                    <a:p>
                      <a:pPr algn="ctr"/>
                      <a:r>
                        <a:rPr lang="en-US" sz="1600" dirty="0" smtClean="0"/>
                        <a:t>-0.15</a:t>
                      </a:r>
                    </a:p>
                  </a:txBody>
                  <a:tcPr/>
                </a:tc>
              </a:tr>
              <a:tr h="370840">
                <a:tc>
                  <a:txBody>
                    <a:bodyPr/>
                    <a:lstStyle/>
                    <a:p>
                      <a:pPr marL="285750" indent="-285750">
                        <a:buFont typeface="Arial" panose="020B0604020202020204" pitchFamily="34" charset="0"/>
                        <a:buChar char="•"/>
                      </a:pPr>
                      <a:r>
                        <a:rPr lang="en-US" sz="1600" dirty="0" smtClean="0"/>
                        <a:t>Wet/cold climate</a:t>
                      </a:r>
                      <a:endParaRPr lang="en-US" sz="1600" dirty="0"/>
                    </a:p>
                  </a:txBody>
                  <a:tcPr/>
                </a:tc>
                <a:tc>
                  <a:txBody>
                    <a:bodyPr/>
                    <a:lstStyle/>
                    <a:p>
                      <a:pPr algn="ctr"/>
                      <a:r>
                        <a:rPr lang="en-US" sz="1600" dirty="0" smtClean="0"/>
                        <a:t>+0.1</a:t>
                      </a:r>
                      <a:endParaRPr lang="en-US" sz="1600" dirty="0"/>
                    </a:p>
                  </a:txBody>
                  <a:tcPr/>
                </a:tc>
                <a:tc>
                  <a:txBody>
                    <a:bodyPr/>
                    <a:lstStyle/>
                    <a:p>
                      <a:pPr algn="ctr"/>
                      <a:r>
                        <a:rPr lang="en-US" sz="1600" dirty="0" smtClean="0"/>
                        <a:t>+0.1</a:t>
                      </a:r>
                      <a:endParaRPr lang="en-US" sz="1600" dirty="0"/>
                    </a:p>
                  </a:txBody>
                  <a:tcPr/>
                </a:tc>
              </a:tr>
              <a:tr h="370840">
                <a:tc>
                  <a:txBody>
                    <a:bodyPr/>
                    <a:lstStyle/>
                    <a:p>
                      <a:pPr marL="285750" indent="-285750">
                        <a:buFont typeface="Arial" panose="020B0604020202020204" pitchFamily="34" charset="0"/>
                        <a:buChar char="•"/>
                      </a:pPr>
                      <a:r>
                        <a:rPr lang="en-US" sz="1600" dirty="0" smtClean="0"/>
                        <a:t>Arid West</a:t>
                      </a:r>
                      <a:endParaRPr lang="en-US" sz="1600" dirty="0"/>
                    </a:p>
                  </a:txBody>
                  <a:tcPr/>
                </a:tc>
                <a:tc>
                  <a:txBody>
                    <a:bodyPr/>
                    <a:lstStyle/>
                    <a:p>
                      <a:pPr algn="ctr"/>
                      <a:r>
                        <a:rPr lang="en-US" sz="1600" dirty="0" smtClean="0"/>
                        <a:t>-0.1</a:t>
                      </a:r>
                    </a:p>
                  </a:txBody>
                  <a:tcPr/>
                </a:tc>
                <a:tc>
                  <a:txBody>
                    <a:bodyPr/>
                    <a:lstStyle/>
                    <a:p>
                      <a:pPr algn="ctr"/>
                      <a:r>
                        <a:rPr lang="en-US" sz="1600" dirty="0" smtClean="0"/>
                        <a:t>-0.1</a:t>
                      </a:r>
                    </a:p>
                  </a:txBody>
                  <a:tcPr/>
                </a:tc>
              </a:tr>
              <a:tr h="370840">
                <a:tc>
                  <a:txBody>
                    <a:bodyPr/>
                    <a:lstStyle/>
                    <a:p>
                      <a:pPr marL="285750" indent="-285750">
                        <a:buFont typeface="Arial" panose="020B0604020202020204" pitchFamily="34" charset="0"/>
                        <a:buChar char="•"/>
                      </a:pPr>
                      <a:r>
                        <a:rPr lang="en-US" sz="1600" dirty="0" smtClean="0"/>
                        <a:t>Winter (low irrigation season)</a:t>
                      </a:r>
                      <a:endParaRPr lang="en-US" sz="1600" dirty="0"/>
                    </a:p>
                  </a:txBody>
                  <a:tcPr/>
                </a:tc>
                <a:tc>
                  <a:txBody>
                    <a:bodyPr/>
                    <a:lstStyle/>
                    <a:p>
                      <a:pPr algn="ctr"/>
                      <a:r>
                        <a:rPr lang="en-US" sz="1600" dirty="0" smtClean="0"/>
                        <a:t>+0.15</a:t>
                      </a:r>
                      <a:endParaRPr lang="en-US" sz="1600" dirty="0"/>
                    </a:p>
                  </a:txBody>
                  <a:tcPr/>
                </a:tc>
                <a:tc>
                  <a:txBody>
                    <a:bodyPr/>
                    <a:lstStyle/>
                    <a:p>
                      <a:pPr algn="ctr"/>
                      <a:r>
                        <a:rPr lang="en-US" sz="1600" dirty="0" smtClean="0"/>
                        <a:t>+0.15</a:t>
                      </a:r>
                      <a:endParaRPr lang="en-US" sz="1600" dirty="0"/>
                    </a:p>
                  </a:txBody>
                  <a:tcPr/>
                </a:tc>
              </a:tr>
              <a:tr h="370840">
                <a:tc>
                  <a:txBody>
                    <a:bodyPr/>
                    <a:lstStyle/>
                    <a:p>
                      <a:pPr marL="285750" indent="-285750">
                        <a:buFont typeface="Arial" panose="020B0604020202020204" pitchFamily="34" charset="0"/>
                        <a:buChar char="•"/>
                      </a:pPr>
                      <a:r>
                        <a:rPr lang="en-US" sz="1600" dirty="0" smtClean="0"/>
                        <a:t>Summer (high irrigation season)</a:t>
                      </a:r>
                      <a:endParaRPr lang="en-US" sz="1600" dirty="0"/>
                    </a:p>
                  </a:txBody>
                  <a:tcPr/>
                </a:tc>
                <a:tc>
                  <a:txBody>
                    <a:bodyPr/>
                    <a:lstStyle/>
                    <a:p>
                      <a:pPr algn="ctr"/>
                      <a:r>
                        <a:rPr lang="en-US" sz="1600" dirty="0" smtClean="0"/>
                        <a:t>-0.15</a:t>
                      </a:r>
                      <a:endParaRPr lang="en-US" sz="1600" dirty="0"/>
                    </a:p>
                  </a:txBody>
                  <a:tcPr/>
                </a:tc>
                <a:tc>
                  <a:txBody>
                    <a:bodyPr/>
                    <a:lstStyle/>
                    <a:p>
                      <a:pPr algn="ctr"/>
                      <a:r>
                        <a:rPr lang="en-US" sz="1600" dirty="0" smtClean="0"/>
                        <a:t>-0.15</a:t>
                      </a:r>
                      <a:endParaRPr lang="en-US" sz="1600" dirty="0"/>
                    </a:p>
                  </a:txBody>
                  <a:tcPr/>
                </a:tc>
              </a:tr>
              <a:tr h="370840">
                <a:tc>
                  <a:txBody>
                    <a:bodyPr/>
                    <a:lstStyle/>
                    <a:p>
                      <a:pPr marL="285750" indent="-285750">
                        <a:buFont typeface="Arial" panose="020B0604020202020204" pitchFamily="34" charset="0"/>
                        <a:buChar char="•"/>
                      </a:pPr>
                      <a:r>
                        <a:rPr lang="en-US" sz="1600" dirty="0" smtClean="0"/>
                        <a:t>Bills &gt; 1.5% of average income</a:t>
                      </a:r>
                      <a:endParaRPr lang="en-US" sz="1600" dirty="0"/>
                    </a:p>
                  </a:txBody>
                  <a:tcPr/>
                </a:tc>
                <a:tc>
                  <a:txBody>
                    <a:bodyPr/>
                    <a:lstStyle/>
                    <a:p>
                      <a:pPr algn="ctr"/>
                      <a:r>
                        <a:rPr lang="en-US" sz="1600" dirty="0" smtClean="0"/>
                        <a:t>-0.1</a:t>
                      </a:r>
                      <a:endParaRPr lang="en-US" sz="1600" dirty="0"/>
                    </a:p>
                  </a:txBody>
                  <a:tcPr/>
                </a:tc>
                <a:tc>
                  <a:txBody>
                    <a:bodyPr/>
                    <a:lstStyle/>
                    <a:p>
                      <a:pPr algn="ctr"/>
                      <a:r>
                        <a:rPr lang="en-US" sz="1600" dirty="0" smtClean="0"/>
                        <a:t>-0.1</a:t>
                      </a:r>
                      <a:endParaRPr lang="en-US" sz="1600" dirty="0"/>
                    </a:p>
                  </a:txBody>
                  <a:tcPr/>
                </a:tc>
              </a:tr>
              <a:tr h="370840">
                <a:tc>
                  <a:txBody>
                    <a:bodyPr/>
                    <a:lstStyle/>
                    <a:p>
                      <a:pPr marL="285750" indent="-285750">
                        <a:buFont typeface="Arial" panose="020B0604020202020204" pitchFamily="34" charset="0"/>
                        <a:buChar char="•"/>
                      </a:pPr>
                      <a:r>
                        <a:rPr lang="en-US" sz="1600" dirty="0" smtClean="0"/>
                        <a:t>Bills &lt; 0.5% of average income</a:t>
                      </a:r>
                      <a:endParaRPr lang="en-US" sz="1600" dirty="0"/>
                    </a:p>
                  </a:txBody>
                  <a:tcPr/>
                </a:tc>
                <a:tc>
                  <a:txBody>
                    <a:bodyPr/>
                    <a:lstStyle/>
                    <a:p>
                      <a:pPr algn="ctr"/>
                      <a:r>
                        <a:rPr lang="en-US" sz="1600" dirty="0" smtClean="0"/>
                        <a:t>+0.2</a:t>
                      </a:r>
                    </a:p>
                  </a:txBody>
                  <a:tcPr/>
                </a:tc>
                <a:tc>
                  <a:txBody>
                    <a:bodyPr/>
                    <a:lstStyle/>
                    <a:p>
                      <a:pPr algn="ctr"/>
                      <a:r>
                        <a:rPr lang="en-US" sz="1600" dirty="0" smtClean="0"/>
                        <a:t>+0.2</a:t>
                      </a:r>
                    </a:p>
                  </a:txBody>
                  <a:tcPr/>
                </a:tc>
              </a:tr>
              <a:tr h="370840">
                <a:tc>
                  <a:txBody>
                    <a:bodyPr/>
                    <a:lstStyle/>
                    <a:p>
                      <a:pPr marL="285750" indent="-285750">
                        <a:buFont typeface="Arial" panose="020B0604020202020204" pitchFamily="34" charset="0"/>
                        <a:buChar char="•"/>
                      </a:pPr>
                      <a:r>
                        <a:rPr lang="en-US" sz="1600" dirty="0" smtClean="0"/>
                        <a:t>Effective Long Term</a:t>
                      </a:r>
                      <a:r>
                        <a:rPr lang="en-US" sz="1600" baseline="0" dirty="0" smtClean="0"/>
                        <a:t> Conservation</a:t>
                      </a:r>
                      <a:endParaRPr lang="en-US" sz="1600" dirty="0"/>
                    </a:p>
                  </a:txBody>
                  <a:tcPr/>
                </a:tc>
                <a:tc>
                  <a:txBody>
                    <a:bodyPr/>
                    <a:lstStyle/>
                    <a:p>
                      <a:pPr algn="ctr"/>
                      <a:r>
                        <a:rPr lang="en-US" sz="1600" dirty="0" smtClean="0"/>
                        <a:t>+0.1</a:t>
                      </a:r>
                      <a:endParaRPr lang="en-US" sz="1600" dirty="0"/>
                    </a:p>
                  </a:txBody>
                  <a:tcPr/>
                </a:tc>
                <a:tc>
                  <a:txBody>
                    <a:bodyPr/>
                    <a:lstStyle/>
                    <a:p>
                      <a:pPr algn="ctr"/>
                      <a:r>
                        <a:rPr lang="en-US" sz="1600" dirty="0" smtClean="0"/>
                        <a:t>+0.1</a:t>
                      </a:r>
                      <a:endParaRPr lang="en-US" sz="1600" dirty="0"/>
                    </a:p>
                  </a:txBody>
                  <a:tcPr/>
                </a:tc>
              </a:tr>
            </a:tbl>
          </a:graphicData>
        </a:graphic>
      </p:graphicFrame>
      <p:sp>
        <p:nvSpPr>
          <p:cNvPr id="5" name="TextBox 4"/>
          <p:cNvSpPr txBox="1"/>
          <p:nvPr/>
        </p:nvSpPr>
        <p:spPr>
          <a:xfrm>
            <a:off x="381000" y="6324600"/>
            <a:ext cx="8458200" cy="276999"/>
          </a:xfrm>
          <a:prstGeom prst="rect">
            <a:avLst/>
          </a:prstGeom>
          <a:noFill/>
        </p:spPr>
        <p:txBody>
          <a:bodyPr wrap="square" rtlCol="0">
            <a:spAutoFit/>
          </a:bodyPr>
          <a:lstStyle/>
          <a:p>
            <a:pPr algn="ctr"/>
            <a:r>
              <a:rPr lang="en-US" sz="1200" dirty="0" smtClean="0"/>
              <a:t>Adapted from Table 9-5, Second Edition, Forecasting Urban Water Demand, R. Bruce Billings and Clive V. Jones, AWWA 2008</a:t>
            </a:r>
            <a:endParaRPr lang="en-US" sz="1200" dirty="0"/>
          </a:p>
        </p:txBody>
      </p:sp>
    </p:spTree>
    <p:extLst>
      <p:ext uri="{BB962C8B-B14F-4D97-AF65-F5344CB8AC3E}">
        <p14:creationId xmlns:p14="http://schemas.microsoft.com/office/powerpoint/2010/main" val="7607861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800" dirty="0" smtClean="0"/>
              <a:t>Santa Cruz’s Current Water Rates:</a:t>
            </a:r>
            <a:br>
              <a:rPr lang="en-US" sz="2800" dirty="0" smtClean="0"/>
            </a:br>
            <a:r>
              <a:rPr lang="en-US" sz="2800" dirty="0" smtClean="0"/>
              <a:t>Fixed Water Rate Charges Based on Meter Size and Volume Rates for SFR and Duplex Customers</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2680228346"/>
              </p:ext>
            </p:extLst>
          </p:nvPr>
        </p:nvGraphicFramePr>
        <p:xfrm>
          <a:off x="80187" y="1752600"/>
          <a:ext cx="4457700" cy="3429000"/>
        </p:xfrm>
        <a:graphic>
          <a:graphicData uri="http://schemas.openxmlformats.org/drawingml/2006/table">
            <a:tbl>
              <a:tblPr firstRow="1">
                <a:tableStyleId>{5C22544A-7EE6-4342-B048-85BDC9FD1C3A}</a:tableStyleId>
              </a:tblPr>
              <a:tblGrid>
                <a:gridCol w="1409700"/>
                <a:gridCol w="1524000"/>
                <a:gridCol w="1524000"/>
              </a:tblGrid>
              <a:tr h="548640">
                <a:tc>
                  <a:txBody>
                    <a:bodyPr/>
                    <a:lstStyle/>
                    <a:p>
                      <a:pPr algn="ctr" fontAlgn="ctr"/>
                      <a:r>
                        <a:rPr lang="en-US" sz="1600" u="none" strike="noStrike" dirty="0">
                          <a:effectLst/>
                        </a:rPr>
                        <a:t>Meter Size</a:t>
                      </a:r>
                      <a:endParaRPr lang="en-US" sz="1600" b="1" i="0" u="none" strike="noStrike" dirty="0">
                        <a:solidFill>
                          <a:srgbClr val="000000"/>
                        </a:solidFill>
                        <a:effectLst/>
                        <a:latin typeface="Arial"/>
                      </a:endParaRPr>
                    </a:p>
                  </a:txBody>
                  <a:tcPr marL="12700" marR="12700" marT="12700" marB="0" anchor="ctr"/>
                </a:tc>
                <a:tc>
                  <a:txBody>
                    <a:bodyPr/>
                    <a:lstStyle/>
                    <a:p>
                      <a:pPr algn="ctr" fontAlgn="ctr"/>
                      <a:r>
                        <a:rPr lang="en-US" sz="1600" u="none" strike="noStrike" dirty="0">
                          <a:effectLst/>
                        </a:rPr>
                        <a:t>Inside City </a:t>
                      </a:r>
                      <a:r>
                        <a:rPr lang="en-US" sz="1600" u="none" strike="noStrike" dirty="0" smtClean="0">
                          <a:effectLst/>
                        </a:rPr>
                        <a:t>(Monthly</a:t>
                      </a:r>
                      <a:r>
                        <a:rPr lang="en-US" sz="1600" u="none" strike="noStrike" dirty="0">
                          <a:effectLst/>
                        </a:rPr>
                        <a:t>)</a:t>
                      </a:r>
                      <a:endParaRPr lang="en-US" sz="1600" b="1" i="0" u="none" strike="noStrike" dirty="0">
                        <a:solidFill>
                          <a:srgbClr val="000000"/>
                        </a:solidFill>
                        <a:effectLst/>
                        <a:latin typeface="Arial"/>
                      </a:endParaRPr>
                    </a:p>
                  </a:txBody>
                  <a:tcPr marL="12700" marR="12700" marT="12700" marB="0" anchor="ctr"/>
                </a:tc>
                <a:tc>
                  <a:txBody>
                    <a:bodyPr/>
                    <a:lstStyle/>
                    <a:p>
                      <a:pPr algn="ctr" fontAlgn="ctr"/>
                      <a:r>
                        <a:rPr lang="en-US" sz="1600" u="none" strike="noStrike" dirty="0">
                          <a:effectLst/>
                        </a:rPr>
                        <a:t>Outside City</a:t>
                      </a:r>
                    </a:p>
                    <a:p>
                      <a:pPr algn="ctr" fontAlgn="ctr"/>
                      <a:r>
                        <a:rPr lang="en-US" sz="1600" u="none" strike="noStrike" dirty="0" smtClean="0">
                          <a:effectLst/>
                        </a:rPr>
                        <a:t>(Monthly</a:t>
                      </a:r>
                      <a:r>
                        <a:rPr lang="en-US" sz="1600" u="none" strike="noStrike" dirty="0">
                          <a:effectLst/>
                        </a:rPr>
                        <a:t>)</a:t>
                      </a:r>
                      <a:endParaRPr lang="en-US" sz="1600" b="1" i="0" u="none" strike="noStrike" dirty="0">
                        <a:solidFill>
                          <a:srgbClr val="000000"/>
                        </a:solidFill>
                        <a:effectLst/>
                        <a:latin typeface="Arial"/>
                      </a:endParaRPr>
                    </a:p>
                  </a:txBody>
                  <a:tcPr marL="12700" marR="12700" marT="12700" marB="0" anchor="ctr"/>
                </a:tc>
              </a:tr>
              <a:tr h="320040">
                <a:tc>
                  <a:txBody>
                    <a:bodyPr/>
                    <a:lstStyle/>
                    <a:p>
                      <a:pPr algn="ctr" fontAlgn="ctr"/>
                      <a:r>
                        <a:rPr lang="en-US" sz="1600" u="none" strike="noStrike" dirty="0">
                          <a:effectLst/>
                        </a:rPr>
                        <a:t>5/8" and 3/4"</a:t>
                      </a:r>
                      <a:endParaRPr lang="en-US" sz="1600" b="0" i="0" u="none" strike="noStrike" dirty="0">
                        <a:solidFill>
                          <a:srgbClr val="000000"/>
                        </a:solidFill>
                        <a:effectLst/>
                        <a:latin typeface="Arial"/>
                      </a:endParaRPr>
                    </a:p>
                  </a:txBody>
                  <a:tcPr marL="45720" marR="45720" marT="18288" marB="18288" anchor="ctr"/>
                </a:tc>
                <a:tc>
                  <a:txBody>
                    <a:bodyPr/>
                    <a:lstStyle/>
                    <a:p>
                      <a:pPr algn="r" fontAlgn="ctr"/>
                      <a:r>
                        <a:rPr lang="en-US" sz="1600" u="none" strike="noStrike" dirty="0" smtClean="0">
                          <a:effectLst/>
                        </a:rPr>
                        <a:t>$17.41 </a:t>
                      </a:r>
                      <a:endParaRPr lang="en-US" sz="1600" b="0" i="0" u="none" strike="noStrike" dirty="0">
                        <a:solidFill>
                          <a:srgbClr val="000000"/>
                        </a:solidFill>
                        <a:effectLst/>
                        <a:latin typeface="Arial"/>
                      </a:endParaRPr>
                    </a:p>
                  </a:txBody>
                  <a:tcPr marL="45720" marR="365760" marT="18288" marB="18288" anchor="ctr"/>
                </a:tc>
                <a:tc>
                  <a:txBody>
                    <a:bodyPr/>
                    <a:lstStyle/>
                    <a:p>
                      <a:pPr algn="r" fontAlgn="ctr"/>
                      <a:r>
                        <a:rPr lang="en-US" sz="1600" u="none" strike="noStrike" dirty="0" smtClean="0">
                          <a:effectLst/>
                        </a:rPr>
                        <a:t>$22.20 </a:t>
                      </a:r>
                      <a:endParaRPr lang="en-US" sz="1600" b="0" i="0" u="none" strike="noStrike" dirty="0">
                        <a:solidFill>
                          <a:srgbClr val="000000"/>
                        </a:solidFill>
                        <a:effectLst/>
                        <a:latin typeface="Arial"/>
                      </a:endParaRPr>
                    </a:p>
                  </a:txBody>
                  <a:tcPr marL="45720" marR="365760" marT="18288" marB="18288" anchor="ctr"/>
                </a:tc>
              </a:tr>
              <a:tr h="320040">
                <a:tc>
                  <a:txBody>
                    <a:bodyPr/>
                    <a:lstStyle/>
                    <a:p>
                      <a:pPr algn="ctr" fontAlgn="ctr"/>
                      <a:r>
                        <a:rPr lang="en-US" sz="1600" u="none" strike="noStrike" dirty="0">
                          <a:effectLst/>
                        </a:rPr>
                        <a:t>1”</a:t>
                      </a:r>
                      <a:endParaRPr lang="en-US" sz="1600" b="0" i="0" u="none" strike="noStrike" dirty="0">
                        <a:solidFill>
                          <a:srgbClr val="000000"/>
                        </a:solidFill>
                        <a:effectLst/>
                        <a:latin typeface="Arial"/>
                      </a:endParaRPr>
                    </a:p>
                  </a:txBody>
                  <a:tcPr marL="45720" marR="45720" marT="18288" marB="18288" anchor="ctr"/>
                </a:tc>
                <a:tc>
                  <a:txBody>
                    <a:bodyPr/>
                    <a:lstStyle/>
                    <a:p>
                      <a:pPr algn="r" fontAlgn="ctr"/>
                      <a:r>
                        <a:rPr lang="en-US" sz="1600" u="none" strike="noStrike" dirty="0">
                          <a:effectLst/>
                        </a:rPr>
                        <a:t>43.52</a:t>
                      </a:r>
                      <a:endParaRPr lang="en-US" sz="1600" b="0" i="0" u="none" strike="noStrike" dirty="0">
                        <a:solidFill>
                          <a:srgbClr val="000000"/>
                        </a:solidFill>
                        <a:effectLst/>
                        <a:latin typeface="Arial"/>
                      </a:endParaRPr>
                    </a:p>
                  </a:txBody>
                  <a:tcPr marL="45720" marR="365760" marT="18288" marB="18288" anchor="ctr"/>
                </a:tc>
                <a:tc>
                  <a:txBody>
                    <a:bodyPr/>
                    <a:lstStyle/>
                    <a:p>
                      <a:pPr algn="r" fontAlgn="ctr"/>
                      <a:r>
                        <a:rPr lang="en-US" sz="1600" u="none" strike="noStrike" dirty="0" smtClean="0">
                          <a:effectLst/>
                        </a:rPr>
                        <a:t> </a:t>
                      </a:r>
                      <a:r>
                        <a:rPr lang="en-US" sz="1600" u="none" strike="noStrike" dirty="0">
                          <a:effectLst/>
                        </a:rPr>
                        <a:t>55.50 </a:t>
                      </a:r>
                      <a:endParaRPr lang="en-US" sz="1600" b="0" i="0" u="none" strike="noStrike" dirty="0">
                        <a:solidFill>
                          <a:srgbClr val="000000"/>
                        </a:solidFill>
                        <a:effectLst/>
                        <a:latin typeface="Arial"/>
                      </a:endParaRPr>
                    </a:p>
                  </a:txBody>
                  <a:tcPr marL="45720" marR="365760" marT="18288" marB="18288" anchor="ctr"/>
                </a:tc>
              </a:tr>
              <a:tr h="320040">
                <a:tc>
                  <a:txBody>
                    <a:bodyPr/>
                    <a:lstStyle/>
                    <a:p>
                      <a:pPr algn="ctr" fontAlgn="ctr"/>
                      <a:r>
                        <a:rPr lang="en-US" sz="1600" u="none" strike="noStrike" dirty="0">
                          <a:effectLst/>
                        </a:rPr>
                        <a:t>1-1/2”</a:t>
                      </a:r>
                      <a:endParaRPr lang="en-US" sz="1600" b="0" i="0" u="none" strike="noStrike" dirty="0">
                        <a:solidFill>
                          <a:srgbClr val="000000"/>
                        </a:solidFill>
                        <a:effectLst/>
                        <a:latin typeface="Arial"/>
                      </a:endParaRPr>
                    </a:p>
                  </a:txBody>
                  <a:tcPr marL="45720" marR="45720" marT="18288" marB="18288" anchor="ctr"/>
                </a:tc>
                <a:tc>
                  <a:txBody>
                    <a:bodyPr/>
                    <a:lstStyle/>
                    <a:p>
                      <a:pPr algn="r" fontAlgn="ctr"/>
                      <a:r>
                        <a:rPr lang="en-US" sz="1600" u="none" strike="noStrike" dirty="0">
                          <a:effectLst/>
                        </a:rPr>
                        <a:t>87.05</a:t>
                      </a:r>
                      <a:endParaRPr lang="en-US" sz="1600" b="0" i="0" u="none" strike="noStrike" dirty="0">
                        <a:solidFill>
                          <a:srgbClr val="000000"/>
                        </a:solidFill>
                        <a:effectLst/>
                        <a:latin typeface="Arial"/>
                      </a:endParaRPr>
                    </a:p>
                  </a:txBody>
                  <a:tcPr marL="45720" marR="365760" marT="18288" marB="18288" anchor="ctr"/>
                </a:tc>
                <a:tc>
                  <a:txBody>
                    <a:bodyPr/>
                    <a:lstStyle/>
                    <a:p>
                      <a:pPr algn="r" fontAlgn="ctr"/>
                      <a:r>
                        <a:rPr lang="en-US" sz="1600" u="none" strike="noStrike" dirty="0" smtClean="0">
                          <a:effectLst/>
                        </a:rPr>
                        <a:t>110.98 </a:t>
                      </a:r>
                      <a:endParaRPr lang="en-US" sz="1600" b="0" i="0" u="none" strike="noStrike" dirty="0">
                        <a:solidFill>
                          <a:srgbClr val="000000"/>
                        </a:solidFill>
                        <a:effectLst/>
                        <a:latin typeface="Arial"/>
                      </a:endParaRPr>
                    </a:p>
                  </a:txBody>
                  <a:tcPr marL="45720" marR="365760" marT="18288" marB="18288" anchor="ctr"/>
                </a:tc>
              </a:tr>
              <a:tr h="320040">
                <a:tc>
                  <a:txBody>
                    <a:bodyPr/>
                    <a:lstStyle/>
                    <a:p>
                      <a:pPr algn="ctr" fontAlgn="ctr"/>
                      <a:r>
                        <a:rPr lang="en-US" sz="1600" u="none" strike="noStrike" dirty="0">
                          <a:effectLst/>
                        </a:rPr>
                        <a:t>2”</a:t>
                      </a:r>
                      <a:endParaRPr lang="en-US" sz="1600" b="0" i="0" u="none" strike="noStrike" dirty="0">
                        <a:solidFill>
                          <a:srgbClr val="000000"/>
                        </a:solidFill>
                        <a:effectLst/>
                        <a:latin typeface="Arial"/>
                      </a:endParaRPr>
                    </a:p>
                  </a:txBody>
                  <a:tcPr marL="45720" marR="45720" marT="18288" marB="18288" anchor="ctr"/>
                </a:tc>
                <a:tc>
                  <a:txBody>
                    <a:bodyPr/>
                    <a:lstStyle/>
                    <a:p>
                      <a:pPr algn="r" fontAlgn="ctr"/>
                      <a:r>
                        <a:rPr lang="en-US" sz="1600" u="none" strike="noStrike" dirty="0">
                          <a:effectLst/>
                        </a:rPr>
                        <a:t>139.27</a:t>
                      </a:r>
                      <a:endParaRPr lang="en-US" sz="1600" b="0" i="0" u="none" strike="noStrike" dirty="0">
                        <a:solidFill>
                          <a:srgbClr val="000000"/>
                        </a:solidFill>
                        <a:effectLst/>
                        <a:latin typeface="Arial"/>
                      </a:endParaRPr>
                    </a:p>
                  </a:txBody>
                  <a:tcPr marL="45720" marR="365760" marT="18288" marB="18288" anchor="ctr"/>
                </a:tc>
                <a:tc>
                  <a:txBody>
                    <a:bodyPr/>
                    <a:lstStyle/>
                    <a:p>
                      <a:pPr algn="r" fontAlgn="ctr"/>
                      <a:r>
                        <a:rPr lang="en-US" sz="1600" u="none" strike="noStrike" dirty="0" smtClean="0">
                          <a:effectLst/>
                        </a:rPr>
                        <a:t>177.57 </a:t>
                      </a:r>
                      <a:endParaRPr lang="en-US" sz="1600" b="0" i="0" u="none" strike="noStrike" dirty="0">
                        <a:solidFill>
                          <a:srgbClr val="000000"/>
                        </a:solidFill>
                        <a:effectLst/>
                        <a:latin typeface="Arial"/>
                      </a:endParaRPr>
                    </a:p>
                  </a:txBody>
                  <a:tcPr marL="45720" marR="365760" marT="18288" marB="18288" anchor="ctr"/>
                </a:tc>
              </a:tr>
              <a:tr h="320040">
                <a:tc>
                  <a:txBody>
                    <a:bodyPr/>
                    <a:lstStyle/>
                    <a:p>
                      <a:pPr algn="ctr" fontAlgn="ctr"/>
                      <a:r>
                        <a:rPr lang="en-US" sz="1600" u="none" strike="noStrike" dirty="0">
                          <a:effectLst/>
                        </a:rPr>
                        <a:t>3”</a:t>
                      </a:r>
                      <a:endParaRPr lang="en-US" sz="1600" b="0" i="0" u="none" strike="noStrike" dirty="0">
                        <a:solidFill>
                          <a:srgbClr val="000000"/>
                        </a:solidFill>
                        <a:effectLst/>
                        <a:latin typeface="Arial"/>
                      </a:endParaRPr>
                    </a:p>
                  </a:txBody>
                  <a:tcPr marL="45720" marR="45720" marT="18288" marB="18288" anchor="ctr"/>
                </a:tc>
                <a:tc>
                  <a:txBody>
                    <a:bodyPr/>
                    <a:lstStyle/>
                    <a:p>
                      <a:pPr algn="r" fontAlgn="ctr"/>
                      <a:r>
                        <a:rPr lang="en-US" sz="1600" u="none" strike="noStrike" dirty="0">
                          <a:effectLst/>
                        </a:rPr>
                        <a:t>261.14</a:t>
                      </a:r>
                      <a:endParaRPr lang="en-US" sz="1600" b="0" i="0" u="none" strike="noStrike" dirty="0">
                        <a:solidFill>
                          <a:srgbClr val="000000"/>
                        </a:solidFill>
                        <a:effectLst/>
                        <a:latin typeface="Arial"/>
                      </a:endParaRPr>
                    </a:p>
                  </a:txBody>
                  <a:tcPr marL="45720" marR="365760" marT="18288" marB="18288" anchor="ctr"/>
                </a:tc>
                <a:tc>
                  <a:txBody>
                    <a:bodyPr/>
                    <a:lstStyle/>
                    <a:p>
                      <a:pPr algn="r" fontAlgn="ctr"/>
                      <a:r>
                        <a:rPr lang="en-US" sz="1600" u="none" strike="noStrike" dirty="0" smtClean="0">
                          <a:effectLst/>
                        </a:rPr>
                        <a:t>332.95 </a:t>
                      </a:r>
                      <a:endParaRPr lang="en-US" sz="1600" b="0" i="0" u="none" strike="noStrike" dirty="0">
                        <a:solidFill>
                          <a:srgbClr val="000000"/>
                        </a:solidFill>
                        <a:effectLst/>
                        <a:latin typeface="Arial"/>
                      </a:endParaRPr>
                    </a:p>
                  </a:txBody>
                  <a:tcPr marL="45720" marR="365760" marT="18288" marB="18288" anchor="ctr"/>
                </a:tc>
              </a:tr>
              <a:tr h="320040">
                <a:tc>
                  <a:txBody>
                    <a:bodyPr/>
                    <a:lstStyle/>
                    <a:p>
                      <a:pPr algn="ctr" fontAlgn="ctr"/>
                      <a:r>
                        <a:rPr lang="en-US" sz="1600" u="none" strike="noStrike" dirty="0">
                          <a:effectLst/>
                        </a:rPr>
                        <a:t>4”</a:t>
                      </a:r>
                      <a:endParaRPr lang="en-US" sz="1600" b="0" i="0" u="none" strike="noStrike" dirty="0">
                        <a:solidFill>
                          <a:srgbClr val="000000"/>
                        </a:solidFill>
                        <a:effectLst/>
                        <a:latin typeface="Arial"/>
                      </a:endParaRPr>
                    </a:p>
                  </a:txBody>
                  <a:tcPr marL="45720" marR="45720" marT="18288" marB="18288" anchor="ctr"/>
                </a:tc>
                <a:tc>
                  <a:txBody>
                    <a:bodyPr/>
                    <a:lstStyle/>
                    <a:p>
                      <a:pPr algn="r" fontAlgn="ctr"/>
                      <a:r>
                        <a:rPr lang="en-US" sz="1600" u="none" strike="noStrike" dirty="0">
                          <a:effectLst/>
                        </a:rPr>
                        <a:t>435.23</a:t>
                      </a:r>
                      <a:endParaRPr lang="en-US" sz="1600" b="0" i="0" u="none" strike="noStrike" dirty="0">
                        <a:solidFill>
                          <a:srgbClr val="000000"/>
                        </a:solidFill>
                        <a:effectLst/>
                        <a:latin typeface="Arial"/>
                      </a:endParaRPr>
                    </a:p>
                  </a:txBody>
                  <a:tcPr marL="45720" marR="365760" marT="18288" marB="18288" anchor="ctr"/>
                </a:tc>
                <a:tc>
                  <a:txBody>
                    <a:bodyPr/>
                    <a:lstStyle/>
                    <a:p>
                      <a:pPr algn="r" fontAlgn="ctr"/>
                      <a:r>
                        <a:rPr lang="en-US" sz="1600" u="none" strike="noStrike" dirty="0" smtClean="0">
                          <a:effectLst/>
                        </a:rPr>
                        <a:t>554.92 </a:t>
                      </a:r>
                      <a:endParaRPr lang="en-US" sz="1600" b="0" i="0" u="none" strike="noStrike" dirty="0">
                        <a:solidFill>
                          <a:srgbClr val="000000"/>
                        </a:solidFill>
                        <a:effectLst/>
                        <a:latin typeface="Arial"/>
                      </a:endParaRPr>
                    </a:p>
                  </a:txBody>
                  <a:tcPr marL="45720" marR="365760" marT="18288" marB="18288" anchor="ctr"/>
                </a:tc>
              </a:tr>
              <a:tr h="320040">
                <a:tc>
                  <a:txBody>
                    <a:bodyPr/>
                    <a:lstStyle/>
                    <a:p>
                      <a:pPr algn="ctr" fontAlgn="ctr"/>
                      <a:r>
                        <a:rPr lang="en-US" sz="1600" u="none" strike="noStrike" dirty="0">
                          <a:effectLst/>
                        </a:rPr>
                        <a:t>6”</a:t>
                      </a:r>
                      <a:endParaRPr lang="en-US" sz="1600" b="0" i="0" u="none" strike="noStrike" dirty="0">
                        <a:solidFill>
                          <a:srgbClr val="000000"/>
                        </a:solidFill>
                        <a:effectLst/>
                        <a:latin typeface="Arial"/>
                      </a:endParaRPr>
                    </a:p>
                  </a:txBody>
                  <a:tcPr marL="45720" marR="45720" marT="18288" marB="18288" anchor="ctr"/>
                </a:tc>
                <a:tc>
                  <a:txBody>
                    <a:bodyPr/>
                    <a:lstStyle/>
                    <a:p>
                      <a:pPr algn="r" fontAlgn="ctr"/>
                      <a:r>
                        <a:rPr lang="en-US" sz="1600" u="none" strike="noStrike" dirty="0">
                          <a:effectLst/>
                        </a:rPr>
                        <a:t>870.46</a:t>
                      </a:r>
                      <a:endParaRPr lang="en-US" sz="1600" b="0" i="0" u="none" strike="noStrike" dirty="0">
                        <a:solidFill>
                          <a:srgbClr val="000000"/>
                        </a:solidFill>
                        <a:effectLst/>
                        <a:latin typeface="Arial"/>
                      </a:endParaRPr>
                    </a:p>
                  </a:txBody>
                  <a:tcPr marL="45720" marR="365760" marT="18288" marB="18288" anchor="ctr"/>
                </a:tc>
                <a:tc>
                  <a:txBody>
                    <a:bodyPr/>
                    <a:lstStyle/>
                    <a:p>
                      <a:pPr algn="r" fontAlgn="ctr"/>
                      <a:r>
                        <a:rPr lang="en-US" sz="1600" u="none" strike="noStrike" dirty="0" smtClean="0">
                          <a:effectLst/>
                        </a:rPr>
                        <a:t>1,109.83 </a:t>
                      </a:r>
                      <a:endParaRPr lang="en-US" sz="1600" b="0" i="0" u="none" strike="noStrike" dirty="0">
                        <a:solidFill>
                          <a:srgbClr val="000000"/>
                        </a:solidFill>
                        <a:effectLst/>
                        <a:latin typeface="Arial"/>
                      </a:endParaRPr>
                    </a:p>
                  </a:txBody>
                  <a:tcPr marL="45720" marR="365760" marT="18288" marB="18288" anchor="ctr"/>
                </a:tc>
              </a:tr>
              <a:tr h="320040">
                <a:tc>
                  <a:txBody>
                    <a:bodyPr/>
                    <a:lstStyle/>
                    <a:p>
                      <a:pPr algn="ctr" fontAlgn="ctr"/>
                      <a:r>
                        <a:rPr lang="en-US" sz="1600" u="none" strike="noStrike" dirty="0">
                          <a:effectLst/>
                        </a:rPr>
                        <a:t>8”</a:t>
                      </a:r>
                      <a:endParaRPr lang="en-US" sz="1600" b="0" i="0" u="none" strike="noStrike" dirty="0">
                        <a:solidFill>
                          <a:srgbClr val="000000"/>
                        </a:solidFill>
                        <a:effectLst/>
                        <a:latin typeface="Arial"/>
                      </a:endParaRPr>
                    </a:p>
                  </a:txBody>
                  <a:tcPr marL="45720" marR="45720" marT="18288" marB="18288" anchor="ctr"/>
                </a:tc>
                <a:tc>
                  <a:txBody>
                    <a:bodyPr/>
                    <a:lstStyle/>
                    <a:p>
                      <a:pPr algn="r" fontAlgn="ctr"/>
                      <a:r>
                        <a:rPr lang="en-US" sz="1600" u="none" strike="noStrike" dirty="0">
                          <a:effectLst/>
                        </a:rPr>
                        <a:t>2,002.05</a:t>
                      </a:r>
                      <a:endParaRPr lang="en-US" sz="1600" b="0" i="0" u="none" strike="noStrike" dirty="0">
                        <a:solidFill>
                          <a:srgbClr val="000000"/>
                        </a:solidFill>
                        <a:effectLst/>
                        <a:latin typeface="Arial"/>
                      </a:endParaRPr>
                    </a:p>
                  </a:txBody>
                  <a:tcPr marL="45720" marR="365760" marT="18288" marB="18288" anchor="ctr"/>
                </a:tc>
                <a:tc>
                  <a:txBody>
                    <a:bodyPr/>
                    <a:lstStyle/>
                    <a:p>
                      <a:pPr algn="r" fontAlgn="ctr"/>
                      <a:r>
                        <a:rPr lang="en-US" sz="1600" u="none" strike="noStrike" dirty="0" smtClean="0">
                          <a:effectLst/>
                        </a:rPr>
                        <a:t>2,553.34 </a:t>
                      </a:r>
                      <a:endParaRPr lang="en-US" sz="1600" b="0" i="0" u="none" strike="noStrike" dirty="0">
                        <a:solidFill>
                          <a:srgbClr val="000000"/>
                        </a:solidFill>
                        <a:effectLst/>
                        <a:latin typeface="Arial"/>
                      </a:endParaRPr>
                    </a:p>
                  </a:txBody>
                  <a:tcPr marL="45720" marR="365760" marT="18288" marB="18288" anchor="ctr"/>
                </a:tc>
              </a:tr>
              <a:tr h="320040">
                <a:tc>
                  <a:txBody>
                    <a:bodyPr/>
                    <a:lstStyle/>
                    <a:p>
                      <a:pPr algn="ctr" fontAlgn="ctr"/>
                      <a:r>
                        <a:rPr lang="en-US" sz="1600" u="none" strike="noStrike">
                          <a:effectLst/>
                        </a:rPr>
                        <a:t>10"</a:t>
                      </a:r>
                      <a:endParaRPr lang="en-US" sz="1600" b="0" i="0" u="none" strike="noStrike">
                        <a:solidFill>
                          <a:srgbClr val="000000"/>
                        </a:solidFill>
                        <a:effectLst/>
                        <a:latin typeface="Arial"/>
                      </a:endParaRPr>
                    </a:p>
                  </a:txBody>
                  <a:tcPr marL="45720" marR="45720" marT="18288" marB="18288" anchor="ctr"/>
                </a:tc>
                <a:tc>
                  <a:txBody>
                    <a:bodyPr/>
                    <a:lstStyle/>
                    <a:p>
                      <a:pPr algn="r" fontAlgn="ctr"/>
                      <a:r>
                        <a:rPr lang="en-US" sz="1600" u="none" strike="noStrike" dirty="0">
                          <a:effectLst/>
                        </a:rPr>
                        <a:t>2,472.09</a:t>
                      </a:r>
                      <a:endParaRPr lang="en-US" sz="1600" b="0" i="0" u="none" strike="noStrike" dirty="0">
                        <a:solidFill>
                          <a:srgbClr val="000000"/>
                        </a:solidFill>
                        <a:effectLst/>
                        <a:latin typeface="Arial"/>
                      </a:endParaRPr>
                    </a:p>
                  </a:txBody>
                  <a:tcPr marL="45720" marR="365760" marT="18288" marB="18288" anchor="ctr"/>
                </a:tc>
                <a:tc>
                  <a:txBody>
                    <a:bodyPr/>
                    <a:lstStyle/>
                    <a:p>
                      <a:pPr algn="r" fontAlgn="ctr"/>
                      <a:r>
                        <a:rPr lang="en-US" sz="1600" u="none" strike="noStrike" dirty="0" smtClean="0">
                          <a:effectLst/>
                        </a:rPr>
                        <a:t>3,151.92 </a:t>
                      </a:r>
                      <a:endParaRPr lang="en-US" sz="1600" b="0" i="0" u="none" strike="noStrike" dirty="0">
                        <a:solidFill>
                          <a:srgbClr val="000000"/>
                        </a:solidFill>
                        <a:effectLst/>
                        <a:latin typeface="Arial"/>
                      </a:endParaRPr>
                    </a:p>
                  </a:txBody>
                  <a:tcPr marL="45720" marR="365760" marT="18288" marB="18288" anchor="ct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8631846"/>
              </p:ext>
            </p:extLst>
          </p:nvPr>
        </p:nvGraphicFramePr>
        <p:xfrm>
          <a:off x="4521052" y="3657600"/>
          <a:ext cx="4591050" cy="2468880"/>
        </p:xfrm>
        <a:graphic>
          <a:graphicData uri="http://schemas.openxmlformats.org/drawingml/2006/table">
            <a:tbl>
              <a:tblPr firstRow="1">
                <a:tableStyleId>{5C22544A-7EE6-4342-B048-85BDC9FD1C3A}</a:tableStyleId>
              </a:tblPr>
              <a:tblGrid>
                <a:gridCol w="2295525"/>
                <a:gridCol w="1110738"/>
                <a:gridCol w="1184787"/>
              </a:tblGrid>
              <a:tr h="548640">
                <a:tc gridSpan="3">
                  <a:txBody>
                    <a:bodyPr/>
                    <a:lstStyle/>
                    <a:p>
                      <a:pPr algn="ctr" fontAlgn="ctr"/>
                      <a:r>
                        <a:rPr lang="en-US" sz="1600" u="none" strike="noStrike" dirty="0" smtClean="0">
                          <a:effectLst/>
                        </a:rPr>
                        <a:t>Single-Family </a:t>
                      </a:r>
                      <a:r>
                        <a:rPr lang="en-US" sz="1600" u="none" strike="noStrike" dirty="0">
                          <a:effectLst/>
                        </a:rPr>
                        <a:t>and </a:t>
                      </a:r>
                      <a:r>
                        <a:rPr lang="en-US" sz="1600" u="none" strike="noStrike" dirty="0" smtClean="0">
                          <a:effectLst/>
                        </a:rPr>
                        <a:t>Duplex</a:t>
                      </a:r>
                    </a:p>
                    <a:p>
                      <a:pPr algn="ctr" fontAlgn="ctr"/>
                      <a:r>
                        <a:rPr lang="en-US" sz="1600" u="none" strike="noStrike" dirty="0" smtClean="0">
                          <a:effectLst/>
                        </a:rPr>
                        <a:t>Residential </a:t>
                      </a:r>
                      <a:r>
                        <a:rPr lang="en-US" sz="1600" u="none" strike="noStrike" dirty="0">
                          <a:effectLst/>
                        </a:rPr>
                        <a:t>Customers</a:t>
                      </a:r>
                      <a:endParaRPr lang="en-US" sz="1600" b="1" i="0" u="none" strike="noStrike" dirty="0">
                        <a:solidFill>
                          <a:srgbClr val="000000"/>
                        </a:solidFill>
                        <a:effectLst/>
                        <a:latin typeface="Arial"/>
                      </a:endParaRPr>
                    </a:p>
                  </a:txBody>
                  <a:tcPr marL="45720" marR="45720" marT="18288" marB="18288" anchor="ctr"/>
                </a:tc>
                <a:tc hMerge="1">
                  <a:txBody>
                    <a:bodyPr/>
                    <a:lstStyle/>
                    <a:p>
                      <a:endParaRPr lang="en-US"/>
                    </a:p>
                  </a:txBody>
                  <a:tcPr/>
                </a:tc>
                <a:tc hMerge="1">
                  <a:txBody>
                    <a:bodyPr/>
                    <a:lstStyle/>
                    <a:p>
                      <a:endParaRPr lang="en-US"/>
                    </a:p>
                  </a:txBody>
                  <a:tcPr/>
                </a:tc>
              </a:tr>
              <a:tr h="320040">
                <a:tc>
                  <a:txBody>
                    <a:bodyPr/>
                    <a:lstStyle/>
                    <a:p>
                      <a:pPr algn="ctr" fontAlgn="ctr"/>
                      <a:r>
                        <a:rPr lang="en-US" sz="1600" u="sng" strike="noStrike" dirty="0">
                          <a:effectLst/>
                        </a:rPr>
                        <a:t>Units per billing period</a:t>
                      </a:r>
                      <a:endParaRPr lang="en-US" sz="1600" b="1" i="0" u="sng" strike="noStrike" dirty="0">
                        <a:solidFill>
                          <a:srgbClr val="000000"/>
                        </a:solidFill>
                        <a:effectLst/>
                        <a:latin typeface="Arial"/>
                      </a:endParaRPr>
                    </a:p>
                  </a:txBody>
                  <a:tcPr marL="45720" marR="45720" marT="18288" marB="18288" anchor="ctr"/>
                </a:tc>
                <a:tc>
                  <a:txBody>
                    <a:bodyPr/>
                    <a:lstStyle/>
                    <a:p>
                      <a:pPr algn="ctr" fontAlgn="ctr"/>
                      <a:r>
                        <a:rPr lang="en-US" sz="1600" u="sng" strike="noStrike" dirty="0">
                          <a:effectLst/>
                        </a:rPr>
                        <a:t>Inside-City </a:t>
                      </a:r>
                      <a:endParaRPr lang="en-US" sz="1600" b="1" i="0" u="sng" strike="noStrike" dirty="0">
                        <a:solidFill>
                          <a:srgbClr val="000000"/>
                        </a:solidFill>
                        <a:effectLst/>
                        <a:latin typeface="Arial"/>
                      </a:endParaRPr>
                    </a:p>
                  </a:txBody>
                  <a:tcPr marL="45720" marR="45720" marT="18288" marB="18288" anchor="ctr"/>
                </a:tc>
                <a:tc>
                  <a:txBody>
                    <a:bodyPr/>
                    <a:lstStyle/>
                    <a:p>
                      <a:pPr algn="ctr" fontAlgn="ctr"/>
                      <a:r>
                        <a:rPr lang="en-US" sz="1600" u="sng" strike="noStrike" dirty="0">
                          <a:effectLst/>
                        </a:rPr>
                        <a:t>Outside-City </a:t>
                      </a:r>
                      <a:endParaRPr lang="en-US" sz="1600" b="1" i="0" u="sng" strike="noStrike" dirty="0">
                        <a:solidFill>
                          <a:srgbClr val="000000"/>
                        </a:solidFill>
                        <a:effectLst/>
                        <a:latin typeface="Arial"/>
                      </a:endParaRPr>
                    </a:p>
                  </a:txBody>
                  <a:tcPr marL="45720" marR="45720" marT="18288" marB="18288" anchor="ctr"/>
                </a:tc>
              </a:tr>
              <a:tr h="320040">
                <a:tc>
                  <a:txBody>
                    <a:bodyPr/>
                    <a:lstStyle/>
                    <a:p>
                      <a:pPr algn="ctr" fontAlgn="ctr"/>
                      <a:r>
                        <a:rPr lang="en-US" sz="1600" u="none" strike="noStrike" dirty="0">
                          <a:effectLst/>
                        </a:rPr>
                        <a:t>1-4 </a:t>
                      </a:r>
                      <a:r>
                        <a:rPr lang="en-US" sz="1600" u="none" strike="noStrike" dirty="0" err="1">
                          <a:effectLst/>
                        </a:rPr>
                        <a:t>ccf</a:t>
                      </a:r>
                      <a:endParaRPr lang="en-US" sz="1600" b="0" i="0" u="none" strike="noStrike" dirty="0">
                        <a:solidFill>
                          <a:srgbClr val="000000"/>
                        </a:solidFill>
                        <a:effectLst/>
                        <a:latin typeface="Arial"/>
                      </a:endParaRPr>
                    </a:p>
                  </a:txBody>
                  <a:tcPr marL="45720" marR="45720" marT="18288" marB="18288" anchor="ctr"/>
                </a:tc>
                <a:tc>
                  <a:txBody>
                    <a:bodyPr/>
                    <a:lstStyle/>
                    <a:p>
                      <a:pPr algn="r" fontAlgn="ctr"/>
                      <a:r>
                        <a:rPr lang="en-US" sz="1600" u="none" strike="noStrike" dirty="0">
                          <a:effectLst/>
                        </a:rPr>
                        <a:t>$1.57 </a:t>
                      </a:r>
                      <a:endParaRPr lang="en-US" sz="1600" b="0" i="0" u="none" strike="noStrike" dirty="0">
                        <a:solidFill>
                          <a:srgbClr val="000000"/>
                        </a:solidFill>
                        <a:effectLst/>
                        <a:latin typeface="Arial"/>
                      </a:endParaRPr>
                    </a:p>
                  </a:txBody>
                  <a:tcPr marL="45720" marR="274320" marT="18288" marB="18288" anchor="ctr"/>
                </a:tc>
                <a:tc>
                  <a:txBody>
                    <a:bodyPr/>
                    <a:lstStyle/>
                    <a:p>
                      <a:pPr algn="r" fontAlgn="ctr"/>
                      <a:r>
                        <a:rPr lang="en-US" sz="1600" u="none" strike="noStrike" dirty="0">
                          <a:effectLst/>
                        </a:rPr>
                        <a:t>$2.00 </a:t>
                      </a:r>
                      <a:endParaRPr lang="en-US" sz="1600" b="0" i="0" u="none" strike="noStrike" dirty="0">
                        <a:solidFill>
                          <a:srgbClr val="000000"/>
                        </a:solidFill>
                        <a:effectLst/>
                        <a:latin typeface="Arial"/>
                      </a:endParaRPr>
                    </a:p>
                  </a:txBody>
                  <a:tcPr marL="45720" marR="274320" marT="18288" marB="18288" anchor="ctr"/>
                </a:tc>
              </a:tr>
              <a:tr h="320040">
                <a:tc>
                  <a:txBody>
                    <a:bodyPr/>
                    <a:lstStyle/>
                    <a:p>
                      <a:pPr algn="ctr" fontAlgn="ctr"/>
                      <a:r>
                        <a:rPr lang="en-US" sz="1600" u="none" strike="noStrike" dirty="0">
                          <a:effectLst/>
                        </a:rPr>
                        <a:t>5-9 </a:t>
                      </a:r>
                      <a:r>
                        <a:rPr lang="en-US" sz="1600" u="none" strike="noStrike" dirty="0" err="1">
                          <a:effectLst/>
                        </a:rPr>
                        <a:t>ccf</a:t>
                      </a:r>
                      <a:r>
                        <a:rPr lang="en-US" sz="1600" u="none" strike="noStrike" dirty="0">
                          <a:effectLst/>
                        </a:rPr>
                        <a:t> </a:t>
                      </a:r>
                      <a:endParaRPr lang="en-US" sz="1600" b="0" i="0" u="none" strike="noStrike" dirty="0">
                        <a:solidFill>
                          <a:srgbClr val="000000"/>
                        </a:solidFill>
                        <a:effectLst/>
                        <a:latin typeface="Arial"/>
                      </a:endParaRPr>
                    </a:p>
                  </a:txBody>
                  <a:tcPr marL="45720" marR="45720" marT="18288" marB="18288" anchor="ctr"/>
                </a:tc>
                <a:tc>
                  <a:txBody>
                    <a:bodyPr/>
                    <a:lstStyle/>
                    <a:p>
                      <a:pPr algn="r" fontAlgn="ctr"/>
                      <a:r>
                        <a:rPr lang="en-US" sz="1600" u="none" strike="noStrike" dirty="0">
                          <a:effectLst/>
                        </a:rPr>
                        <a:t>4</a:t>
                      </a:r>
                      <a:endParaRPr lang="en-US" sz="1600" b="0" i="0" u="none" strike="noStrike" dirty="0">
                        <a:solidFill>
                          <a:srgbClr val="000000"/>
                        </a:solidFill>
                        <a:effectLst/>
                        <a:latin typeface="Arial"/>
                      </a:endParaRPr>
                    </a:p>
                  </a:txBody>
                  <a:tcPr marL="45720" marR="274320" marT="18288" marB="18288" anchor="ctr"/>
                </a:tc>
                <a:tc>
                  <a:txBody>
                    <a:bodyPr/>
                    <a:lstStyle/>
                    <a:p>
                      <a:pPr algn="r" fontAlgn="ctr"/>
                      <a:r>
                        <a:rPr lang="en-US" sz="1600" u="none" strike="noStrike" dirty="0">
                          <a:effectLst/>
                        </a:rPr>
                        <a:t>5.1</a:t>
                      </a:r>
                      <a:endParaRPr lang="en-US" sz="1600" b="0" i="0" u="none" strike="noStrike" dirty="0">
                        <a:solidFill>
                          <a:srgbClr val="000000"/>
                        </a:solidFill>
                        <a:effectLst/>
                        <a:latin typeface="Arial"/>
                      </a:endParaRPr>
                    </a:p>
                  </a:txBody>
                  <a:tcPr marL="45720" marR="274320" marT="18288" marB="18288" anchor="ctr"/>
                </a:tc>
              </a:tr>
              <a:tr h="320040">
                <a:tc>
                  <a:txBody>
                    <a:bodyPr/>
                    <a:lstStyle/>
                    <a:p>
                      <a:pPr algn="ctr" fontAlgn="ctr"/>
                      <a:r>
                        <a:rPr lang="en-US" sz="1600" u="none" strike="noStrike" dirty="0">
                          <a:effectLst/>
                        </a:rPr>
                        <a:t>10-14 </a:t>
                      </a:r>
                      <a:r>
                        <a:rPr lang="en-US" sz="1600" u="none" strike="noStrike" dirty="0" err="1">
                          <a:effectLst/>
                        </a:rPr>
                        <a:t>ccf</a:t>
                      </a:r>
                      <a:endParaRPr lang="en-US" sz="1600" b="0" i="0" u="none" strike="noStrike" dirty="0">
                        <a:solidFill>
                          <a:srgbClr val="000000"/>
                        </a:solidFill>
                        <a:effectLst/>
                        <a:latin typeface="Arial"/>
                      </a:endParaRPr>
                    </a:p>
                  </a:txBody>
                  <a:tcPr marL="45720" marR="45720" marT="18288" marB="18288" anchor="ctr"/>
                </a:tc>
                <a:tc>
                  <a:txBody>
                    <a:bodyPr/>
                    <a:lstStyle/>
                    <a:p>
                      <a:pPr algn="r" fontAlgn="ctr"/>
                      <a:r>
                        <a:rPr lang="en-US" sz="1600" u="none" strike="noStrike" dirty="0">
                          <a:effectLst/>
                        </a:rPr>
                        <a:t>5.14</a:t>
                      </a:r>
                      <a:endParaRPr lang="en-US" sz="1600" b="0" i="0" u="none" strike="noStrike" dirty="0">
                        <a:solidFill>
                          <a:srgbClr val="000000"/>
                        </a:solidFill>
                        <a:effectLst/>
                        <a:latin typeface="Arial"/>
                      </a:endParaRPr>
                    </a:p>
                  </a:txBody>
                  <a:tcPr marL="45720" marR="274320" marT="18288" marB="18288" anchor="ctr"/>
                </a:tc>
                <a:tc>
                  <a:txBody>
                    <a:bodyPr/>
                    <a:lstStyle/>
                    <a:p>
                      <a:pPr algn="r" fontAlgn="ctr"/>
                      <a:r>
                        <a:rPr lang="en-US" sz="1600" u="none" strike="noStrike" dirty="0">
                          <a:effectLst/>
                        </a:rPr>
                        <a:t>6.55</a:t>
                      </a:r>
                      <a:endParaRPr lang="en-US" sz="1600" b="0" i="0" u="none" strike="noStrike" dirty="0">
                        <a:solidFill>
                          <a:srgbClr val="000000"/>
                        </a:solidFill>
                        <a:effectLst/>
                        <a:latin typeface="Arial"/>
                      </a:endParaRPr>
                    </a:p>
                  </a:txBody>
                  <a:tcPr marL="45720" marR="274320" marT="18288" marB="18288" anchor="ctr"/>
                </a:tc>
              </a:tr>
              <a:tr h="320040">
                <a:tc>
                  <a:txBody>
                    <a:bodyPr/>
                    <a:lstStyle/>
                    <a:p>
                      <a:pPr algn="ctr" fontAlgn="ctr"/>
                      <a:r>
                        <a:rPr lang="en-US" sz="1600" u="none" strike="noStrike" dirty="0">
                          <a:effectLst/>
                        </a:rPr>
                        <a:t>15-18 </a:t>
                      </a:r>
                      <a:r>
                        <a:rPr lang="en-US" sz="1600" u="none" strike="noStrike" dirty="0" err="1">
                          <a:effectLst/>
                        </a:rPr>
                        <a:t>ccf</a:t>
                      </a:r>
                      <a:endParaRPr lang="en-US" sz="1600" b="0" i="0" u="none" strike="noStrike" dirty="0">
                        <a:solidFill>
                          <a:srgbClr val="000000"/>
                        </a:solidFill>
                        <a:effectLst/>
                        <a:latin typeface="Arial"/>
                      </a:endParaRPr>
                    </a:p>
                  </a:txBody>
                  <a:tcPr marL="45720" marR="45720" marT="18288" marB="18288" anchor="ctr"/>
                </a:tc>
                <a:tc>
                  <a:txBody>
                    <a:bodyPr/>
                    <a:lstStyle/>
                    <a:p>
                      <a:pPr algn="r" fontAlgn="ctr"/>
                      <a:r>
                        <a:rPr lang="en-US" sz="1600" u="none" strike="noStrike" dirty="0">
                          <a:effectLst/>
                        </a:rPr>
                        <a:t>7.05</a:t>
                      </a:r>
                      <a:endParaRPr lang="en-US" sz="1600" b="0" i="0" u="none" strike="noStrike" dirty="0">
                        <a:solidFill>
                          <a:srgbClr val="000000"/>
                        </a:solidFill>
                        <a:effectLst/>
                        <a:latin typeface="Arial"/>
                      </a:endParaRPr>
                    </a:p>
                  </a:txBody>
                  <a:tcPr marL="45720" marR="274320" marT="18288" marB="18288" anchor="ctr"/>
                </a:tc>
                <a:tc>
                  <a:txBody>
                    <a:bodyPr/>
                    <a:lstStyle/>
                    <a:p>
                      <a:pPr algn="r" fontAlgn="ctr"/>
                      <a:r>
                        <a:rPr lang="en-US" sz="1600" u="none" strike="noStrike" dirty="0">
                          <a:effectLst/>
                        </a:rPr>
                        <a:t>8.98</a:t>
                      </a:r>
                      <a:endParaRPr lang="en-US" sz="1600" b="0" i="0" u="none" strike="noStrike" dirty="0">
                        <a:solidFill>
                          <a:srgbClr val="000000"/>
                        </a:solidFill>
                        <a:effectLst/>
                        <a:latin typeface="Arial"/>
                      </a:endParaRPr>
                    </a:p>
                  </a:txBody>
                  <a:tcPr marL="45720" marR="274320" marT="18288" marB="18288" anchor="ctr"/>
                </a:tc>
              </a:tr>
              <a:tr h="320040">
                <a:tc>
                  <a:txBody>
                    <a:bodyPr/>
                    <a:lstStyle/>
                    <a:p>
                      <a:pPr algn="ctr" fontAlgn="ctr"/>
                      <a:r>
                        <a:rPr lang="en-US" sz="1600" u="none" strike="noStrike" dirty="0">
                          <a:effectLst/>
                        </a:rPr>
                        <a:t>Over 18 </a:t>
                      </a:r>
                      <a:r>
                        <a:rPr lang="en-US" sz="1600" u="none" strike="noStrike" dirty="0" err="1">
                          <a:effectLst/>
                        </a:rPr>
                        <a:t>ccf</a:t>
                      </a:r>
                      <a:endParaRPr lang="en-US" sz="1600" b="0" i="0" u="none" strike="noStrike" dirty="0">
                        <a:solidFill>
                          <a:srgbClr val="000000"/>
                        </a:solidFill>
                        <a:effectLst/>
                        <a:latin typeface="Arial"/>
                      </a:endParaRPr>
                    </a:p>
                  </a:txBody>
                  <a:tcPr marL="45720" marR="45720" marT="18288" marB="18288" anchor="ctr"/>
                </a:tc>
                <a:tc>
                  <a:txBody>
                    <a:bodyPr/>
                    <a:lstStyle/>
                    <a:p>
                      <a:pPr algn="r" fontAlgn="ctr"/>
                      <a:r>
                        <a:rPr lang="en-US" sz="1600" u="none" strike="noStrike">
                          <a:effectLst/>
                        </a:rPr>
                        <a:t>8.79</a:t>
                      </a:r>
                      <a:endParaRPr lang="en-US" sz="1600" b="0" i="0" u="none" strike="noStrike">
                        <a:solidFill>
                          <a:srgbClr val="000000"/>
                        </a:solidFill>
                        <a:effectLst/>
                        <a:latin typeface="Arial"/>
                      </a:endParaRPr>
                    </a:p>
                  </a:txBody>
                  <a:tcPr marL="45720" marR="274320" marT="18288" marB="18288" anchor="ctr"/>
                </a:tc>
                <a:tc>
                  <a:txBody>
                    <a:bodyPr/>
                    <a:lstStyle/>
                    <a:p>
                      <a:pPr algn="r" fontAlgn="ctr"/>
                      <a:r>
                        <a:rPr lang="en-US" sz="1600" u="none" strike="noStrike" dirty="0">
                          <a:effectLst/>
                        </a:rPr>
                        <a:t>11.21</a:t>
                      </a:r>
                      <a:endParaRPr lang="en-US" sz="1600" b="0" i="0" u="none" strike="noStrike" dirty="0">
                        <a:solidFill>
                          <a:srgbClr val="000000"/>
                        </a:solidFill>
                        <a:effectLst/>
                        <a:latin typeface="Arial"/>
                      </a:endParaRPr>
                    </a:p>
                  </a:txBody>
                  <a:tcPr marL="45720" marR="274320" marT="18288" marB="18288" anchor="ctr"/>
                </a:tc>
              </a:tr>
            </a:tbl>
          </a:graphicData>
        </a:graphic>
      </p:graphicFrame>
      <p:sp>
        <p:nvSpPr>
          <p:cNvPr id="2" name="TextBox 1"/>
          <p:cNvSpPr txBox="1"/>
          <p:nvPr/>
        </p:nvSpPr>
        <p:spPr>
          <a:xfrm>
            <a:off x="655674" y="5562600"/>
            <a:ext cx="3306726" cy="830997"/>
          </a:xfrm>
          <a:prstGeom prst="rect">
            <a:avLst/>
          </a:prstGeom>
          <a:noFill/>
        </p:spPr>
        <p:txBody>
          <a:bodyPr wrap="square" rtlCol="0">
            <a:spAutoFit/>
          </a:bodyPr>
          <a:lstStyle/>
          <a:p>
            <a:r>
              <a:rPr lang="en-US" sz="1600" dirty="0" smtClean="0"/>
              <a:t>Note:  All other customers pay a uniform rate of $4 per </a:t>
            </a:r>
            <a:r>
              <a:rPr lang="en-US" sz="1600" dirty="0" err="1" smtClean="0"/>
              <a:t>ccf</a:t>
            </a:r>
            <a:r>
              <a:rPr lang="en-US" sz="1600" dirty="0" smtClean="0"/>
              <a:t> inside the city or $5.10 per </a:t>
            </a:r>
            <a:r>
              <a:rPr lang="en-US" sz="1600" dirty="0" err="1" smtClean="0"/>
              <a:t>ccf</a:t>
            </a:r>
            <a:r>
              <a:rPr lang="en-US" sz="1600" dirty="0" smtClean="0"/>
              <a:t> outside the city</a:t>
            </a:r>
            <a:endParaRPr lang="en-US" sz="1600" dirty="0"/>
          </a:p>
        </p:txBody>
      </p:sp>
    </p:spTree>
    <p:extLst>
      <p:ext uri="{BB962C8B-B14F-4D97-AF65-F5344CB8AC3E}">
        <p14:creationId xmlns:p14="http://schemas.microsoft.com/office/powerpoint/2010/main" val="33663830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86000"/>
            <a:ext cx="7408333" cy="4373563"/>
          </a:xfrm>
        </p:spPr>
        <p:txBody>
          <a:bodyPr>
            <a:normAutofit/>
          </a:bodyPr>
          <a:lstStyle/>
          <a:p>
            <a:pPr>
              <a:lnSpc>
                <a:spcPct val="130000"/>
              </a:lnSpc>
            </a:pPr>
            <a:r>
              <a:rPr lang="en-US" dirty="0" smtClean="0"/>
              <a:t>Using the elasticity factors from the elasticity table, </a:t>
            </a:r>
            <a:r>
              <a:rPr lang="en-US" b="1" dirty="0" smtClean="0"/>
              <a:t>single family/duplex residential </a:t>
            </a:r>
            <a:r>
              <a:rPr lang="en-US" dirty="0" smtClean="0"/>
              <a:t>elasticity would be:</a:t>
            </a:r>
          </a:p>
          <a:p>
            <a:pPr lvl="1">
              <a:lnSpc>
                <a:spcPct val="130000"/>
              </a:lnSpc>
            </a:pPr>
            <a:r>
              <a:rPr lang="en-US" dirty="0" smtClean="0"/>
              <a:t>Summer elasticity (with long term conservation): -0.55</a:t>
            </a:r>
          </a:p>
          <a:p>
            <a:pPr lvl="1">
              <a:lnSpc>
                <a:spcPct val="130000"/>
              </a:lnSpc>
            </a:pPr>
            <a:r>
              <a:rPr lang="en-US" dirty="0" smtClean="0"/>
              <a:t>Winter elasticity (with long term conservation): -0.25</a:t>
            </a:r>
          </a:p>
          <a:p>
            <a:pPr>
              <a:lnSpc>
                <a:spcPct val="130000"/>
              </a:lnSpc>
            </a:pPr>
            <a:r>
              <a:rPr lang="en-US" dirty="0" smtClean="0"/>
              <a:t>Using the elasticity factors from the previous slide, elasticity for </a:t>
            </a:r>
            <a:r>
              <a:rPr lang="en-US" b="1" dirty="0" smtClean="0"/>
              <a:t>all other customers </a:t>
            </a:r>
            <a:r>
              <a:rPr lang="en-US" dirty="0" smtClean="0"/>
              <a:t>would be: </a:t>
            </a:r>
          </a:p>
          <a:p>
            <a:pPr lvl="1">
              <a:lnSpc>
                <a:spcPct val="130000"/>
              </a:lnSpc>
            </a:pPr>
            <a:r>
              <a:rPr lang="en-US" dirty="0" smtClean="0"/>
              <a:t>Summer elasticity (with long term conservation): -0.45</a:t>
            </a:r>
          </a:p>
          <a:p>
            <a:pPr lvl="1">
              <a:lnSpc>
                <a:spcPct val="130000"/>
              </a:lnSpc>
            </a:pPr>
            <a:r>
              <a:rPr lang="en-US" dirty="0" smtClean="0"/>
              <a:t>Winter elasticity (with long term conservation): -0.15</a:t>
            </a:r>
          </a:p>
        </p:txBody>
      </p:sp>
      <p:sp>
        <p:nvSpPr>
          <p:cNvPr id="3" name="Title 2"/>
          <p:cNvSpPr>
            <a:spLocks noGrp="1"/>
          </p:cNvSpPr>
          <p:nvPr>
            <p:ph type="title"/>
          </p:nvPr>
        </p:nvSpPr>
        <p:spPr/>
        <p:txBody>
          <a:bodyPr/>
          <a:lstStyle/>
          <a:p>
            <a:r>
              <a:rPr lang="en-US" dirty="0" smtClean="0"/>
              <a:t>Price Elasticity for Santa Cruz</a:t>
            </a:r>
            <a:endParaRPr lang="en-US" dirty="0"/>
          </a:p>
        </p:txBody>
      </p:sp>
    </p:spTree>
    <p:extLst>
      <p:ext uri="{BB962C8B-B14F-4D97-AF65-F5344CB8AC3E}">
        <p14:creationId xmlns:p14="http://schemas.microsoft.com/office/powerpoint/2010/main" val="13144891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057400"/>
            <a:ext cx="8534400" cy="4648199"/>
          </a:xfrm>
        </p:spPr>
        <p:txBody>
          <a:bodyPr>
            <a:normAutofit/>
          </a:bodyPr>
          <a:lstStyle/>
          <a:p>
            <a:r>
              <a:rPr lang="en-US" dirty="0" smtClean="0"/>
              <a:t>Between 2004 and 2008, demand, as measured by gross production, fell by 9%;</a:t>
            </a:r>
          </a:p>
          <a:p>
            <a:r>
              <a:rPr lang="en-US" dirty="0" smtClean="0"/>
              <a:t>Between 2004 and the end of 2008 a series of rate increase totaling 82.5% was implemented (June 2004: 25%, January 2005 through 2008 20%, 15%, 12.5% and 10% respectively);</a:t>
            </a:r>
          </a:p>
          <a:p>
            <a:r>
              <a:rPr lang="en-US" dirty="0" smtClean="0"/>
              <a:t>Actual rates for this period more than doubled (113.5%) due to compounding;</a:t>
            </a:r>
          </a:p>
          <a:p>
            <a:r>
              <a:rPr lang="en-US" dirty="0" smtClean="0"/>
              <a:t>If no other variables, such as weather, influenced demand, and demand changed only due to price, the elasticity of demand for this period would be -0.11 for an 82.5% rate increase or          -0.08% for the 113.5% rate increase</a:t>
            </a:r>
          </a:p>
        </p:txBody>
      </p:sp>
      <p:sp>
        <p:nvSpPr>
          <p:cNvPr id="3" name="Title 2"/>
          <p:cNvSpPr>
            <a:spLocks noGrp="1"/>
          </p:cNvSpPr>
          <p:nvPr>
            <p:ph type="title"/>
          </p:nvPr>
        </p:nvSpPr>
        <p:spPr>
          <a:xfrm>
            <a:off x="457200" y="152400"/>
            <a:ext cx="8229600" cy="1676400"/>
          </a:xfrm>
        </p:spPr>
        <p:txBody>
          <a:bodyPr>
            <a:noAutofit/>
          </a:bodyPr>
          <a:lstStyle/>
          <a:p>
            <a:r>
              <a:rPr lang="en-US" sz="3200" dirty="0" smtClean="0"/>
              <a:t>If price were the only factor…</a:t>
            </a:r>
            <a:br>
              <a:rPr lang="en-US" sz="3200" dirty="0" smtClean="0"/>
            </a:br>
            <a:r>
              <a:rPr lang="en-US" sz="3200" dirty="0" smtClean="0"/>
              <a:t>what does history tell us about the potential elasticity of demand in Santa Cruz? </a:t>
            </a:r>
            <a:endParaRPr lang="en-US" sz="3200" dirty="0"/>
          </a:p>
        </p:txBody>
      </p:sp>
    </p:spTree>
    <p:extLst>
      <p:ext uri="{BB962C8B-B14F-4D97-AF65-F5344CB8AC3E}">
        <p14:creationId xmlns:p14="http://schemas.microsoft.com/office/powerpoint/2010/main" val="17501983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Long Term Water Conservation Master Plan</a:t>
            </a:r>
            <a:endParaRPr lang="en-US" b="1" dirty="0"/>
          </a:p>
        </p:txBody>
      </p:sp>
      <p:sp>
        <p:nvSpPr>
          <p:cNvPr id="5" name="Text Placeholder 4"/>
          <p:cNvSpPr>
            <a:spLocks noGrp="1"/>
          </p:cNvSpPr>
          <p:nvPr>
            <p:ph type="body" idx="1"/>
          </p:nvPr>
        </p:nvSpPr>
        <p:spPr/>
        <p:txBody>
          <a:bodyPr/>
          <a:lstStyle/>
          <a:p>
            <a:endParaRPr lang="en-US"/>
          </a:p>
        </p:txBody>
      </p:sp>
      <p:sp>
        <p:nvSpPr>
          <p:cNvPr id="6" name="TextBox 5"/>
          <p:cNvSpPr txBox="1"/>
          <p:nvPr/>
        </p:nvSpPr>
        <p:spPr>
          <a:xfrm>
            <a:off x="381000" y="4876800"/>
            <a:ext cx="8382000" cy="1169551"/>
          </a:xfrm>
          <a:prstGeom prst="rect">
            <a:avLst/>
          </a:prstGeom>
          <a:noFill/>
        </p:spPr>
        <p:txBody>
          <a:bodyPr wrap="square" rtlCol="0">
            <a:spAutoFit/>
          </a:bodyPr>
          <a:lstStyle/>
          <a:p>
            <a:r>
              <a:rPr lang="en-US" sz="1400" b="1" dirty="0" smtClean="0"/>
              <a:t>Note:</a:t>
            </a:r>
            <a:r>
              <a:rPr lang="en-US" sz="1400" dirty="0" smtClean="0"/>
              <a:t>  The Long Term Conservation Master Plan described in this presentation is a work in progress.  Several slides in this part of the presentation show analytical results that are based on certain assumptions that may change over time.  The purpose of including these slides is to demonstrate the analytical approaches that can be used in considering additional conservation measures rather than present final analyses and/or recommendations.  </a:t>
            </a:r>
            <a:endParaRPr lang="en-US" sz="1400" dirty="0"/>
          </a:p>
        </p:txBody>
      </p:sp>
    </p:spTree>
    <p:extLst>
      <p:ext uri="{BB962C8B-B14F-4D97-AF65-F5344CB8AC3E}">
        <p14:creationId xmlns:p14="http://schemas.microsoft.com/office/powerpoint/2010/main" val="4089218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dirty="0">
                <a:effectLst/>
              </a:rPr>
              <a:t>Supply and Demand in </a:t>
            </a:r>
            <a:r>
              <a:rPr lang="en-US" altLang="en-US" dirty="0" smtClean="0">
                <a:effectLst/>
              </a:rPr>
              <a:t/>
            </a:r>
            <a:br>
              <a:rPr lang="en-US" altLang="en-US" dirty="0" smtClean="0">
                <a:effectLst/>
              </a:rPr>
            </a:br>
            <a:r>
              <a:rPr lang="en-US" altLang="en-US" dirty="0" smtClean="0">
                <a:effectLst/>
              </a:rPr>
              <a:t>Average </a:t>
            </a:r>
            <a:r>
              <a:rPr lang="en-US" altLang="en-US" dirty="0">
                <a:effectLst/>
              </a:rPr>
              <a:t>Conditions</a:t>
            </a:r>
            <a:endParaRPr lang="en-US" altLang="en-US" dirty="0" smtClean="0">
              <a:effectLst/>
            </a:endParaRPr>
          </a:p>
        </p:txBody>
      </p:sp>
      <p:graphicFrame>
        <p:nvGraphicFramePr>
          <p:cNvPr id="16" name="Object 3"/>
          <p:cNvGraphicFramePr>
            <a:graphicFrameLocks noGrp="1" noChangeAspect="1"/>
          </p:cNvGraphicFramePr>
          <p:nvPr>
            <p:ph idx="1"/>
            <p:extLst>
              <p:ext uri="{D42A27DB-BD31-4B8C-83A1-F6EECF244321}">
                <p14:modId xmlns:p14="http://schemas.microsoft.com/office/powerpoint/2010/main" val="1093881260"/>
              </p:ext>
            </p:extLst>
          </p:nvPr>
        </p:nvGraphicFramePr>
        <p:xfrm>
          <a:off x="546100" y="1652588"/>
          <a:ext cx="8048625"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7172" name="TextBox 3"/>
          <p:cNvSpPr txBox="1">
            <a:spLocks noChangeArrowheads="1"/>
          </p:cNvSpPr>
          <p:nvPr/>
        </p:nvSpPr>
        <p:spPr bwMode="auto">
          <a:xfrm>
            <a:off x="3657600" y="36576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smtClean="0">
                <a:solidFill>
                  <a:srgbClr val="FFFFFF"/>
                </a:solidFill>
              </a:rPr>
              <a:t>San Lorenzo River</a:t>
            </a:r>
          </a:p>
        </p:txBody>
      </p:sp>
      <p:sp>
        <p:nvSpPr>
          <p:cNvPr id="7173" name="TextBox 4"/>
          <p:cNvSpPr txBox="1">
            <a:spLocks noChangeArrowheads="1"/>
          </p:cNvSpPr>
          <p:nvPr/>
        </p:nvSpPr>
        <p:spPr bwMode="auto">
          <a:xfrm>
            <a:off x="1752600" y="48768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smtClean="0">
                <a:solidFill>
                  <a:srgbClr val="FFFFFF"/>
                </a:solidFill>
              </a:rPr>
              <a:t>North Coast</a:t>
            </a:r>
          </a:p>
        </p:txBody>
      </p:sp>
      <p:sp>
        <p:nvSpPr>
          <p:cNvPr id="7174" name="TextBox 1"/>
          <p:cNvSpPr txBox="1">
            <a:spLocks noChangeArrowheads="1"/>
          </p:cNvSpPr>
          <p:nvPr/>
        </p:nvSpPr>
        <p:spPr bwMode="auto">
          <a:xfrm>
            <a:off x="3657600" y="2730500"/>
            <a:ext cx="205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rPr>
              <a:t>Live Oak Wells</a:t>
            </a:r>
          </a:p>
        </p:txBody>
      </p:sp>
      <p:sp>
        <p:nvSpPr>
          <p:cNvPr id="8" name="TextBox 7"/>
          <p:cNvSpPr txBox="1"/>
          <p:nvPr/>
        </p:nvSpPr>
        <p:spPr>
          <a:xfrm>
            <a:off x="152400" y="1828800"/>
            <a:ext cx="461665" cy="3722132"/>
          </a:xfrm>
          <a:prstGeom prst="rect">
            <a:avLst/>
          </a:prstGeom>
          <a:noFill/>
        </p:spPr>
        <p:txBody>
          <a:bodyPr vert="vert270" wrap="square" rtlCol="0">
            <a:spAutoFit/>
          </a:bodyPr>
          <a:lstStyle/>
          <a:p>
            <a:pPr algn="ctr"/>
            <a:r>
              <a:rPr lang="en-US" dirty="0" smtClean="0">
                <a:latin typeface="Comic Sans MS" panose="030F0702030302020204" pitchFamily="66" charset="0"/>
              </a:rPr>
              <a:t>Millions of Gallons per Day</a:t>
            </a:r>
            <a:endParaRPr lang="en-US" dirty="0">
              <a:latin typeface="Comic Sans MS" panose="030F0702030302020204" pitchFamily="66" charset="0"/>
            </a:endParaRPr>
          </a:p>
        </p:txBody>
      </p:sp>
    </p:spTree>
    <p:extLst>
      <p:ext uri="{BB962C8B-B14F-4D97-AF65-F5344CB8AC3E}">
        <p14:creationId xmlns:p14="http://schemas.microsoft.com/office/powerpoint/2010/main" val="22976956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idx="4294967295"/>
          </p:nvPr>
        </p:nvSpPr>
        <p:spPr>
          <a:xfrm>
            <a:off x="381000" y="228600"/>
            <a:ext cx="8229600" cy="1600200"/>
          </a:xfrm>
        </p:spPr>
        <p:txBody>
          <a:bodyPr>
            <a:normAutofit/>
          </a:bodyPr>
          <a:lstStyle/>
          <a:p>
            <a:r>
              <a:rPr lang="en-US" altLang="en-US" sz="3200" dirty="0" smtClean="0"/>
              <a:t>How efficient are fixtures in the residential, commercial, and landscape sectors?</a:t>
            </a:r>
          </a:p>
        </p:txBody>
      </p:sp>
      <p:graphicFrame>
        <p:nvGraphicFramePr>
          <p:cNvPr id="2" name="Table 1"/>
          <p:cNvGraphicFramePr>
            <a:graphicFrameLocks noGrp="1"/>
          </p:cNvGraphicFramePr>
          <p:nvPr/>
        </p:nvGraphicFramePr>
        <p:xfrm>
          <a:off x="1219200" y="2895600"/>
          <a:ext cx="6477000" cy="3484565"/>
        </p:xfrm>
        <a:graphic>
          <a:graphicData uri="http://schemas.openxmlformats.org/drawingml/2006/table">
            <a:tbl>
              <a:tblPr firstRow="1" bandRow="1">
                <a:tableStyleId>{5C22544A-7EE6-4342-B048-85BDC9FD1C3A}</a:tableStyleId>
              </a:tblPr>
              <a:tblGrid>
                <a:gridCol w="2159000"/>
                <a:gridCol w="2159000"/>
                <a:gridCol w="2159000"/>
              </a:tblGrid>
              <a:tr h="497795">
                <a:tc gridSpan="3">
                  <a:txBody>
                    <a:bodyPr/>
                    <a:lstStyle/>
                    <a:p>
                      <a:pPr algn="ctr"/>
                      <a:r>
                        <a:rPr lang="en-US" sz="2000" dirty="0" smtClean="0"/>
                        <a:t>Preliminary Results</a:t>
                      </a:r>
                      <a:r>
                        <a:rPr lang="en-US" sz="2000" baseline="0" dirty="0" smtClean="0"/>
                        <a:t> </a:t>
                      </a:r>
                      <a:r>
                        <a:rPr lang="en-US" sz="2000" dirty="0" smtClean="0"/>
                        <a:t>Water Use Baseline Survey</a:t>
                      </a:r>
                      <a:endParaRPr lang="en-US" sz="2000" dirty="0"/>
                    </a:p>
                  </a:txBody>
                  <a:tcPr marT="45716" marB="45716" anchor="ctr"/>
                </a:tc>
                <a:tc hMerge="1">
                  <a:txBody>
                    <a:bodyPr/>
                    <a:lstStyle/>
                    <a:p>
                      <a:pPr algn="ctr"/>
                      <a:endParaRPr lang="en-US" dirty="0"/>
                    </a:p>
                  </a:txBody>
                  <a:tcPr anchor="ctr"/>
                </a:tc>
                <a:tc hMerge="1">
                  <a:txBody>
                    <a:bodyPr/>
                    <a:lstStyle/>
                    <a:p>
                      <a:pPr algn="ctr"/>
                      <a:endParaRPr lang="en-US" dirty="0"/>
                    </a:p>
                  </a:txBody>
                  <a:tcPr anchor="ctr"/>
                </a:tc>
              </a:tr>
              <a:tr h="497795">
                <a:tc>
                  <a:txBody>
                    <a:bodyPr/>
                    <a:lstStyle/>
                    <a:p>
                      <a:pPr algn="ctr"/>
                      <a:endParaRPr lang="en-US" sz="1800" dirty="0"/>
                    </a:p>
                  </a:txBody>
                  <a:tcPr marT="45716" marB="45716" anchor="ctr"/>
                </a:tc>
                <a:tc>
                  <a:txBody>
                    <a:bodyPr/>
                    <a:lstStyle/>
                    <a:p>
                      <a:pPr algn="ctr"/>
                      <a:r>
                        <a:rPr lang="en-US" sz="1800" dirty="0" smtClean="0"/>
                        <a:t>SFR</a:t>
                      </a:r>
                      <a:endParaRPr lang="en-US" sz="1800" dirty="0"/>
                    </a:p>
                  </a:txBody>
                  <a:tcPr marT="45716" marB="45716" anchor="ctr"/>
                </a:tc>
                <a:tc>
                  <a:txBody>
                    <a:bodyPr/>
                    <a:lstStyle/>
                    <a:p>
                      <a:pPr algn="ctr"/>
                      <a:r>
                        <a:rPr lang="en-US" sz="1800" dirty="0" smtClean="0"/>
                        <a:t>MFR</a:t>
                      </a:r>
                      <a:endParaRPr lang="en-US" sz="1800" dirty="0"/>
                    </a:p>
                  </a:txBody>
                  <a:tcPr marT="45716" marB="45716" anchor="ctr"/>
                </a:tc>
              </a:tr>
              <a:tr h="497795">
                <a:tc>
                  <a:txBody>
                    <a:bodyPr/>
                    <a:lstStyle/>
                    <a:p>
                      <a:pPr algn="ctr"/>
                      <a:r>
                        <a:rPr lang="en-US" sz="1800" dirty="0" smtClean="0"/>
                        <a:t>Toilets</a:t>
                      </a:r>
                      <a:endParaRPr lang="en-US" sz="1800" dirty="0"/>
                    </a:p>
                  </a:txBody>
                  <a:tcPr marT="45716" marB="45716" anchor="ctr"/>
                </a:tc>
                <a:tc>
                  <a:txBody>
                    <a:bodyPr/>
                    <a:lstStyle/>
                    <a:p>
                      <a:pPr algn="ctr"/>
                      <a:r>
                        <a:rPr lang="en-US" sz="1800" dirty="0" smtClean="0"/>
                        <a:t>90%</a:t>
                      </a:r>
                      <a:endParaRPr lang="en-US" sz="1800" dirty="0"/>
                    </a:p>
                  </a:txBody>
                  <a:tcPr marT="45716" marB="45716" anchor="ctr"/>
                </a:tc>
                <a:tc>
                  <a:txBody>
                    <a:bodyPr/>
                    <a:lstStyle/>
                    <a:p>
                      <a:pPr algn="ctr"/>
                      <a:r>
                        <a:rPr lang="en-US" sz="1800" dirty="0" smtClean="0"/>
                        <a:t>91%</a:t>
                      </a:r>
                      <a:endParaRPr lang="en-US" sz="1800" dirty="0"/>
                    </a:p>
                  </a:txBody>
                  <a:tcPr marT="45716" marB="45716" anchor="ctr"/>
                </a:tc>
              </a:tr>
              <a:tr h="497795">
                <a:tc>
                  <a:txBody>
                    <a:bodyPr/>
                    <a:lstStyle/>
                    <a:p>
                      <a:pPr algn="ctr"/>
                      <a:r>
                        <a:rPr lang="en-US" sz="1800" dirty="0" smtClean="0"/>
                        <a:t>Showerheads</a:t>
                      </a:r>
                      <a:endParaRPr lang="en-US" sz="1800" dirty="0"/>
                    </a:p>
                  </a:txBody>
                  <a:tcPr marT="45716" marB="45716" anchor="ctr"/>
                </a:tc>
                <a:tc>
                  <a:txBody>
                    <a:bodyPr/>
                    <a:lstStyle/>
                    <a:p>
                      <a:pPr algn="ctr"/>
                      <a:r>
                        <a:rPr lang="en-US" sz="1800" dirty="0" smtClean="0"/>
                        <a:t>92%</a:t>
                      </a:r>
                      <a:endParaRPr lang="en-US" sz="1800" dirty="0"/>
                    </a:p>
                  </a:txBody>
                  <a:tcPr marT="45716" marB="45716" anchor="ctr"/>
                </a:tc>
                <a:tc>
                  <a:txBody>
                    <a:bodyPr/>
                    <a:lstStyle/>
                    <a:p>
                      <a:pPr algn="ctr"/>
                      <a:r>
                        <a:rPr lang="en-US" sz="1800" dirty="0" smtClean="0"/>
                        <a:t>98%</a:t>
                      </a:r>
                      <a:endParaRPr lang="en-US" sz="1800" dirty="0"/>
                    </a:p>
                  </a:txBody>
                  <a:tcPr marT="45716" marB="45716" anchor="ctr"/>
                </a:tc>
              </a:tr>
              <a:tr h="497795">
                <a:tc>
                  <a:txBody>
                    <a:bodyPr/>
                    <a:lstStyle/>
                    <a:p>
                      <a:pPr algn="ctr"/>
                      <a:r>
                        <a:rPr lang="en-US" sz="1800" dirty="0" smtClean="0"/>
                        <a:t>Bathroom Faucets</a:t>
                      </a:r>
                    </a:p>
                  </a:txBody>
                  <a:tcPr marT="45716" marB="45716" anchor="ctr"/>
                </a:tc>
                <a:tc>
                  <a:txBody>
                    <a:bodyPr/>
                    <a:lstStyle/>
                    <a:p>
                      <a:pPr algn="ctr"/>
                      <a:r>
                        <a:rPr lang="en-US" sz="1800" dirty="0" smtClean="0"/>
                        <a:t>90%</a:t>
                      </a:r>
                      <a:endParaRPr lang="en-US" sz="1800" dirty="0"/>
                    </a:p>
                  </a:txBody>
                  <a:tcPr marT="45716" marB="45716" anchor="ctr"/>
                </a:tc>
                <a:tc>
                  <a:txBody>
                    <a:bodyPr/>
                    <a:lstStyle/>
                    <a:p>
                      <a:pPr algn="ctr"/>
                      <a:r>
                        <a:rPr lang="en-US" sz="1800" dirty="0" smtClean="0"/>
                        <a:t>82%</a:t>
                      </a:r>
                      <a:endParaRPr lang="en-US" sz="1800" dirty="0"/>
                    </a:p>
                  </a:txBody>
                  <a:tcPr marT="45716" marB="45716" anchor="ctr"/>
                </a:tc>
              </a:tr>
              <a:tr h="497795">
                <a:tc>
                  <a:txBody>
                    <a:bodyPr/>
                    <a:lstStyle/>
                    <a:p>
                      <a:pPr algn="ctr"/>
                      <a:r>
                        <a:rPr lang="en-US" sz="1800" dirty="0" smtClean="0"/>
                        <a:t>Kitchen Faucets</a:t>
                      </a:r>
                      <a:endParaRPr lang="en-US" sz="1800" dirty="0"/>
                    </a:p>
                  </a:txBody>
                  <a:tcPr marT="45716" marB="45716" anchor="ctr"/>
                </a:tc>
                <a:tc>
                  <a:txBody>
                    <a:bodyPr/>
                    <a:lstStyle/>
                    <a:p>
                      <a:pPr algn="ctr"/>
                      <a:r>
                        <a:rPr lang="en-US" sz="1800" dirty="0" smtClean="0"/>
                        <a:t>71%</a:t>
                      </a:r>
                      <a:endParaRPr lang="en-US" sz="1800" dirty="0"/>
                    </a:p>
                  </a:txBody>
                  <a:tcPr marT="45716" marB="45716" anchor="ctr"/>
                </a:tc>
                <a:tc>
                  <a:txBody>
                    <a:bodyPr/>
                    <a:lstStyle/>
                    <a:p>
                      <a:pPr algn="ctr"/>
                      <a:r>
                        <a:rPr lang="en-US" sz="1800" dirty="0" smtClean="0"/>
                        <a:t>82%</a:t>
                      </a:r>
                      <a:endParaRPr lang="en-US" sz="1800" dirty="0"/>
                    </a:p>
                  </a:txBody>
                  <a:tcPr marT="45716" marB="45716" anchor="ctr"/>
                </a:tc>
              </a:tr>
              <a:tr h="497795">
                <a:tc>
                  <a:txBody>
                    <a:bodyPr/>
                    <a:lstStyle/>
                    <a:p>
                      <a:pPr algn="ctr"/>
                      <a:r>
                        <a:rPr lang="en-US" sz="1800" dirty="0" smtClean="0"/>
                        <a:t>Clothes</a:t>
                      </a:r>
                      <a:r>
                        <a:rPr lang="en-US" sz="1800" baseline="0" dirty="0" smtClean="0"/>
                        <a:t> Washers </a:t>
                      </a:r>
                      <a:endParaRPr lang="en-US" sz="1800" dirty="0"/>
                    </a:p>
                  </a:txBody>
                  <a:tcPr marT="45716" marB="45716" anchor="ctr"/>
                </a:tc>
                <a:tc>
                  <a:txBody>
                    <a:bodyPr/>
                    <a:lstStyle/>
                    <a:p>
                      <a:pPr algn="ctr"/>
                      <a:r>
                        <a:rPr lang="en-US" sz="1800" dirty="0" smtClean="0"/>
                        <a:t>63%</a:t>
                      </a:r>
                      <a:endParaRPr lang="en-US" sz="1800" dirty="0"/>
                    </a:p>
                  </a:txBody>
                  <a:tcPr marT="45716" marB="45716" anchor="ctr"/>
                </a:tc>
                <a:tc>
                  <a:txBody>
                    <a:bodyPr/>
                    <a:lstStyle/>
                    <a:p>
                      <a:pPr algn="ctr"/>
                      <a:r>
                        <a:rPr lang="en-US" sz="1800" dirty="0" smtClean="0"/>
                        <a:t>46%</a:t>
                      </a:r>
                      <a:endParaRPr lang="en-US" sz="1800" dirty="0"/>
                    </a:p>
                  </a:txBody>
                  <a:tcPr marT="45716" marB="45716" anchor="ctr"/>
                </a:tc>
              </a:tr>
            </a:tbl>
          </a:graphicData>
        </a:graphic>
      </p:graphicFrame>
    </p:spTree>
    <p:extLst>
      <p:ext uri="{BB962C8B-B14F-4D97-AF65-F5344CB8AC3E}">
        <p14:creationId xmlns:p14="http://schemas.microsoft.com/office/powerpoint/2010/main" val="39912306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AutoShape 7"/>
          <p:cNvSpPr>
            <a:spLocks noChangeArrowheads="1"/>
          </p:cNvSpPr>
          <p:nvPr/>
        </p:nvSpPr>
        <p:spPr bwMode="auto">
          <a:xfrm>
            <a:off x="2514600" y="1600200"/>
            <a:ext cx="4191000" cy="2209800"/>
          </a:xfrm>
          <a:prstGeom prst="downArrowCallout">
            <a:avLst>
              <a:gd name="adj1" fmla="val 47414"/>
              <a:gd name="adj2" fmla="val 46703"/>
              <a:gd name="adj3" fmla="val 11356"/>
              <a:gd name="adj4" fmla="val 78125"/>
            </a:avLst>
          </a:prstGeom>
          <a:solidFill>
            <a:srgbClr val="99CCFF"/>
          </a:solidFill>
          <a:ln w="9525">
            <a:solidFill>
              <a:schemeClr val="tx1"/>
            </a:solidFill>
            <a:miter lim="800000"/>
            <a:headEnd/>
            <a:tailEnd/>
          </a:ln>
        </p:spPr>
        <p:txBody>
          <a:bodyPr lIns="91429" tIns="45714" rIns="91429" bIns="45714"/>
          <a:lstStyle>
            <a:lvl1pPr marL="196850" indent="-196850">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lnSpc>
                <a:spcPct val="120000"/>
              </a:lnSpc>
            </a:pPr>
            <a:r>
              <a:rPr lang="en-AU" altLang="en-US" sz="2000" b="1" u="sng">
                <a:latin typeface="Arial" pitchFamily="34" charset="0"/>
              </a:rPr>
              <a:t>All Potential Measures Identified</a:t>
            </a:r>
            <a:endParaRPr lang="en-AU" altLang="en-US" sz="2000" b="1">
              <a:latin typeface="Arial" pitchFamily="34" charset="0"/>
            </a:endParaRPr>
          </a:p>
          <a:p>
            <a:pPr algn="ctr">
              <a:lnSpc>
                <a:spcPct val="120000"/>
              </a:lnSpc>
            </a:pPr>
            <a:r>
              <a:rPr lang="en-AU" altLang="en-US" sz="1500">
                <a:latin typeface="Arial" pitchFamily="34" charset="0"/>
              </a:rPr>
              <a:t>Staff, Public, Consultant, and</a:t>
            </a:r>
          </a:p>
          <a:p>
            <a:pPr algn="ctr">
              <a:lnSpc>
                <a:spcPct val="120000"/>
              </a:lnSpc>
            </a:pPr>
            <a:r>
              <a:rPr lang="en-AU" altLang="en-US" sz="1500">
                <a:latin typeface="Arial" pitchFamily="34" charset="0"/>
              </a:rPr>
              <a:t>Water Commission Input</a:t>
            </a:r>
          </a:p>
          <a:p>
            <a:pPr algn="ctr">
              <a:lnSpc>
                <a:spcPct val="120000"/>
              </a:lnSpc>
            </a:pPr>
            <a:endParaRPr lang="en-AU" altLang="en-US" sz="1500">
              <a:latin typeface="Arial" pitchFamily="34" charset="0"/>
            </a:endParaRPr>
          </a:p>
          <a:p>
            <a:pPr algn="ctr">
              <a:lnSpc>
                <a:spcPct val="120000"/>
              </a:lnSpc>
            </a:pPr>
            <a:r>
              <a:rPr lang="en-AU" altLang="en-US" b="1">
                <a:latin typeface="Arial" pitchFamily="34" charset="0"/>
              </a:rPr>
              <a:t>90+ Measures Identified</a:t>
            </a:r>
          </a:p>
        </p:txBody>
      </p:sp>
      <p:sp>
        <p:nvSpPr>
          <p:cNvPr id="28676" name="Rectangle 9"/>
          <p:cNvSpPr>
            <a:spLocks noChangeArrowheads="1"/>
          </p:cNvSpPr>
          <p:nvPr/>
        </p:nvSpPr>
        <p:spPr bwMode="auto">
          <a:xfrm>
            <a:off x="2427288" y="5410200"/>
            <a:ext cx="4395787" cy="836613"/>
          </a:xfrm>
          <a:prstGeom prst="rect">
            <a:avLst/>
          </a:prstGeom>
          <a:solidFill>
            <a:srgbClr val="99CCFF"/>
          </a:solidFill>
          <a:ln w="9525">
            <a:solidFill>
              <a:schemeClr val="tx1"/>
            </a:solidFill>
            <a:miter lim="800000"/>
            <a:headEnd/>
            <a:tailEnd/>
          </a:ln>
        </p:spPr>
        <p:txBody>
          <a:bodyPr lIns="91429" tIns="45714" rIns="91429" bIns="45714"/>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AU" altLang="en-US" sz="2000" b="1" u="sng">
                <a:latin typeface="Arial" pitchFamily="34" charset="0"/>
              </a:rPr>
              <a:t>39 Feasible Measures Remain</a:t>
            </a:r>
            <a:endParaRPr lang="en-AU" altLang="en-US" sz="2000" u="sng">
              <a:latin typeface="Arial" pitchFamily="34" charset="0"/>
            </a:endParaRPr>
          </a:p>
          <a:p>
            <a:pPr algn="ctr"/>
            <a:r>
              <a:rPr lang="en-AU" altLang="en-US" sz="1600">
                <a:latin typeface="Arial" pitchFamily="34" charset="0"/>
              </a:rPr>
              <a:t>Measures Evaluated in the DSS Model</a:t>
            </a:r>
          </a:p>
        </p:txBody>
      </p:sp>
      <p:sp>
        <p:nvSpPr>
          <p:cNvPr id="4" name="Title 3"/>
          <p:cNvSpPr>
            <a:spLocks noGrp="1"/>
          </p:cNvSpPr>
          <p:nvPr>
            <p:ph type="title"/>
          </p:nvPr>
        </p:nvSpPr>
        <p:spPr/>
        <p:txBody>
          <a:bodyPr>
            <a:normAutofit/>
          </a:bodyPr>
          <a:lstStyle/>
          <a:p>
            <a:r>
              <a:rPr lang="en-US" dirty="0">
                <a:solidFill>
                  <a:schemeClr val="bg1"/>
                </a:solidFill>
              </a:rPr>
              <a:t>Conservation Measure </a:t>
            </a:r>
            <a:r>
              <a:rPr lang="en-US" dirty="0" smtClean="0">
                <a:solidFill>
                  <a:schemeClr val="bg1"/>
                </a:solidFill>
              </a:rPr>
              <a:t>Screening</a:t>
            </a:r>
            <a:endParaRPr lang="en-US" dirty="0"/>
          </a:p>
        </p:txBody>
      </p:sp>
      <p:sp>
        <p:nvSpPr>
          <p:cNvPr id="28678" name="AutoShape 7"/>
          <p:cNvSpPr>
            <a:spLocks noChangeArrowheads="1"/>
          </p:cNvSpPr>
          <p:nvPr/>
        </p:nvSpPr>
        <p:spPr bwMode="auto">
          <a:xfrm>
            <a:off x="2514600" y="3810000"/>
            <a:ext cx="4191000" cy="1603375"/>
          </a:xfrm>
          <a:prstGeom prst="downArrowCallout">
            <a:avLst>
              <a:gd name="adj1" fmla="val 47388"/>
              <a:gd name="adj2" fmla="val 47400"/>
              <a:gd name="adj3" fmla="val 16352"/>
              <a:gd name="adj4" fmla="val 78125"/>
            </a:avLst>
          </a:prstGeom>
          <a:solidFill>
            <a:srgbClr val="99CCFF"/>
          </a:solidFill>
          <a:ln w="9525">
            <a:solidFill>
              <a:schemeClr val="tx1"/>
            </a:solidFill>
            <a:miter lim="800000"/>
            <a:headEnd/>
            <a:tailEnd/>
          </a:ln>
        </p:spPr>
        <p:txBody>
          <a:bodyPr lIns="91429" tIns="45714" rIns="91429" bIns="45714"/>
          <a:lstStyle>
            <a:lvl1pPr marL="196850" indent="-196850">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lnSpc>
                <a:spcPct val="120000"/>
              </a:lnSpc>
            </a:pPr>
            <a:r>
              <a:rPr lang="en-AU" altLang="en-US" sz="2000" b="1" u="sng">
                <a:latin typeface="Arial" pitchFamily="34" charset="0"/>
              </a:rPr>
              <a:t>Measures Screened</a:t>
            </a:r>
            <a:endParaRPr lang="en-AU" altLang="en-US" sz="2000" b="1">
              <a:latin typeface="Arial" pitchFamily="34" charset="0"/>
            </a:endParaRPr>
          </a:p>
          <a:p>
            <a:pPr algn="ctr">
              <a:lnSpc>
                <a:spcPct val="120000"/>
              </a:lnSpc>
            </a:pPr>
            <a:r>
              <a:rPr lang="en-AU" altLang="en-US" sz="1500">
                <a:latin typeface="Arial" pitchFamily="34" charset="0"/>
              </a:rPr>
              <a:t>Staff and Consultants Screen Measures with Decision Criteria</a:t>
            </a:r>
          </a:p>
        </p:txBody>
      </p:sp>
    </p:spTree>
    <p:extLst>
      <p:ext uri="{BB962C8B-B14F-4D97-AF65-F5344CB8AC3E}">
        <p14:creationId xmlns:p14="http://schemas.microsoft.com/office/powerpoint/2010/main" val="273186232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92" y="-304800"/>
            <a:ext cx="9495992" cy="731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15118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Water Conservation Measures</a:t>
            </a:r>
            <a:endParaRPr lang="en-US" dirty="0"/>
          </a:p>
        </p:txBody>
      </p:sp>
      <p:pic>
        <p:nvPicPr>
          <p:cNvPr id="403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7856" cy="679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8751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495300" y="112287"/>
            <a:ext cx="8229600" cy="1252728"/>
          </a:xfrm>
        </p:spPr>
        <p:txBody>
          <a:bodyPr/>
          <a:lstStyle/>
          <a:p>
            <a:r>
              <a:rPr lang="en-US" dirty="0" smtClean="0"/>
              <a:t>Projected Water Savings</a:t>
            </a:r>
            <a:endParaRPr lang="en-US" dirty="0"/>
          </a:p>
        </p:txBody>
      </p:sp>
      <p:pic>
        <p:nvPicPr>
          <p:cNvPr id="404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50" y="1200540"/>
            <a:ext cx="8064950" cy="54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06128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04800" y="381000"/>
            <a:ext cx="8534400" cy="1219200"/>
          </a:xfrm>
        </p:spPr>
        <p:txBody>
          <a:bodyPr>
            <a:noAutofit/>
          </a:bodyPr>
          <a:lstStyle/>
          <a:p>
            <a:r>
              <a:rPr lang="en-US" altLang="en-US" sz="3200" dirty="0" smtClean="0"/>
              <a:t>To assist in program </a:t>
            </a:r>
            <a:r>
              <a:rPr lang="en-US" altLang="en-US" sz="3200" dirty="0"/>
              <a:t>e</a:t>
            </a:r>
            <a:r>
              <a:rPr lang="en-US" altLang="en-US" sz="3200" dirty="0" smtClean="0"/>
              <a:t>valuation, four </a:t>
            </a:r>
            <a:r>
              <a:rPr lang="en-US" altLang="en-US" sz="3200" dirty="0"/>
              <a:t>c</a:t>
            </a:r>
            <a:r>
              <a:rPr lang="en-US" altLang="en-US" sz="3200" dirty="0" smtClean="0"/>
              <a:t>onservation </a:t>
            </a:r>
            <a:r>
              <a:rPr lang="en-US" altLang="en-US" sz="3200" dirty="0"/>
              <a:t>p</a:t>
            </a:r>
            <a:r>
              <a:rPr lang="en-US" altLang="en-US" sz="3200" dirty="0" smtClean="0"/>
              <a:t>rogram plans were developed</a:t>
            </a:r>
          </a:p>
        </p:txBody>
      </p:sp>
      <p:sp>
        <p:nvSpPr>
          <p:cNvPr id="29699" name="Content Placeholder 2"/>
          <p:cNvSpPr>
            <a:spLocks noGrp="1"/>
          </p:cNvSpPr>
          <p:nvPr>
            <p:ph idx="1"/>
          </p:nvPr>
        </p:nvSpPr>
        <p:spPr>
          <a:xfrm>
            <a:off x="457200" y="2514600"/>
            <a:ext cx="8686800" cy="4465638"/>
          </a:xfrm>
        </p:spPr>
        <p:txBody>
          <a:bodyPr/>
          <a:lstStyle/>
          <a:p>
            <a:r>
              <a:rPr lang="en-US" altLang="en-US" smtClean="0"/>
              <a:t>Education and Mandates will be included in the Plan</a:t>
            </a:r>
          </a:p>
          <a:p>
            <a:r>
              <a:rPr lang="en-US" altLang="en-US" smtClean="0"/>
              <a:t>Focusing on what levels of additional conservation measures are worth investing in for the next 10-20 years?</a:t>
            </a:r>
          </a:p>
          <a:p>
            <a:pPr lvl="1"/>
            <a:r>
              <a:rPr lang="en-US" altLang="en-US" smtClean="0"/>
              <a:t>Program A – “Current Program”</a:t>
            </a:r>
          </a:p>
          <a:p>
            <a:pPr lvl="1"/>
            <a:r>
              <a:rPr lang="en-US" altLang="en-US" smtClean="0"/>
              <a:t>Program B – “Customer Service &amp; Cost Effective”</a:t>
            </a:r>
          </a:p>
          <a:p>
            <a:pPr lvl="1"/>
            <a:r>
              <a:rPr lang="en-US" altLang="en-US" smtClean="0"/>
              <a:t>Program C – “Optimized to Maximize Savings”</a:t>
            </a:r>
          </a:p>
          <a:p>
            <a:pPr lvl="1"/>
            <a:r>
              <a:rPr lang="en-US" altLang="en-US" smtClean="0"/>
              <a:t>Program D – “All Measures” (without exceeding saturation)</a:t>
            </a:r>
          </a:p>
        </p:txBody>
      </p:sp>
    </p:spTree>
    <p:extLst>
      <p:ext uri="{BB962C8B-B14F-4D97-AF65-F5344CB8AC3E}">
        <p14:creationId xmlns:p14="http://schemas.microsoft.com/office/powerpoint/2010/main" val="33624102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219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35647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Water Demands with </a:t>
            </a:r>
            <a:br>
              <a:rPr lang="en-US" dirty="0" smtClean="0"/>
            </a:br>
            <a:r>
              <a:rPr lang="en-US" dirty="0" smtClean="0"/>
              <a:t>Conservation Savings Projections</a:t>
            </a:r>
            <a:endParaRPr lang="en-US" dirty="0"/>
          </a:p>
        </p:txBody>
      </p:sp>
      <p:pic>
        <p:nvPicPr>
          <p:cNvPr id="411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010400" cy="52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0186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Per Capita Water Use with Conservation Savings Projections </a:t>
            </a:r>
            <a:endParaRPr lang="en-US" dirty="0"/>
          </a:p>
        </p:txBody>
      </p:sp>
      <p:pic>
        <p:nvPicPr>
          <p:cNvPr id="412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00199"/>
            <a:ext cx="6357050" cy="524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7378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Comparison of Programs</a:t>
            </a:r>
            <a:endParaRPr lang="en-US" dirty="0"/>
          </a:p>
        </p:txBody>
      </p:sp>
      <p:pic>
        <p:nvPicPr>
          <p:cNvPr id="408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249" y="3124200"/>
            <a:ext cx="787977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6119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dirty="0">
                <a:effectLst/>
              </a:rPr>
              <a:t>Supply and Demand in </a:t>
            </a:r>
            <a:r>
              <a:rPr lang="en-US" altLang="en-US" dirty="0" smtClean="0">
                <a:effectLst/>
              </a:rPr>
              <a:t/>
            </a:r>
            <a:br>
              <a:rPr lang="en-US" altLang="en-US" dirty="0" smtClean="0">
                <a:effectLst/>
              </a:rPr>
            </a:br>
            <a:r>
              <a:rPr lang="en-US" altLang="en-US" dirty="0" smtClean="0">
                <a:effectLst/>
              </a:rPr>
              <a:t>Average </a:t>
            </a:r>
            <a:r>
              <a:rPr lang="en-US" altLang="en-US" dirty="0">
                <a:effectLst/>
              </a:rPr>
              <a:t>Conditions</a:t>
            </a:r>
            <a:endParaRPr lang="en-US" altLang="en-US" dirty="0" smtClean="0">
              <a:effectLst/>
            </a:endParaRPr>
          </a:p>
        </p:txBody>
      </p:sp>
      <p:graphicFrame>
        <p:nvGraphicFramePr>
          <p:cNvPr id="3" name="Object 3"/>
          <p:cNvGraphicFramePr>
            <a:graphicFrameLocks noGrp="1" noChangeAspect="1"/>
          </p:cNvGraphicFramePr>
          <p:nvPr>
            <p:ph idx="1"/>
            <p:extLst>
              <p:ext uri="{D42A27DB-BD31-4B8C-83A1-F6EECF244321}">
                <p14:modId xmlns:p14="http://schemas.microsoft.com/office/powerpoint/2010/main" val="2528487278"/>
              </p:ext>
            </p:extLst>
          </p:nvPr>
        </p:nvGraphicFramePr>
        <p:xfrm>
          <a:off x="546100" y="1652588"/>
          <a:ext cx="8048625"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8196" name="TextBox 5"/>
          <p:cNvSpPr txBox="1">
            <a:spLocks noChangeArrowheads="1"/>
          </p:cNvSpPr>
          <p:nvPr/>
        </p:nvSpPr>
        <p:spPr bwMode="auto">
          <a:xfrm>
            <a:off x="1752600" y="48768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North Coast</a:t>
            </a:r>
          </a:p>
        </p:txBody>
      </p:sp>
      <p:sp>
        <p:nvSpPr>
          <p:cNvPr id="8197" name="TextBox 6"/>
          <p:cNvSpPr txBox="1">
            <a:spLocks noChangeArrowheads="1"/>
          </p:cNvSpPr>
          <p:nvPr/>
        </p:nvSpPr>
        <p:spPr bwMode="auto">
          <a:xfrm>
            <a:off x="3657600" y="36576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San Lorenzo River</a:t>
            </a:r>
          </a:p>
        </p:txBody>
      </p:sp>
      <p:sp>
        <p:nvSpPr>
          <p:cNvPr id="8198" name="TextBox 7"/>
          <p:cNvSpPr txBox="1">
            <a:spLocks noChangeArrowheads="1"/>
          </p:cNvSpPr>
          <p:nvPr/>
        </p:nvSpPr>
        <p:spPr bwMode="auto">
          <a:xfrm>
            <a:off x="3657600" y="2730500"/>
            <a:ext cx="205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dirty="0" smtClean="0">
                <a:solidFill>
                  <a:srgbClr val="FFFFFF"/>
                </a:solidFill>
                <a:latin typeface="Comic Sans MS" panose="030F0702030302020204" pitchFamily="66" charset="0"/>
              </a:rPr>
              <a:t>Live Oak Wells</a:t>
            </a:r>
          </a:p>
        </p:txBody>
      </p:sp>
      <p:sp>
        <p:nvSpPr>
          <p:cNvPr id="2" name="TextBox 1"/>
          <p:cNvSpPr txBox="1"/>
          <p:nvPr/>
        </p:nvSpPr>
        <p:spPr>
          <a:xfrm>
            <a:off x="5029200" y="2057400"/>
            <a:ext cx="3200400" cy="369888"/>
          </a:xfrm>
          <a:prstGeom prst="rect">
            <a:avLst/>
          </a:prstGeom>
          <a:noFill/>
        </p:spPr>
        <p:txBody>
          <a:bodyPr>
            <a:spAutoFit/>
          </a:bodyPr>
          <a:lstStyle/>
          <a:p>
            <a:pPr eaLnBrk="0" fontAlgn="base" hangingPunct="0">
              <a:spcBef>
                <a:spcPct val="0"/>
              </a:spcBef>
              <a:spcAft>
                <a:spcPct val="0"/>
              </a:spcAft>
              <a:defRPr/>
            </a:pPr>
            <a:r>
              <a:rPr lang="en-US" dirty="0">
                <a:solidFill>
                  <a:srgbClr val="0068AE">
                    <a:lumMod val="50000"/>
                  </a:srgbClr>
                </a:solidFill>
                <a:latin typeface="Comic Sans MS" panose="030F0702030302020204" pitchFamily="66" charset="0"/>
              </a:rPr>
              <a:t>Loch Lomond Reservoir</a:t>
            </a:r>
          </a:p>
        </p:txBody>
      </p:sp>
      <p:sp>
        <p:nvSpPr>
          <p:cNvPr id="9" name="TextBox 8"/>
          <p:cNvSpPr txBox="1"/>
          <p:nvPr/>
        </p:nvSpPr>
        <p:spPr>
          <a:xfrm>
            <a:off x="152400" y="1828800"/>
            <a:ext cx="461665" cy="3722132"/>
          </a:xfrm>
          <a:prstGeom prst="rect">
            <a:avLst/>
          </a:prstGeom>
          <a:noFill/>
        </p:spPr>
        <p:txBody>
          <a:bodyPr vert="vert270" wrap="square" rtlCol="0">
            <a:spAutoFit/>
          </a:bodyPr>
          <a:lstStyle/>
          <a:p>
            <a:pPr algn="ctr"/>
            <a:r>
              <a:rPr lang="en-US" dirty="0" smtClean="0">
                <a:latin typeface="Comic Sans MS" panose="030F0702030302020204" pitchFamily="66" charset="0"/>
              </a:rPr>
              <a:t>Millions of Gallons per Day</a:t>
            </a:r>
            <a:endParaRPr lang="en-US" dirty="0">
              <a:latin typeface="Comic Sans MS" panose="030F0702030302020204" pitchFamily="66" charset="0"/>
            </a:endParaRPr>
          </a:p>
        </p:txBody>
      </p:sp>
    </p:spTree>
    <p:extLst>
      <p:ext uri="{BB962C8B-B14F-4D97-AF65-F5344CB8AC3E}">
        <p14:creationId xmlns:p14="http://schemas.microsoft.com/office/powerpoint/2010/main" val="34796413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0290"/>
            <a:ext cx="6553200" cy="605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2923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841" y="381000"/>
            <a:ext cx="7214988"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8590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304800"/>
            <a:ext cx="8229600" cy="1066800"/>
          </a:xfrm>
        </p:spPr>
        <p:txBody>
          <a:bodyPr>
            <a:normAutofit fontScale="90000"/>
          </a:bodyPr>
          <a:lstStyle/>
          <a:p>
            <a:r>
              <a:rPr lang="en-US" altLang="en-US" sz="4000" dirty="0" smtClean="0"/>
              <a:t>Program B vs. C </a:t>
            </a:r>
            <a:br>
              <a:rPr lang="en-US" altLang="en-US" sz="4000" dirty="0" smtClean="0"/>
            </a:br>
            <a:r>
              <a:rPr lang="en-US" altLang="en-US" sz="4000" dirty="0" smtClean="0"/>
              <a:t>Program Implementation Costs</a:t>
            </a:r>
          </a:p>
        </p:txBody>
      </p:sp>
      <p:sp>
        <p:nvSpPr>
          <p:cNvPr id="22532" name="Content Placeholder 1"/>
          <p:cNvSpPr>
            <a:spLocks noGrp="1"/>
          </p:cNvSpPr>
          <p:nvPr>
            <p:ph idx="1"/>
          </p:nvPr>
        </p:nvSpPr>
        <p:spPr/>
        <p:txBody>
          <a:bodyPr/>
          <a:lstStyle/>
          <a:p>
            <a:endParaRPr lang="en-US" altLang="en-US" smtClean="0"/>
          </a:p>
        </p:txBody>
      </p:sp>
      <p:pic>
        <p:nvPicPr>
          <p:cNvPr id="225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447800"/>
            <a:ext cx="8839200" cy="487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0468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Conclusion and Take </a:t>
            </a:r>
            <a:r>
              <a:rPr lang="en-US" b="1" dirty="0" err="1" smtClean="0"/>
              <a:t>Aways</a:t>
            </a:r>
            <a:endParaRPr lang="en-US" b="1"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8513052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72067" y="1905000"/>
            <a:ext cx="7408333" cy="4724400"/>
          </a:xfrm>
        </p:spPr>
        <p:txBody>
          <a:bodyPr>
            <a:normAutofit lnSpcReduction="10000"/>
          </a:bodyPr>
          <a:lstStyle/>
          <a:p>
            <a:pPr lvl="0">
              <a:lnSpc>
                <a:spcPct val="120000"/>
              </a:lnSpc>
            </a:pPr>
            <a:r>
              <a:rPr lang="en-US" dirty="0" smtClean="0"/>
              <a:t>Lots </a:t>
            </a:r>
            <a:r>
              <a:rPr lang="en-US" dirty="0"/>
              <a:t>of opportunity to discuss and disagree about what are the right assumptions about future demand, but there is no guaranteed right answer;</a:t>
            </a:r>
          </a:p>
          <a:p>
            <a:pPr lvl="0">
              <a:lnSpc>
                <a:spcPct val="120000"/>
              </a:lnSpc>
            </a:pPr>
            <a:r>
              <a:rPr lang="en-US" dirty="0"/>
              <a:t>Climate change introduces irreducible uncertainty into our process – ultimately we’ll have to figure out how to take this uncertainty into account in our planning, but we aren’t likely to find ways to resolve it; and</a:t>
            </a:r>
          </a:p>
          <a:p>
            <a:pPr lvl="0">
              <a:lnSpc>
                <a:spcPct val="120000"/>
              </a:lnSpc>
            </a:pPr>
            <a:r>
              <a:rPr lang="en-US" dirty="0"/>
              <a:t>Scenario planning is a useful way to learn about and get a better handle on how the various factors we’re dealing with in our planning could affect our future.  </a:t>
            </a:r>
          </a:p>
        </p:txBody>
      </p:sp>
      <p:sp>
        <p:nvSpPr>
          <p:cNvPr id="4" name="Title 3"/>
          <p:cNvSpPr>
            <a:spLocks noGrp="1"/>
          </p:cNvSpPr>
          <p:nvPr>
            <p:ph type="title"/>
          </p:nvPr>
        </p:nvSpPr>
        <p:spPr/>
        <p:txBody>
          <a:bodyPr/>
          <a:lstStyle/>
          <a:p>
            <a:r>
              <a:rPr lang="en-US" dirty="0" smtClean="0"/>
              <a:t>Conclusion and Take </a:t>
            </a:r>
            <a:r>
              <a:rPr lang="en-US" dirty="0" err="1" smtClean="0"/>
              <a:t>Aways</a:t>
            </a:r>
            <a:endParaRPr lang="en-US" dirty="0"/>
          </a:p>
        </p:txBody>
      </p:sp>
    </p:spTree>
    <p:extLst>
      <p:ext uri="{BB962C8B-B14F-4D97-AF65-F5344CB8AC3E}">
        <p14:creationId xmlns:p14="http://schemas.microsoft.com/office/powerpoint/2010/main" val="35970735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End</a:t>
            </a:r>
            <a:endParaRPr lang="en-US" dirty="0"/>
          </a:p>
        </p:txBody>
      </p:sp>
      <p:sp>
        <p:nvSpPr>
          <p:cNvPr id="5" name="Subtitle 4"/>
          <p:cNvSpPr>
            <a:spLocks noGrp="1"/>
          </p:cNvSpPr>
          <p:nvPr>
            <p:ph type="subTitle" idx="1"/>
          </p:nvPr>
        </p:nvSpPr>
        <p:spPr/>
        <p:txBody>
          <a:bodyPr/>
          <a:lstStyle/>
          <a:p>
            <a:r>
              <a:rPr lang="en-US" dirty="0" smtClean="0"/>
              <a:t>(Thank Heavens!)</a:t>
            </a:r>
            <a:endParaRPr lang="en-US" dirty="0"/>
          </a:p>
        </p:txBody>
      </p:sp>
    </p:spTree>
    <p:extLst>
      <p:ext uri="{BB962C8B-B14F-4D97-AF65-F5344CB8AC3E}">
        <p14:creationId xmlns:p14="http://schemas.microsoft.com/office/powerpoint/2010/main" val="25383991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default">
  <a:themeElements>
    <a:clrScheme name="default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default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default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default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default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default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default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default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default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Waveform</Template>
  <TotalTime>17197</TotalTime>
  <Words>4308</Words>
  <Application>Microsoft Office PowerPoint</Application>
  <PresentationFormat>On-screen Show (4:3)</PresentationFormat>
  <Paragraphs>1218</Paragraphs>
  <Slides>95</Slides>
  <Notes>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95</vt:i4>
      </vt:variant>
    </vt:vector>
  </HeadingPairs>
  <TitlesOfParts>
    <vt:vector size="98" baseType="lpstr">
      <vt:lpstr>Waveform</vt:lpstr>
      <vt:lpstr>default</vt:lpstr>
      <vt:lpstr>Chart</vt:lpstr>
      <vt:lpstr>Current and Potential Future Supply and Demand in  Santa Cruz</vt:lpstr>
      <vt:lpstr>Presentation Overview</vt:lpstr>
      <vt:lpstr>Introduction and Context</vt:lpstr>
      <vt:lpstr>How Water Sources are Deployed to Meet Demand</vt:lpstr>
      <vt:lpstr>Average Monthly  System Demand</vt:lpstr>
      <vt:lpstr>Supply and Demand in  Average Conditions</vt:lpstr>
      <vt:lpstr>Supply and Demand in  Average Conditions</vt:lpstr>
      <vt:lpstr>Supply and Demand in  Average Conditions</vt:lpstr>
      <vt:lpstr>Supply and Demand in  Average Conditions</vt:lpstr>
      <vt:lpstr>Supply and Demand in a Drought</vt:lpstr>
      <vt:lpstr>Supply and Demand in a Drought</vt:lpstr>
      <vt:lpstr>Supply and Demand in a Drought</vt:lpstr>
      <vt:lpstr>Supply and Demand in a Drought</vt:lpstr>
      <vt:lpstr>Supply and Demand in a Drought</vt:lpstr>
      <vt:lpstr>Supply and Demand in a Drought</vt:lpstr>
      <vt:lpstr>The Role of Curtailment</vt:lpstr>
      <vt:lpstr>Curtailment is a strategy used to respond to short term supply deficiencies</vt:lpstr>
      <vt:lpstr>The Water Shortage Contingency Plan  Uses a Priority-Based Allocation System</vt:lpstr>
      <vt:lpstr>PowerPoint Presentation</vt:lpstr>
      <vt:lpstr>Current Supply</vt:lpstr>
      <vt:lpstr>PowerPoint Presentation</vt:lpstr>
      <vt:lpstr>City of Santa Cruz Water Rights</vt:lpstr>
      <vt:lpstr>Gross Water Supply Sources for the City of Santa Cruz’s Water Utility, 2009-2013</vt:lpstr>
      <vt:lpstr>Annual runoff from the San Lorenzo River is highly variable 1 acre foot = 325,851.427 gallons</vt:lpstr>
      <vt:lpstr>PowerPoint Presentation</vt:lpstr>
      <vt:lpstr>PowerPoint Presentation</vt:lpstr>
      <vt:lpstr>PowerPoint Presentation</vt:lpstr>
      <vt:lpstr>Short Term Flow Agreements</vt:lpstr>
      <vt:lpstr>Current Demand</vt:lpstr>
      <vt:lpstr>Why do we see so many different numbers for production and demand? </vt:lpstr>
      <vt:lpstr>PowerPoint Presentation</vt:lpstr>
      <vt:lpstr>PowerPoint Presentation</vt:lpstr>
      <vt:lpstr>Annual Metered Water Consumption</vt:lpstr>
      <vt:lpstr>Metered Water Use by  Customer Category</vt:lpstr>
      <vt:lpstr>Gallons per capita per day 2010 Urban Water Management Plan Figure 4-5 as augmented by additional data</vt:lpstr>
      <vt:lpstr>Average Per Capita Water Use 2001-2010</vt:lpstr>
      <vt:lpstr>Customer Characteristics</vt:lpstr>
      <vt:lpstr>Customer Accounts Broken Down by Type and Geographic Area</vt:lpstr>
      <vt:lpstr>Water Consumption by Customer Class and Geographic Location</vt:lpstr>
      <vt:lpstr>Indoor/Outdoor Breakdown (%) </vt:lpstr>
      <vt:lpstr>End Use Breakdown Typical Single Family Account</vt:lpstr>
      <vt:lpstr>Baseline Conservation Survey: Summary of Key Findings for  Single Family Residential Accounts </vt:lpstr>
      <vt:lpstr>Baseline Conservation Survey: Summary of Key Findings for  Multi-Family Residential Accounts </vt:lpstr>
      <vt:lpstr>Lot Characteristics</vt:lpstr>
      <vt:lpstr>Irrigation Characteristics Types of Irrigation Equipment </vt:lpstr>
      <vt:lpstr>Turf and Irrigation Characteristics Watering Turf with In-Ground Irrigation System</vt:lpstr>
      <vt:lpstr>Future Supply</vt:lpstr>
      <vt:lpstr>Supply Modeling</vt:lpstr>
      <vt:lpstr>PowerPoint Presentation</vt:lpstr>
      <vt:lpstr>Forces Affecting Future Supply</vt:lpstr>
      <vt:lpstr>Fish Flow Releases</vt:lpstr>
      <vt:lpstr>Fish Flow Tiers – what do they mean? Tier 1, 2 and 3</vt:lpstr>
      <vt:lpstr>Fish Flow Tiers – what do they mean? Tier 3/2</vt:lpstr>
      <vt:lpstr>Monthly Source Production Under 1977 Hydrologic Conditions – Natural Flows (millions of gallons per month)</vt:lpstr>
      <vt:lpstr>Monthly Source Production Under 1977 Hydrologic Conditions – Tier 3/2 Flows (millions of gallons per month) </vt:lpstr>
      <vt:lpstr>Monthly Source Production Under 1977 Hydrologic Conditions – Tier 3 Flows (millions of gallons per month)</vt:lpstr>
      <vt:lpstr>Fish Flow Tiers – what do they mean? DFG 5</vt:lpstr>
      <vt:lpstr>PowerPoint Presentation</vt:lpstr>
      <vt:lpstr>Climate Change</vt:lpstr>
      <vt:lpstr>PowerPoint Presentation</vt:lpstr>
      <vt:lpstr>Potential Implications of Climate Change for Santa Cruz’s Water Supply</vt:lpstr>
      <vt:lpstr>Implications of Potential Source of Supply Changes on  Source Characteristics</vt:lpstr>
      <vt:lpstr>PowerPoint Presentation</vt:lpstr>
      <vt:lpstr>PowerPoint Presentation</vt:lpstr>
      <vt:lpstr>PowerPoint Presentation</vt:lpstr>
      <vt:lpstr>PowerPoint Presentation</vt:lpstr>
      <vt:lpstr>THM Source Formation Potentials</vt:lpstr>
      <vt:lpstr>PowerPoint Presentation</vt:lpstr>
      <vt:lpstr>Future Demand</vt:lpstr>
      <vt:lpstr>How We Estimate Demand Major Inputs, Methodologies, and Source Reference</vt:lpstr>
      <vt:lpstr>2010 Urban Water Management Plan Demand Forecasts* </vt:lpstr>
      <vt:lpstr>Demand Projection from the  2010 Urban Water Management Plan Water Demand Forecast Scenario 2, Table 4-11</vt:lpstr>
      <vt:lpstr>PowerPoint Presentation</vt:lpstr>
      <vt:lpstr>Price Elasticity of Demand*</vt:lpstr>
      <vt:lpstr>PowerPoint Presentation</vt:lpstr>
      <vt:lpstr>Santa Cruz’s Current Water Rates: Fixed Water Rate Charges Based on Meter Size and Volume Rates for SFR and Duplex Customers</vt:lpstr>
      <vt:lpstr>Price Elasticity for Santa Cruz</vt:lpstr>
      <vt:lpstr>If price were the only factor… what does history tell us about the potential elasticity of demand in Santa Cruz? </vt:lpstr>
      <vt:lpstr>Long Term Water Conservation Master Plan</vt:lpstr>
      <vt:lpstr>How efficient are fixtures in the residential, commercial, and landscape sectors?</vt:lpstr>
      <vt:lpstr>Conservation Measure Screening</vt:lpstr>
      <vt:lpstr>PowerPoint Presentation</vt:lpstr>
      <vt:lpstr>Water Conservation Measures</vt:lpstr>
      <vt:lpstr>Projected Water Savings</vt:lpstr>
      <vt:lpstr>To assist in program evaluation, four conservation program plans were developed</vt:lpstr>
      <vt:lpstr>PowerPoint Presentation</vt:lpstr>
      <vt:lpstr>Water Demands with  Conservation Savings Projections</vt:lpstr>
      <vt:lpstr>Per Capita Water Use with Conservation Savings Projections </vt:lpstr>
      <vt:lpstr>Comparison of Programs</vt:lpstr>
      <vt:lpstr>PowerPoint Presentation</vt:lpstr>
      <vt:lpstr>PowerPoint Presentation</vt:lpstr>
      <vt:lpstr>Program B vs. C  Program Implementation Costs</vt:lpstr>
      <vt:lpstr>Conclusion and Take Aways</vt:lpstr>
      <vt:lpstr>Conclusion and Take Aways</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Project Development and Financing</dc:title>
  <dc:creator>Mark</dc:creator>
  <cp:lastModifiedBy>Rosemary Menard</cp:lastModifiedBy>
  <cp:revision>463</cp:revision>
  <cp:lastPrinted>2014-06-25T23:04:23Z</cp:lastPrinted>
  <dcterms:created xsi:type="dcterms:W3CDTF">2012-01-23T18:56:28Z</dcterms:created>
  <dcterms:modified xsi:type="dcterms:W3CDTF">2014-06-27T19:34:28Z</dcterms:modified>
</cp:coreProperties>
</file>